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6.jpg" ContentType="image/jpg"/>
  <Override PartName="/ppt/media/image8.jpg" ContentType="image/jpg"/>
  <Override PartName="/ppt/media/image14.jpg" ContentType="image/jpg"/>
  <Override PartName="/ppt/media/image15.jpg" ContentType="image/jpg"/>
  <Override PartName="/ppt/media/image16.jpg" ContentType="image/jpg"/>
  <Override PartName="/ppt/media/image17.jpg" ContentType="image/jpg"/>
  <Override PartName="/ppt/media/image20.jpg" ContentType="image/jpg"/>
  <Override PartName="/ppt/media/image25.jpg" ContentType="image/jpg"/>
  <Override PartName="/ppt/media/image29.jpg" ContentType="image/jpg"/>
  <Override PartName="/ppt/media/image35.jpg" ContentType="image/jpg"/>
  <Override PartName="/ppt/media/image36.jpg" ContentType="image/jpg"/>
  <Override PartName="/ppt/media/image37.jpg" ContentType="image/jpg"/>
  <Override PartName="/ppt/media/image40.jpg" ContentType="image/jpg"/>
  <Override PartName="/ppt/media/image42.jpg" ContentType="image/jpg"/>
  <Override PartName="/ppt/media/image43.jpg" ContentType="image/jpg"/>
  <Override PartName="/ppt/media/image46.jpg" ContentType="image/jpg"/>
  <Override PartName="/ppt/media/image47.jpg" ContentType="image/jpg"/>
  <Override PartName="/ppt/media/image48.jpg" ContentType="image/jpg"/>
  <Override PartName="/ppt/media/image49.jpg" ContentType="image/jpg"/>
  <Override PartName="/ppt/media/image53.jpg" ContentType="image/jpg"/>
  <Override PartName="/ppt/media/image54.jpg" ContentType="image/jpg"/>
  <Override PartName="/ppt/media/image57.jpg" ContentType="image/jpg"/>
  <Override PartName="/ppt/media/image59.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sldIdLst>
    <p:sldId id="256" r:id="rId3"/>
    <p:sldId id="258" r:id="rId4"/>
    <p:sldId id="259" r:id="rId5"/>
    <p:sldId id="30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7556500" cy="10693400"/>
  <p:notesSz cx="7556500" cy="10693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600"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5/25/2020</a:t>
            </a:fld>
            <a:endParaRPr lang="en-US"/>
          </a:p>
        </p:txBody>
      </p:sp>
      <p:sp>
        <p:nvSpPr>
          <p:cNvPr id="6" name="Holder 6"/>
          <p:cNvSpPr>
            <a:spLocks noGrp="1"/>
          </p:cNvSpPr>
          <p:nvPr>
            <p:ph type="sldNum" sz="quarter" idx="7"/>
          </p:nvPr>
        </p:nvSpPr>
        <p:spPr>
          <a:xfrm>
            <a:off x="3897503" y="10238733"/>
            <a:ext cx="216535" cy="167004"/>
          </a:xfrm>
          <a:prstGeom prst="rect">
            <a:avLst/>
          </a:prstGeom>
        </p:spPr>
        <p:txBody>
          <a:bodyPr lIns="0" tIns="0" rIns="0" bIns="0"/>
          <a:lstStyle>
            <a:lvl1pPr>
              <a:defRPr sz="1000" b="1" i="0">
                <a:solidFill>
                  <a:schemeClr val="bg1"/>
                </a:solidFill>
                <a:latin typeface="Arial"/>
                <a:cs typeface="Arial"/>
              </a:defRPr>
            </a:lvl1pPr>
          </a:lstStyle>
          <a:p>
            <a:pPr marL="38100">
              <a:lnSpc>
                <a:spcPct val="100000"/>
              </a:lnSpc>
            </a:pPr>
            <a:fld id="{81D60167-4931-47E6-BA6A-407CBD079E47}" type="slidenum">
              <a:rPr spc="-5" dirty="0"/>
              <a:t>‹N°›</a:t>
            </a:fld>
            <a:endParaRPr spc="-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6E08D8-0379-4F74-A38C-DC43B91615C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A5F1699-EA8D-497B-8F10-CC1B85AB107D}"/>
              </a:ext>
            </a:extLst>
          </p:cNvPr>
          <p:cNvSpPr>
            <a:spLocks noGrp="1"/>
          </p:cNvSpPr>
          <p:nvPr>
            <p:ph sz="half" idx="1"/>
          </p:nvPr>
        </p:nvSpPr>
        <p:spPr>
          <a:xfrm>
            <a:off x="519113" y="2846388"/>
            <a:ext cx="3182937" cy="67849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3EB6101-F1BA-4CEC-B384-41A5D3281B7C}"/>
              </a:ext>
            </a:extLst>
          </p:cNvPr>
          <p:cNvSpPr>
            <a:spLocks noGrp="1"/>
          </p:cNvSpPr>
          <p:nvPr>
            <p:ph sz="half" idx="2"/>
          </p:nvPr>
        </p:nvSpPr>
        <p:spPr>
          <a:xfrm>
            <a:off x="3854450" y="2846388"/>
            <a:ext cx="3182938" cy="67849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F9E4689-247A-4D96-84F6-DBAE4C035309}"/>
              </a:ext>
            </a:extLst>
          </p:cNvPr>
          <p:cNvSpPr>
            <a:spLocks noGrp="1"/>
          </p:cNvSpPr>
          <p:nvPr>
            <p:ph type="dt" sz="half" idx="10"/>
          </p:nvPr>
        </p:nvSpPr>
        <p:spPr/>
        <p:txBody>
          <a:bodyPr/>
          <a:lstStyle/>
          <a:p>
            <a:fld id="{AA24C40C-FC2E-47E9-9179-E8A609E25608}" type="datetimeFigureOut">
              <a:rPr lang="fr-FR" smtClean="0"/>
              <a:t>25/05/2020</a:t>
            </a:fld>
            <a:endParaRPr lang="fr-FR"/>
          </a:p>
        </p:txBody>
      </p:sp>
      <p:sp>
        <p:nvSpPr>
          <p:cNvPr id="6" name="Espace réservé du pied de page 5">
            <a:extLst>
              <a:ext uri="{FF2B5EF4-FFF2-40B4-BE49-F238E27FC236}">
                <a16:creationId xmlns:a16="http://schemas.microsoft.com/office/drawing/2014/main" id="{1AA6A016-F6B4-4014-AD7B-8029A401C4F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DD3E581-CBAC-4C2D-A3DB-E4E4FF83FD98}"/>
              </a:ext>
            </a:extLst>
          </p:cNvPr>
          <p:cNvSpPr>
            <a:spLocks noGrp="1"/>
          </p:cNvSpPr>
          <p:nvPr>
            <p:ph type="sldNum" sz="quarter" idx="12"/>
          </p:nvPr>
        </p:nvSpPr>
        <p:spPr/>
        <p:txBody>
          <a:bodyPr/>
          <a:lstStyle/>
          <a:p>
            <a:fld id="{8D121CA9-07CB-49C0-B3F4-C98141CC4791}" type="slidenum">
              <a:rPr lang="fr-FR" smtClean="0"/>
              <a:t>‹N°›</a:t>
            </a:fld>
            <a:endParaRPr lang="fr-FR"/>
          </a:p>
        </p:txBody>
      </p:sp>
    </p:spTree>
    <p:extLst>
      <p:ext uri="{BB962C8B-B14F-4D97-AF65-F5344CB8AC3E}">
        <p14:creationId xmlns:p14="http://schemas.microsoft.com/office/powerpoint/2010/main" val="2187717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751667-A5E9-46FD-B844-79F11BB307AB}"/>
              </a:ext>
            </a:extLst>
          </p:cNvPr>
          <p:cNvSpPr>
            <a:spLocks noGrp="1"/>
          </p:cNvSpPr>
          <p:nvPr>
            <p:ph type="title"/>
          </p:nvPr>
        </p:nvSpPr>
        <p:spPr>
          <a:xfrm>
            <a:off x="520700" y="569913"/>
            <a:ext cx="6516688" cy="2066925"/>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C4FA7A8-5CDC-437F-834A-5D22D08C362F}"/>
              </a:ext>
            </a:extLst>
          </p:cNvPr>
          <p:cNvSpPr>
            <a:spLocks noGrp="1"/>
          </p:cNvSpPr>
          <p:nvPr>
            <p:ph type="body" idx="1"/>
          </p:nvPr>
        </p:nvSpPr>
        <p:spPr>
          <a:xfrm>
            <a:off x="520700" y="2620963"/>
            <a:ext cx="3197225" cy="1285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BCC63E1-B6EC-49B3-9E89-A466DFEA975A}"/>
              </a:ext>
            </a:extLst>
          </p:cNvPr>
          <p:cNvSpPr>
            <a:spLocks noGrp="1"/>
          </p:cNvSpPr>
          <p:nvPr>
            <p:ph sz="half" idx="2"/>
          </p:nvPr>
        </p:nvSpPr>
        <p:spPr>
          <a:xfrm>
            <a:off x="520700" y="3906838"/>
            <a:ext cx="3197225" cy="574516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3BD1EA5-0689-4BD0-8485-95DF7DFE1CA8}"/>
              </a:ext>
            </a:extLst>
          </p:cNvPr>
          <p:cNvSpPr>
            <a:spLocks noGrp="1"/>
          </p:cNvSpPr>
          <p:nvPr>
            <p:ph type="body" sz="quarter" idx="3"/>
          </p:nvPr>
        </p:nvSpPr>
        <p:spPr>
          <a:xfrm>
            <a:off x="3825875" y="2620963"/>
            <a:ext cx="3211513" cy="1285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5E8C604-1465-4D1D-AEA5-E30C90607E65}"/>
              </a:ext>
            </a:extLst>
          </p:cNvPr>
          <p:cNvSpPr>
            <a:spLocks noGrp="1"/>
          </p:cNvSpPr>
          <p:nvPr>
            <p:ph sz="quarter" idx="4"/>
          </p:nvPr>
        </p:nvSpPr>
        <p:spPr>
          <a:xfrm>
            <a:off x="3825875" y="3906838"/>
            <a:ext cx="3211513" cy="574516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855A097-348B-4E15-83F9-C48E9D85511D}"/>
              </a:ext>
            </a:extLst>
          </p:cNvPr>
          <p:cNvSpPr>
            <a:spLocks noGrp="1"/>
          </p:cNvSpPr>
          <p:nvPr>
            <p:ph type="dt" sz="half" idx="10"/>
          </p:nvPr>
        </p:nvSpPr>
        <p:spPr/>
        <p:txBody>
          <a:bodyPr/>
          <a:lstStyle/>
          <a:p>
            <a:fld id="{AA24C40C-FC2E-47E9-9179-E8A609E25608}" type="datetimeFigureOut">
              <a:rPr lang="fr-FR" smtClean="0"/>
              <a:t>25/05/2020</a:t>
            </a:fld>
            <a:endParaRPr lang="fr-FR"/>
          </a:p>
        </p:txBody>
      </p:sp>
      <p:sp>
        <p:nvSpPr>
          <p:cNvPr id="8" name="Espace réservé du pied de page 7">
            <a:extLst>
              <a:ext uri="{FF2B5EF4-FFF2-40B4-BE49-F238E27FC236}">
                <a16:creationId xmlns:a16="http://schemas.microsoft.com/office/drawing/2014/main" id="{31166B87-19FD-4D25-8D21-851386CBAC2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157B95E-C9C1-4DAE-BA8E-E52EBDA0DA57}"/>
              </a:ext>
            </a:extLst>
          </p:cNvPr>
          <p:cNvSpPr>
            <a:spLocks noGrp="1"/>
          </p:cNvSpPr>
          <p:nvPr>
            <p:ph type="sldNum" sz="quarter" idx="12"/>
          </p:nvPr>
        </p:nvSpPr>
        <p:spPr/>
        <p:txBody>
          <a:bodyPr/>
          <a:lstStyle/>
          <a:p>
            <a:fld id="{8D121CA9-07CB-49C0-B3F4-C98141CC4791}" type="slidenum">
              <a:rPr lang="fr-FR" smtClean="0"/>
              <a:t>‹N°›</a:t>
            </a:fld>
            <a:endParaRPr lang="fr-FR"/>
          </a:p>
        </p:txBody>
      </p:sp>
    </p:spTree>
    <p:extLst>
      <p:ext uri="{BB962C8B-B14F-4D97-AF65-F5344CB8AC3E}">
        <p14:creationId xmlns:p14="http://schemas.microsoft.com/office/powerpoint/2010/main" val="2517587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71EAF3-80FB-4CA5-B6C2-6E73790254E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AFBD03B-2D2A-4AAB-B93A-1944292BA933}"/>
              </a:ext>
            </a:extLst>
          </p:cNvPr>
          <p:cNvSpPr>
            <a:spLocks noGrp="1"/>
          </p:cNvSpPr>
          <p:nvPr>
            <p:ph type="dt" sz="half" idx="10"/>
          </p:nvPr>
        </p:nvSpPr>
        <p:spPr/>
        <p:txBody>
          <a:bodyPr/>
          <a:lstStyle/>
          <a:p>
            <a:fld id="{AA24C40C-FC2E-47E9-9179-E8A609E25608}" type="datetimeFigureOut">
              <a:rPr lang="fr-FR" smtClean="0"/>
              <a:t>25/05/2020</a:t>
            </a:fld>
            <a:endParaRPr lang="fr-FR"/>
          </a:p>
        </p:txBody>
      </p:sp>
      <p:sp>
        <p:nvSpPr>
          <p:cNvPr id="4" name="Espace réservé du pied de page 3">
            <a:extLst>
              <a:ext uri="{FF2B5EF4-FFF2-40B4-BE49-F238E27FC236}">
                <a16:creationId xmlns:a16="http://schemas.microsoft.com/office/drawing/2014/main" id="{64272D16-7B7B-430A-8175-3F9CCD9C7D5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F66AB19-3505-4AC2-BE7E-CF597743729E}"/>
              </a:ext>
            </a:extLst>
          </p:cNvPr>
          <p:cNvSpPr>
            <a:spLocks noGrp="1"/>
          </p:cNvSpPr>
          <p:nvPr>
            <p:ph type="sldNum" sz="quarter" idx="12"/>
          </p:nvPr>
        </p:nvSpPr>
        <p:spPr/>
        <p:txBody>
          <a:bodyPr/>
          <a:lstStyle/>
          <a:p>
            <a:fld id="{8D121CA9-07CB-49C0-B3F4-C98141CC4791}" type="slidenum">
              <a:rPr lang="fr-FR" smtClean="0"/>
              <a:t>‹N°›</a:t>
            </a:fld>
            <a:endParaRPr lang="fr-FR"/>
          </a:p>
        </p:txBody>
      </p:sp>
    </p:spTree>
    <p:extLst>
      <p:ext uri="{BB962C8B-B14F-4D97-AF65-F5344CB8AC3E}">
        <p14:creationId xmlns:p14="http://schemas.microsoft.com/office/powerpoint/2010/main" val="1631040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F6800B6-DCC7-44BE-8DD2-979EAA82EB1C}"/>
              </a:ext>
            </a:extLst>
          </p:cNvPr>
          <p:cNvSpPr>
            <a:spLocks noGrp="1"/>
          </p:cNvSpPr>
          <p:nvPr>
            <p:ph type="dt" sz="half" idx="10"/>
          </p:nvPr>
        </p:nvSpPr>
        <p:spPr/>
        <p:txBody>
          <a:bodyPr/>
          <a:lstStyle/>
          <a:p>
            <a:fld id="{AA24C40C-FC2E-47E9-9179-E8A609E25608}" type="datetimeFigureOut">
              <a:rPr lang="fr-FR" smtClean="0"/>
              <a:t>25/05/2020</a:t>
            </a:fld>
            <a:endParaRPr lang="fr-FR"/>
          </a:p>
        </p:txBody>
      </p:sp>
      <p:sp>
        <p:nvSpPr>
          <p:cNvPr id="3" name="Espace réservé du pied de page 2">
            <a:extLst>
              <a:ext uri="{FF2B5EF4-FFF2-40B4-BE49-F238E27FC236}">
                <a16:creationId xmlns:a16="http://schemas.microsoft.com/office/drawing/2014/main" id="{2A2D4427-94F0-43A6-BDD9-9C1F03F83D7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7B4A538-94EA-4DE3-96BB-436E25087A14}"/>
              </a:ext>
            </a:extLst>
          </p:cNvPr>
          <p:cNvSpPr>
            <a:spLocks noGrp="1"/>
          </p:cNvSpPr>
          <p:nvPr>
            <p:ph type="sldNum" sz="quarter" idx="12"/>
          </p:nvPr>
        </p:nvSpPr>
        <p:spPr/>
        <p:txBody>
          <a:bodyPr/>
          <a:lstStyle/>
          <a:p>
            <a:fld id="{8D121CA9-07CB-49C0-B3F4-C98141CC4791}" type="slidenum">
              <a:rPr lang="fr-FR" smtClean="0"/>
              <a:t>‹N°›</a:t>
            </a:fld>
            <a:endParaRPr lang="fr-FR"/>
          </a:p>
        </p:txBody>
      </p:sp>
    </p:spTree>
    <p:extLst>
      <p:ext uri="{BB962C8B-B14F-4D97-AF65-F5344CB8AC3E}">
        <p14:creationId xmlns:p14="http://schemas.microsoft.com/office/powerpoint/2010/main" val="1330632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40DF27-246E-4D10-B648-08BBD4E795A1}"/>
              </a:ext>
            </a:extLst>
          </p:cNvPr>
          <p:cNvSpPr>
            <a:spLocks noGrp="1"/>
          </p:cNvSpPr>
          <p:nvPr>
            <p:ph type="title"/>
          </p:nvPr>
        </p:nvSpPr>
        <p:spPr>
          <a:xfrm>
            <a:off x="520700" y="712788"/>
            <a:ext cx="2436813" cy="249555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41953A7-33FE-4898-B9E3-5FC089E63F47}"/>
              </a:ext>
            </a:extLst>
          </p:cNvPr>
          <p:cNvSpPr>
            <a:spLocks noGrp="1"/>
          </p:cNvSpPr>
          <p:nvPr>
            <p:ph idx="1"/>
          </p:nvPr>
        </p:nvSpPr>
        <p:spPr>
          <a:xfrm>
            <a:off x="3213100" y="1539875"/>
            <a:ext cx="3824288" cy="7599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AD27311-636D-45BD-9391-0CB3CA59F884}"/>
              </a:ext>
            </a:extLst>
          </p:cNvPr>
          <p:cNvSpPr>
            <a:spLocks noGrp="1"/>
          </p:cNvSpPr>
          <p:nvPr>
            <p:ph type="body" sz="half" idx="2"/>
          </p:nvPr>
        </p:nvSpPr>
        <p:spPr>
          <a:xfrm>
            <a:off x="520700" y="3208338"/>
            <a:ext cx="2436813" cy="5943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A6791E6-08A9-4A8E-8EB0-ED778E6329A4}"/>
              </a:ext>
            </a:extLst>
          </p:cNvPr>
          <p:cNvSpPr>
            <a:spLocks noGrp="1"/>
          </p:cNvSpPr>
          <p:nvPr>
            <p:ph type="dt" sz="half" idx="10"/>
          </p:nvPr>
        </p:nvSpPr>
        <p:spPr/>
        <p:txBody>
          <a:bodyPr/>
          <a:lstStyle/>
          <a:p>
            <a:fld id="{AA24C40C-FC2E-47E9-9179-E8A609E25608}" type="datetimeFigureOut">
              <a:rPr lang="fr-FR" smtClean="0"/>
              <a:t>25/05/2020</a:t>
            </a:fld>
            <a:endParaRPr lang="fr-FR"/>
          </a:p>
        </p:txBody>
      </p:sp>
      <p:sp>
        <p:nvSpPr>
          <p:cNvPr id="6" name="Espace réservé du pied de page 5">
            <a:extLst>
              <a:ext uri="{FF2B5EF4-FFF2-40B4-BE49-F238E27FC236}">
                <a16:creationId xmlns:a16="http://schemas.microsoft.com/office/drawing/2014/main" id="{3243DBE9-420B-43A7-A155-992E91A1FC3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EB4685C-9BC7-435C-9F9B-1860DD610B5C}"/>
              </a:ext>
            </a:extLst>
          </p:cNvPr>
          <p:cNvSpPr>
            <a:spLocks noGrp="1"/>
          </p:cNvSpPr>
          <p:nvPr>
            <p:ph type="sldNum" sz="quarter" idx="12"/>
          </p:nvPr>
        </p:nvSpPr>
        <p:spPr/>
        <p:txBody>
          <a:bodyPr/>
          <a:lstStyle/>
          <a:p>
            <a:fld id="{8D121CA9-07CB-49C0-B3F4-C98141CC4791}" type="slidenum">
              <a:rPr lang="fr-FR" smtClean="0"/>
              <a:t>‹N°›</a:t>
            </a:fld>
            <a:endParaRPr lang="fr-FR"/>
          </a:p>
        </p:txBody>
      </p:sp>
    </p:spTree>
    <p:extLst>
      <p:ext uri="{BB962C8B-B14F-4D97-AF65-F5344CB8AC3E}">
        <p14:creationId xmlns:p14="http://schemas.microsoft.com/office/powerpoint/2010/main" val="2451575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87EBB0-282D-4FA4-B79D-602DA45441B6}"/>
              </a:ext>
            </a:extLst>
          </p:cNvPr>
          <p:cNvSpPr>
            <a:spLocks noGrp="1"/>
          </p:cNvSpPr>
          <p:nvPr>
            <p:ph type="title"/>
          </p:nvPr>
        </p:nvSpPr>
        <p:spPr>
          <a:xfrm>
            <a:off x="520700" y="712788"/>
            <a:ext cx="2436813" cy="249555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E19AB17-4568-4D7F-B5C9-F6C713B0885A}"/>
              </a:ext>
            </a:extLst>
          </p:cNvPr>
          <p:cNvSpPr>
            <a:spLocks noGrp="1"/>
          </p:cNvSpPr>
          <p:nvPr>
            <p:ph type="pic" idx="1"/>
          </p:nvPr>
        </p:nvSpPr>
        <p:spPr>
          <a:xfrm>
            <a:off x="3213100" y="1539875"/>
            <a:ext cx="3824288" cy="75993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FEA392D-0E22-44DD-BF6A-C9A575D9F5A1}"/>
              </a:ext>
            </a:extLst>
          </p:cNvPr>
          <p:cNvSpPr>
            <a:spLocks noGrp="1"/>
          </p:cNvSpPr>
          <p:nvPr>
            <p:ph type="body" sz="half" idx="2"/>
          </p:nvPr>
        </p:nvSpPr>
        <p:spPr>
          <a:xfrm>
            <a:off x="520700" y="3208338"/>
            <a:ext cx="2436813" cy="5943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18A963D-3C61-4710-8940-C13A0FD9C3E6}"/>
              </a:ext>
            </a:extLst>
          </p:cNvPr>
          <p:cNvSpPr>
            <a:spLocks noGrp="1"/>
          </p:cNvSpPr>
          <p:nvPr>
            <p:ph type="dt" sz="half" idx="10"/>
          </p:nvPr>
        </p:nvSpPr>
        <p:spPr/>
        <p:txBody>
          <a:bodyPr/>
          <a:lstStyle/>
          <a:p>
            <a:fld id="{AA24C40C-FC2E-47E9-9179-E8A609E25608}" type="datetimeFigureOut">
              <a:rPr lang="fr-FR" smtClean="0"/>
              <a:t>25/05/2020</a:t>
            </a:fld>
            <a:endParaRPr lang="fr-FR"/>
          </a:p>
        </p:txBody>
      </p:sp>
      <p:sp>
        <p:nvSpPr>
          <p:cNvPr id="6" name="Espace réservé du pied de page 5">
            <a:extLst>
              <a:ext uri="{FF2B5EF4-FFF2-40B4-BE49-F238E27FC236}">
                <a16:creationId xmlns:a16="http://schemas.microsoft.com/office/drawing/2014/main" id="{7A1FB343-B708-489C-9369-7CC4B927806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5CEE2D9-4B9F-44B9-9AF8-00803B8CF6D7}"/>
              </a:ext>
            </a:extLst>
          </p:cNvPr>
          <p:cNvSpPr>
            <a:spLocks noGrp="1"/>
          </p:cNvSpPr>
          <p:nvPr>
            <p:ph type="sldNum" sz="quarter" idx="12"/>
          </p:nvPr>
        </p:nvSpPr>
        <p:spPr/>
        <p:txBody>
          <a:bodyPr/>
          <a:lstStyle/>
          <a:p>
            <a:fld id="{8D121CA9-07CB-49C0-B3F4-C98141CC4791}" type="slidenum">
              <a:rPr lang="fr-FR" smtClean="0"/>
              <a:t>‹N°›</a:t>
            </a:fld>
            <a:endParaRPr lang="fr-FR"/>
          </a:p>
        </p:txBody>
      </p:sp>
    </p:spTree>
    <p:extLst>
      <p:ext uri="{BB962C8B-B14F-4D97-AF65-F5344CB8AC3E}">
        <p14:creationId xmlns:p14="http://schemas.microsoft.com/office/powerpoint/2010/main" val="3648175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35279C-7E05-48CD-A6E6-BB6F52F3E98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D5857AB-B10D-49EB-9F9A-A01CF364EEF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B22F937-B09E-4DE1-8428-4F76606CDBAA}"/>
              </a:ext>
            </a:extLst>
          </p:cNvPr>
          <p:cNvSpPr>
            <a:spLocks noGrp="1"/>
          </p:cNvSpPr>
          <p:nvPr>
            <p:ph type="dt" sz="half" idx="10"/>
          </p:nvPr>
        </p:nvSpPr>
        <p:spPr/>
        <p:txBody>
          <a:bodyPr/>
          <a:lstStyle/>
          <a:p>
            <a:fld id="{AA24C40C-FC2E-47E9-9179-E8A609E25608}" type="datetimeFigureOut">
              <a:rPr lang="fr-FR" smtClean="0"/>
              <a:t>25/05/2020</a:t>
            </a:fld>
            <a:endParaRPr lang="fr-FR"/>
          </a:p>
        </p:txBody>
      </p:sp>
      <p:sp>
        <p:nvSpPr>
          <p:cNvPr id="5" name="Espace réservé du pied de page 4">
            <a:extLst>
              <a:ext uri="{FF2B5EF4-FFF2-40B4-BE49-F238E27FC236}">
                <a16:creationId xmlns:a16="http://schemas.microsoft.com/office/drawing/2014/main" id="{04A28833-07CC-41AC-911E-D98E0DD8AE6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62457BC-1DAE-486B-AA71-2D92CAB43C72}"/>
              </a:ext>
            </a:extLst>
          </p:cNvPr>
          <p:cNvSpPr>
            <a:spLocks noGrp="1"/>
          </p:cNvSpPr>
          <p:nvPr>
            <p:ph type="sldNum" sz="quarter" idx="12"/>
          </p:nvPr>
        </p:nvSpPr>
        <p:spPr/>
        <p:txBody>
          <a:bodyPr/>
          <a:lstStyle/>
          <a:p>
            <a:fld id="{8D121CA9-07CB-49C0-B3F4-C98141CC4791}" type="slidenum">
              <a:rPr lang="fr-FR" smtClean="0"/>
              <a:t>‹N°›</a:t>
            </a:fld>
            <a:endParaRPr lang="fr-FR"/>
          </a:p>
        </p:txBody>
      </p:sp>
    </p:spTree>
    <p:extLst>
      <p:ext uri="{BB962C8B-B14F-4D97-AF65-F5344CB8AC3E}">
        <p14:creationId xmlns:p14="http://schemas.microsoft.com/office/powerpoint/2010/main" val="2675728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8E78E99-FFEC-4F37-9469-6C960E1F2D7C}"/>
              </a:ext>
            </a:extLst>
          </p:cNvPr>
          <p:cNvSpPr>
            <a:spLocks noGrp="1"/>
          </p:cNvSpPr>
          <p:nvPr>
            <p:ph type="title" orient="vert"/>
          </p:nvPr>
        </p:nvSpPr>
        <p:spPr>
          <a:xfrm>
            <a:off x="5408613" y="569913"/>
            <a:ext cx="1628775" cy="9061450"/>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ED71CC2-FDEB-4EC2-8F07-A00590C8DFC5}"/>
              </a:ext>
            </a:extLst>
          </p:cNvPr>
          <p:cNvSpPr>
            <a:spLocks noGrp="1"/>
          </p:cNvSpPr>
          <p:nvPr>
            <p:ph type="body" orient="vert" idx="1"/>
          </p:nvPr>
        </p:nvSpPr>
        <p:spPr>
          <a:xfrm>
            <a:off x="519113" y="569913"/>
            <a:ext cx="4737100" cy="906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C3254E7-0016-425F-B94A-02CD1D880979}"/>
              </a:ext>
            </a:extLst>
          </p:cNvPr>
          <p:cNvSpPr>
            <a:spLocks noGrp="1"/>
          </p:cNvSpPr>
          <p:nvPr>
            <p:ph type="dt" sz="half" idx="10"/>
          </p:nvPr>
        </p:nvSpPr>
        <p:spPr/>
        <p:txBody>
          <a:bodyPr/>
          <a:lstStyle/>
          <a:p>
            <a:fld id="{AA24C40C-FC2E-47E9-9179-E8A609E25608}" type="datetimeFigureOut">
              <a:rPr lang="fr-FR" smtClean="0"/>
              <a:t>25/05/2020</a:t>
            </a:fld>
            <a:endParaRPr lang="fr-FR"/>
          </a:p>
        </p:txBody>
      </p:sp>
      <p:sp>
        <p:nvSpPr>
          <p:cNvPr id="5" name="Espace réservé du pied de page 4">
            <a:extLst>
              <a:ext uri="{FF2B5EF4-FFF2-40B4-BE49-F238E27FC236}">
                <a16:creationId xmlns:a16="http://schemas.microsoft.com/office/drawing/2014/main" id="{CBDB7D00-40DC-46D6-9745-2F8961C15E1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E000930-EDA4-4BA4-8844-82BF5849A19B}"/>
              </a:ext>
            </a:extLst>
          </p:cNvPr>
          <p:cNvSpPr>
            <a:spLocks noGrp="1"/>
          </p:cNvSpPr>
          <p:nvPr>
            <p:ph type="sldNum" sz="quarter" idx="12"/>
          </p:nvPr>
        </p:nvSpPr>
        <p:spPr/>
        <p:txBody>
          <a:bodyPr/>
          <a:lstStyle/>
          <a:p>
            <a:fld id="{8D121CA9-07CB-49C0-B3F4-C98141CC4791}" type="slidenum">
              <a:rPr lang="fr-FR" smtClean="0"/>
              <a:t>‹N°›</a:t>
            </a:fld>
            <a:endParaRPr lang="fr-FR"/>
          </a:p>
        </p:txBody>
      </p:sp>
    </p:spTree>
    <p:extLst>
      <p:ext uri="{BB962C8B-B14F-4D97-AF65-F5344CB8AC3E}">
        <p14:creationId xmlns:p14="http://schemas.microsoft.com/office/powerpoint/2010/main" val="3058419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alpha val="0"/>
          </a:schemeClr>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007EC95B-EA41-4377-B88C-01F2DF554438}"/>
              </a:ext>
            </a:extLst>
          </p:cNvPr>
          <p:cNvSpPr/>
          <p:nvPr userDrawn="1"/>
        </p:nvSpPr>
        <p:spPr>
          <a:xfrm>
            <a:off x="0" y="570229"/>
            <a:ext cx="7560564" cy="396240"/>
          </a:xfrm>
          <a:prstGeom prst="rect">
            <a:avLst/>
          </a:prstGeom>
          <a:blipFill>
            <a:blip r:embed="rId2" cstate="print"/>
            <a:stretch>
              <a:fillRect/>
            </a:stretch>
          </a:blipFill>
        </p:spPr>
        <p:txBody>
          <a:bodyPr wrap="square" lIns="0" tIns="0" rIns="0" bIns="0" rtlCol="0"/>
          <a:lstStyle/>
          <a:p>
            <a:endParaRPr/>
          </a:p>
        </p:txBody>
      </p:sp>
      <p:sp>
        <p:nvSpPr>
          <p:cNvPr id="9" name="object 4">
            <a:extLst>
              <a:ext uri="{FF2B5EF4-FFF2-40B4-BE49-F238E27FC236}">
                <a16:creationId xmlns:a16="http://schemas.microsoft.com/office/drawing/2014/main" id="{757FAA1B-4114-450A-B314-68EDB3271B8D}"/>
              </a:ext>
            </a:extLst>
          </p:cNvPr>
          <p:cNvSpPr txBox="1"/>
          <p:nvPr userDrawn="1"/>
        </p:nvSpPr>
        <p:spPr>
          <a:xfrm>
            <a:off x="2482850" y="584313"/>
            <a:ext cx="3925570" cy="382156"/>
          </a:xfrm>
          <a:prstGeom prst="rect">
            <a:avLst/>
          </a:prstGeom>
        </p:spPr>
        <p:txBody>
          <a:bodyPr vert="horz" wrap="square" lIns="0" tIns="12700" rIns="0" bIns="0" rtlCol="0">
            <a:spAutoFit/>
          </a:bodyPr>
          <a:lstStyle/>
          <a:p>
            <a:pPr marL="12700">
              <a:lnSpc>
                <a:spcPct val="100000"/>
              </a:lnSpc>
              <a:spcBef>
                <a:spcPts val="100"/>
              </a:spcBef>
            </a:pPr>
            <a:r>
              <a:rPr lang="pt-BR" sz="2400" b="1" dirty="0">
                <a:solidFill>
                  <a:srgbClr val="FFFFFF"/>
                </a:solidFill>
                <a:latin typeface="Calibri"/>
                <a:cs typeface="Calibri"/>
              </a:rPr>
              <a:t>CEGELEC Défense ACCIS</a:t>
            </a:r>
            <a:endParaRPr sz="2400" dirty="0">
              <a:latin typeface="Calibri"/>
              <a:cs typeface="Calibri"/>
            </a:endParaRPr>
          </a:p>
        </p:txBody>
      </p:sp>
      <p:sp>
        <p:nvSpPr>
          <p:cNvPr id="12" name="object 2">
            <a:extLst>
              <a:ext uri="{FF2B5EF4-FFF2-40B4-BE49-F238E27FC236}">
                <a16:creationId xmlns:a16="http://schemas.microsoft.com/office/drawing/2014/main" id="{B9961A68-8891-46E4-AB27-E9E8AE596773}"/>
              </a:ext>
            </a:extLst>
          </p:cNvPr>
          <p:cNvSpPr/>
          <p:nvPr userDrawn="1"/>
        </p:nvSpPr>
        <p:spPr>
          <a:xfrm>
            <a:off x="3716654" y="10109087"/>
            <a:ext cx="290197" cy="296023"/>
          </a:xfrm>
          <a:custGeom>
            <a:avLst/>
            <a:gdLst/>
            <a:ahLst/>
            <a:cxnLst/>
            <a:rect l="l" t="t" r="r" b="b"/>
            <a:pathLst>
              <a:path w="283845" h="283845">
                <a:moveTo>
                  <a:pt x="141859" y="0"/>
                </a:moveTo>
                <a:lnTo>
                  <a:pt x="97015" y="7235"/>
                </a:lnTo>
                <a:lnTo>
                  <a:pt x="58073" y="27382"/>
                </a:lnTo>
                <a:lnTo>
                  <a:pt x="27366" y="58103"/>
                </a:lnTo>
                <a:lnTo>
                  <a:pt x="7230" y="97062"/>
                </a:lnTo>
                <a:lnTo>
                  <a:pt x="0" y="141922"/>
                </a:lnTo>
                <a:lnTo>
                  <a:pt x="7230" y="186782"/>
                </a:lnTo>
                <a:lnTo>
                  <a:pt x="27366" y="225741"/>
                </a:lnTo>
                <a:lnTo>
                  <a:pt x="58073" y="256462"/>
                </a:lnTo>
                <a:lnTo>
                  <a:pt x="97015" y="276609"/>
                </a:lnTo>
                <a:lnTo>
                  <a:pt x="141859" y="283845"/>
                </a:lnTo>
                <a:lnTo>
                  <a:pt x="186764" y="276609"/>
                </a:lnTo>
                <a:lnTo>
                  <a:pt x="225744" y="256462"/>
                </a:lnTo>
                <a:lnTo>
                  <a:pt x="256469" y="225741"/>
                </a:lnTo>
                <a:lnTo>
                  <a:pt x="276613" y="186782"/>
                </a:lnTo>
                <a:lnTo>
                  <a:pt x="283845" y="141922"/>
                </a:lnTo>
                <a:lnTo>
                  <a:pt x="276613" y="97062"/>
                </a:lnTo>
                <a:lnTo>
                  <a:pt x="256469" y="58103"/>
                </a:lnTo>
                <a:lnTo>
                  <a:pt x="225744" y="27382"/>
                </a:lnTo>
                <a:lnTo>
                  <a:pt x="186764" y="7235"/>
                </a:lnTo>
                <a:lnTo>
                  <a:pt x="141859" y="0"/>
                </a:lnTo>
                <a:close/>
              </a:path>
            </a:pathLst>
          </a:custGeom>
          <a:solidFill>
            <a:srgbClr val="40608A"/>
          </a:solidFill>
        </p:spPr>
        <p:txBody>
          <a:bodyPr wrap="square" lIns="0" tIns="0" rIns="0" bIns="0" rtlCol="0"/>
          <a:lstStyle/>
          <a:p>
            <a:endParaRPr/>
          </a:p>
        </p:txBody>
      </p:sp>
      <p:sp>
        <p:nvSpPr>
          <p:cNvPr id="13" name="object 12">
            <a:extLst>
              <a:ext uri="{FF2B5EF4-FFF2-40B4-BE49-F238E27FC236}">
                <a16:creationId xmlns:a16="http://schemas.microsoft.com/office/drawing/2014/main" id="{F0F52CE9-D72B-48D7-B5F9-11725392E160}"/>
              </a:ext>
            </a:extLst>
          </p:cNvPr>
          <p:cNvSpPr txBox="1"/>
          <p:nvPr userDrawn="1"/>
        </p:nvSpPr>
        <p:spPr>
          <a:xfrm>
            <a:off x="3754559" y="10170681"/>
            <a:ext cx="252292" cy="307777"/>
          </a:xfrm>
          <a:prstGeom prst="rect">
            <a:avLst/>
          </a:prstGeom>
        </p:spPr>
        <p:txBody>
          <a:bodyPr vert="horz" wrap="square" lIns="0" tIns="0" rIns="0" bIns="0" rtlCol="0">
            <a:spAutoFit/>
          </a:bodyPr>
          <a:lstStyle/>
          <a:p>
            <a:pPr marL="38100">
              <a:lnSpc>
                <a:spcPct val="100000"/>
              </a:lnSpc>
            </a:pPr>
            <a:fld id="{81D60167-4931-47E6-BA6A-407CBD079E47}" type="slidenum">
              <a:rPr sz="1000" b="1" spc="-5" dirty="0">
                <a:solidFill>
                  <a:srgbClr val="FFFFFF"/>
                </a:solidFill>
                <a:latin typeface="Arial"/>
                <a:cs typeface="Arial"/>
              </a:rPr>
              <a:t>‹N°›</a:t>
            </a:fld>
            <a:endParaRPr sz="1000" dirty="0">
              <a:latin typeface="Arial"/>
              <a:cs typeface="Arial"/>
            </a:endParaRPr>
          </a:p>
        </p:txBody>
      </p:sp>
      <p:pic>
        <p:nvPicPr>
          <p:cNvPr id="17" name="Image 16">
            <a:extLst>
              <a:ext uri="{FF2B5EF4-FFF2-40B4-BE49-F238E27FC236}">
                <a16:creationId xmlns:a16="http://schemas.microsoft.com/office/drawing/2014/main" id="{7D790C62-B9D8-4F7B-9842-849B6F6C3F81}"/>
              </a:ext>
            </a:extLst>
          </p:cNvPr>
          <p:cNvPicPr>
            <a:picLocks noChangeAspect="1"/>
          </p:cNvPicPr>
          <p:nvPr userDrawn="1"/>
        </p:nvPicPr>
        <p:blipFill>
          <a:blip r:embed="rId3"/>
          <a:stretch>
            <a:fillRect/>
          </a:stretch>
        </p:blipFill>
        <p:spPr>
          <a:xfrm>
            <a:off x="421192" y="147319"/>
            <a:ext cx="914636" cy="981710"/>
          </a:xfrm>
          <a:prstGeom prst="rect">
            <a:avLst/>
          </a:prstGeom>
        </p:spPr>
      </p:pic>
      <p:pic>
        <p:nvPicPr>
          <p:cNvPr id="19" name="Image 18">
            <a:extLst>
              <a:ext uri="{FF2B5EF4-FFF2-40B4-BE49-F238E27FC236}">
                <a16:creationId xmlns:a16="http://schemas.microsoft.com/office/drawing/2014/main" id="{AFF98178-3727-41F5-92D5-F75DCCE59D1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9591" b="4795"/>
          <a:stretch/>
        </p:blipFill>
        <p:spPr>
          <a:xfrm>
            <a:off x="5813425" y="73660"/>
            <a:ext cx="1743075" cy="929640"/>
          </a:xfrm>
          <a:prstGeom prst="rect">
            <a:avLst/>
          </a:prstGeom>
        </p:spPr>
      </p:pic>
      <p:pic>
        <p:nvPicPr>
          <p:cNvPr id="3" name="Image 2" descr="Une image contenant clipart&#10;&#10;Description générée automatiquement">
            <a:extLst>
              <a:ext uri="{FF2B5EF4-FFF2-40B4-BE49-F238E27FC236}">
                <a16:creationId xmlns:a16="http://schemas.microsoft.com/office/drawing/2014/main" id="{C9F9F721-EF67-4BA4-9C5C-53165EECAB9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813424" y="9970046"/>
            <a:ext cx="1513999" cy="54796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436880" y="2102866"/>
            <a:ext cx="3088004" cy="6903720"/>
          </a:xfrm>
          <a:prstGeom prst="rect">
            <a:avLst/>
          </a:prstGeom>
        </p:spPr>
        <p:txBody>
          <a:bodyPr wrap="square" lIns="0" tIns="0" rIns="0" bIns="0">
            <a:spAutoFit/>
          </a:bodyPr>
          <a:lstStyle>
            <a:lvl1pPr>
              <a:defRPr sz="1100" b="0" i="0">
                <a:solidFill>
                  <a:schemeClr val="tx1"/>
                </a:solidFill>
                <a:latin typeface="Times New Roman"/>
                <a:cs typeface="Times New Roman"/>
              </a:defRPr>
            </a:lvl1pPr>
          </a:lstStyle>
          <a:p>
            <a:endParaRPr/>
          </a:p>
        </p:txBody>
      </p:sp>
      <p:sp>
        <p:nvSpPr>
          <p:cNvPr id="4" name="Holder 4"/>
          <p:cNvSpPr>
            <a:spLocks noGrp="1"/>
          </p:cNvSpPr>
          <p:nvPr>
            <p:ph sz="half" idx="3"/>
          </p:nvPr>
        </p:nvSpPr>
        <p:spPr>
          <a:xfrm>
            <a:off x="3857371" y="2247645"/>
            <a:ext cx="3074034" cy="6722109"/>
          </a:xfrm>
          <a:prstGeom prst="rect">
            <a:avLst/>
          </a:prstGeom>
        </p:spPr>
        <p:txBody>
          <a:bodyPr wrap="square" lIns="0" tIns="0" rIns="0" bIns="0">
            <a:spAutoFit/>
          </a:bodyPr>
          <a:lstStyle>
            <a:lvl1pPr>
              <a:defRPr sz="1100" b="0" i="1">
                <a:solidFill>
                  <a:srgbClr val="5F5F5F"/>
                </a:solidFill>
                <a:latin typeface="Times New Roman"/>
                <a:cs typeface="Times New Roman"/>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5/25/2020</a:t>
            </a:fld>
            <a:endParaRPr lang="en-US"/>
          </a:p>
        </p:txBody>
      </p:sp>
      <p:sp>
        <p:nvSpPr>
          <p:cNvPr id="7" name="Holder 7"/>
          <p:cNvSpPr>
            <a:spLocks noGrp="1"/>
          </p:cNvSpPr>
          <p:nvPr>
            <p:ph type="sldNum" sz="quarter" idx="7"/>
          </p:nvPr>
        </p:nvSpPr>
        <p:spPr>
          <a:xfrm>
            <a:off x="3897503" y="10238733"/>
            <a:ext cx="216535" cy="167004"/>
          </a:xfrm>
          <a:prstGeom prst="rect">
            <a:avLst/>
          </a:prstGeom>
        </p:spPr>
        <p:txBody>
          <a:bodyPr lIns="0" tIns="0" rIns="0" bIns="0"/>
          <a:lstStyle>
            <a:lvl1pPr>
              <a:defRPr sz="1000" b="1" i="0">
                <a:solidFill>
                  <a:schemeClr val="bg1"/>
                </a:solidFill>
                <a:latin typeface="Arial"/>
                <a:cs typeface="Arial"/>
              </a:defRPr>
            </a:lvl1pPr>
          </a:lstStyle>
          <a:p>
            <a:pPr marL="38100">
              <a:lnSpc>
                <a:spcPct val="100000"/>
              </a:lnSpc>
            </a:pPr>
            <a:fld id="{81D60167-4931-47E6-BA6A-407CBD079E47}" type="slidenum">
              <a:rPr spc="-5" dirty="0"/>
              <a:t>‹N°›</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5/25/2020</a:t>
            </a:fld>
            <a:endParaRPr lang="en-US"/>
          </a:p>
        </p:txBody>
      </p:sp>
      <p:sp>
        <p:nvSpPr>
          <p:cNvPr id="5" name="Holder 5"/>
          <p:cNvSpPr>
            <a:spLocks noGrp="1"/>
          </p:cNvSpPr>
          <p:nvPr>
            <p:ph type="sldNum" sz="quarter" idx="7"/>
          </p:nvPr>
        </p:nvSpPr>
        <p:spPr>
          <a:xfrm>
            <a:off x="3897503" y="10238733"/>
            <a:ext cx="216535" cy="167004"/>
          </a:xfrm>
          <a:prstGeom prst="rect">
            <a:avLst/>
          </a:prstGeom>
        </p:spPr>
        <p:txBody>
          <a:bodyPr lIns="0" tIns="0" rIns="0" bIns="0"/>
          <a:lstStyle>
            <a:lvl1pPr>
              <a:defRPr sz="1000" b="1" i="0">
                <a:solidFill>
                  <a:schemeClr val="bg1"/>
                </a:solidFill>
                <a:latin typeface="Arial"/>
                <a:cs typeface="Arial"/>
              </a:defRPr>
            </a:lvl1pPr>
          </a:lstStyle>
          <a:p>
            <a:pPr marL="38100">
              <a:lnSpc>
                <a:spcPct val="100000"/>
              </a:lnSpc>
            </a:pPr>
            <a:fld id="{81D60167-4931-47E6-BA6A-407CBD079E47}" type="slidenum">
              <a:rPr spc="-5" dirty="0"/>
              <a:t>‹N°›</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Logo ACCIS">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5/25/2020</a:t>
            </a:fld>
            <a:endParaRPr lang="en-US"/>
          </a:p>
        </p:txBody>
      </p:sp>
      <p:sp>
        <p:nvSpPr>
          <p:cNvPr id="5" name="Holder 5"/>
          <p:cNvSpPr>
            <a:spLocks noGrp="1"/>
          </p:cNvSpPr>
          <p:nvPr>
            <p:ph type="sldNum" sz="quarter" idx="7"/>
          </p:nvPr>
        </p:nvSpPr>
        <p:spPr>
          <a:xfrm>
            <a:off x="3897503" y="10238733"/>
            <a:ext cx="216535" cy="167004"/>
          </a:xfrm>
          <a:prstGeom prst="rect">
            <a:avLst/>
          </a:prstGeom>
        </p:spPr>
        <p:txBody>
          <a:bodyPr lIns="0" tIns="0" rIns="0" bIns="0"/>
          <a:lstStyle>
            <a:lvl1pPr>
              <a:defRPr sz="1000" b="1" i="0">
                <a:solidFill>
                  <a:schemeClr val="bg1"/>
                </a:solidFill>
                <a:latin typeface="Arial"/>
                <a:cs typeface="Arial"/>
              </a:defRPr>
            </a:lvl1pPr>
          </a:lstStyle>
          <a:p>
            <a:pPr marL="38100">
              <a:lnSpc>
                <a:spcPct val="100000"/>
              </a:lnSpc>
            </a:pPr>
            <a:fld id="{81D60167-4931-47E6-BA6A-407CBD079E47}" type="slidenum">
              <a:rPr spc="-5" dirty="0"/>
              <a:t>‹N°›</a:t>
            </a:fld>
            <a:endParaRPr spc="-5" dirty="0"/>
          </a:p>
        </p:txBody>
      </p:sp>
      <p:sp>
        <p:nvSpPr>
          <p:cNvPr id="11" name="object 2">
            <a:extLst>
              <a:ext uri="{FF2B5EF4-FFF2-40B4-BE49-F238E27FC236}">
                <a16:creationId xmlns:a16="http://schemas.microsoft.com/office/drawing/2014/main" id="{5041CB78-C2E1-4267-8381-38939F1FFA18}"/>
              </a:ext>
            </a:extLst>
          </p:cNvPr>
          <p:cNvSpPr/>
          <p:nvPr userDrawn="1"/>
        </p:nvSpPr>
        <p:spPr>
          <a:xfrm>
            <a:off x="0" y="570229"/>
            <a:ext cx="7560564" cy="396240"/>
          </a:xfrm>
          <a:prstGeom prst="rect">
            <a:avLst/>
          </a:prstGeom>
          <a:blipFill>
            <a:blip r:embed="rId2" cstate="print"/>
            <a:stretch>
              <a:fillRect/>
            </a:stretch>
          </a:blipFill>
        </p:spPr>
        <p:txBody>
          <a:bodyPr wrap="square" lIns="0" tIns="0" rIns="0" bIns="0" rtlCol="0"/>
          <a:lstStyle/>
          <a:p>
            <a:endParaRPr/>
          </a:p>
        </p:txBody>
      </p:sp>
      <p:sp>
        <p:nvSpPr>
          <p:cNvPr id="12" name="object 4">
            <a:extLst>
              <a:ext uri="{FF2B5EF4-FFF2-40B4-BE49-F238E27FC236}">
                <a16:creationId xmlns:a16="http://schemas.microsoft.com/office/drawing/2014/main" id="{6D9079C6-1301-4ABE-B453-206C70D6B233}"/>
              </a:ext>
            </a:extLst>
          </p:cNvPr>
          <p:cNvSpPr txBox="1"/>
          <p:nvPr userDrawn="1"/>
        </p:nvSpPr>
        <p:spPr>
          <a:xfrm>
            <a:off x="2741802" y="621283"/>
            <a:ext cx="3925570" cy="289823"/>
          </a:xfrm>
          <a:prstGeom prst="rect">
            <a:avLst/>
          </a:prstGeom>
        </p:spPr>
        <p:txBody>
          <a:bodyPr vert="horz" wrap="square" lIns="0" tIns="12700" rIns="0" bIns="0" rtlCol="0">
            <a:spAutoFit/>
          </a:bodyPr>
          <a:lstStyle/>
          <a:p>
            <a:pPr marL="12700">
              <a:lnSpc>
                <a:spcPct val="100000"/>
              </a:lnSpc>
              <a:spcBef>
                <a:spcPts val="100"/>
              </a:spcBef>
            </a:pPr>
            <a:r>
              <a:rPr lang="pt-BR" sz="1800" b="1" dirty="0">
                <a:solidFill>
                  <a:srgbClr val="FFFFFF"/>
                </a:solidFill>
                <a:latin typeface="Calibri"/>
                <a:cs typeface="Calibri"/>
              </a:rPr>
              <a:t>CEGELEC Défense ACCIS</a:t>
            </a:r>
            <a:endParaRPr sz="1800" dirty="0">
              <a:latin typeface="Calibri"/>
              <a:cs typeface="Calibri"/>
            </a:endParaRPr>
          </a:p>
        </p:txBody>
      </p:sp>
      <p:pic>
        <p:nvPicPr>
          <p:cNvPr id="13" name="Image 12">
            <a:extLst>
              <a:ext uri="{FF2B5EF4-FFF2-40B4-BE49-F238E27FC236}">
                <a16:creationId xmlns:a16="http://schemas.microsoft.com/office/drawing/2014/main" id="{B66B7D6E-E116-4201-8DD9-13668CA4AA7D}"/>
              </a:ext>
            </a:extLst>
          </p:cNvPr>
          <p:cNvPicPr>
            <a:picLocks noChangeAspect="1"/>
          </p:cNvPicPr>
          <p:nvPr userDrawn="1"/>
        </p:nvPicPr>
        <p:blipFill>
          <a:blip r:embed="rId3"/>
          <a:stretch>
            <a:fillRect/>
          </a:stretch>
        </p:blipFill>
        <p:spPr>
          <a:xfrm>
            <a:off x="421192" y="147319"/>
            <a:ext cx="914636" cy="981710"/>
          </a:xfrm>
          <a:prstGeom prst="rect">
            <a:avLst/>
          </a:prstGeom>
        </p:spPr>
      </p:pic>
      <p:pic>
        <p:nvPicPr>
          <p:cNvPr id="14" name="Image 13">
            <a:extLst>
              <a:ext uri="{FF2B5EF4-FFF2-40B4-BE49-F238E27FC236}">
                <a16:creationId xmlns:a16="http://schemas.microsoft.com/office/drawing/2014/main" id="{DB9BE889-EDD9-466F-AB7C-84535F266A9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9591" b="4795"/>
          <a:stretch/>
        </p:blipFill>
        <p:spPr>
          <a:xfrm>
            <a:off x="5813425" y="73660"/>
            <a:ext cx="1743075" cy="929640"/>
          </a:xfrm>
          <a:prstGeom prst="rect">
            <a:avLst/>
          </a:prstGeom>
        </p:spPr>
      </p:pic>
      <p:pic>
        <p:nvPicPr>
          <p:cNvPr id="7" name="Image 6" descr="Une image contenant clipart&#10;&#10;Description générée automatiquement">
            <a:extLst>
              <a:ext uri="{FF2B5EF4-FFF2-40B4-BE49-F238E27FC236}">
                <a16:creationId xmlns:a16="http://schemas.microsoft.com/office/drawing/2014/main" id="{74489924-2B96-4E58-8000-A3AF661D4DA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93465" y="9958633"/>
            <a:ext cx="1547813" cy="560200"/>
          </a:xfrm>
          <a:prstGeom prst="rect">
            <a:avLst/>
          </a:prstGeom>
        </p:spPr>
      </p:pic>
    </p:spTree>
    <p:extLst>
      <p:ext uri="{BB962C8B-B14F-4D97-AF65-F5344CB8AC3E}">
        <p14:creationId xmlns:p14="http://schemas.microsoft.com/office/powerpoint/2010/main" val="2514494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5/25/2020</a:t>
            </a:fld>
            <a:endParaRPr lang="en-US"/>
          </a:p>
        </p:txBody>
      </p:sp>
      <p:sp>
        <p:nvSpPr>
          <p:cNvPr id="4" name="Holder 4"/>
          <p:cNvSpPr>
            <a:spLocks noGrp="1"/>
          </p:cNvSpPr>
          <p:nvPr>
            <p:ph type="sldNum" sz="quarter" idx="7"/>
          </p:nvPr>
        </p:nvSpPr>
        <p:spPr>
          <a:xfrm>
            <a:off x="3897503" y="10238733"/>
            <a:ext cx="216535" cy="167004"/>
          </a:xfrm>
          <a:prstGeom prst="rect">
            <a:avLst/>
          </a:prstGeom>
        </p:spPr>
        <p:txBody>
          <a:bodyPr lIns="0" tIns="0" rIns="0" bIns="0"/>
          <a:lstStyle>
            <a:lvl1pPr>
              <a:defRPr sz="1000" b="1" i="0">
                <a:solidFill>
                  <a:schemeClr val="bg1"/>
                </a:solidFill>
                <a:latin typeface="Arial"/>
                <a:cs typeface="Arial"/>
              </a:defRPr>
            </a:lvl1pPr>
          </a:lstStyle>
          <a:p>
            <a:pPr marL="38100">
              <a:lnSpc>
                <a:spcPct val="100000"/>
              </a:lnSpc>
            </a:pPr>
            <a:fld id="{81D60167-4931-47E6-BA6A-407CBD079E47}" type="slidenum">
              <a:rPr spc="-5" dirty="0"/>
              <a:t>‹N°›</a:t>
            </a:fld>
            <a:endParaRPr spc="-5" dirty="0"/>
          </a:p>
        </p:txBody>
      </p:sp>
      <p:pic>
        <p:nvPicPr>
          <p:cNvPr id="5" name="Image 4">
            <a:extLst>
              <a:ext uri="{FF2B5EF4-FFF2-40B4-BE49-F238E27FC236}">
                <a16:creationId xmlns:a16="http://schemas.microsoft.com/office/drawing/2014/main" id="{04D4CD1A-C70C-48CC-8A56-0F263F6CBBC8}"/>
              </a:ext>
            </a:extLst>
          </p:cNvPr>
          <p:cNvPicPr>
            <a:picLocks noChangeAspect="1"/>
          </p:cNvPicPr>
          <p:nvPr userDrawn="1"/>
        </p:nvPicPr>
        <p:blipFill>
          <a:blip r:embed="rId2"/>
          <a:stretch>
            <a:fillRect/>
          </a:stretch>
        </p:blipFill>
        <p:spPr>
          <a:xfrm>
            <a:off x="421192" y="147319"/>
            <a:ext cx="914636" cy="981710"/>
          </a:xfrm>
          <a:prstGeom prst="rect">
            <a:avLst/>
          </a:prstGeom>
        </p:spPr>
      </p:pic>
      <p:pic>
        <p:nvPicPr>
          <p:cNvPr id="6" name="Image 5">
            <a:extLst>
              <a:ext uri="{FF2B5EF4-FFF2-40B4-BE49-F238E27FC236}">
                <a16:creationId xmlns:a16="http://schemas.microsoft.com/office/drawing/2014/main" id="{05CC8AA3-D2DE-4AA0-B39C-728C83B548B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591" b="4795"/>
          <a:stretch/>
        </p:blipFill>
        <p:spPr>
          <a:xfrm>
            <a:off x="5813425" y="73660"/>
            <a:ext cx="1743075" cy="929640"/>
          </a:xfrm>
          <a:prstGeom prst="rect">
            <a:avLst/>
          </a:prstGeom>
        </p:spPr>
      </p:pic>
      <p:pic>
        <p:nvPicPr>
          <p:cNvPr id="7" name="Image 6" descr="Une image contenant clipart&#10;&#10;Description générée automatiquement">
            <a:extLst>
              <a:ext uri="{FF2B5EF4-FFF2-40B4-BE49-F238E27FC236}">
                <a16:creationId xmlns:a16="http://schemas.microsoft.com/office/drawing/2014/main" id="{2970E952-A4EC-4D80-A4B5-8FDF03A152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93465" y="9958633"/>
            <a:ext cx="1547813" cy="5602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7AE824-3B1E-4C89-B296-0173129255CD}"/>
              </a:ext>
            </a:extLst>
          </p:cNvPr>
          <p:cNvSpPr>
            <a:spLocks noGrp="1"/>
          </p:cNvSpPr>
          <p:nvPr>
            <p:ph type="ctrTitle"/>
          </p:nvPr>
        </p:nvSpPr>
        <p:spPr>
          <a:xfrm>
            <a:off x="944563" y="1749425"/>
            <a:ext cx="5667375" cy="3724275"/>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3543E32-909E-4766-ACE7-B1030AC9388F}"/>
              </a:ext>
            </a:extLst>
          </p:cNvPr>
          <p:cNvSpPr>
            <a:spLocks noGrp="1"/>
          </p:cNvSpPr>
          <p:nvPr>
            <p:ph type="subTitle" idx="1"/>
          </p:nvPr>
        </p:nvSpPr>
        <p:spPr>
          <a:xfrm>
            <a:off x="944563" y="5616575"/>
            <a:ext cx="5667375" cy="25812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2128EF5-F0D4-49DF-8A20-6CF969D63200}"/>
              </a:ext>
            </a:extLst>
          </p:cNvPr>
          <p:cNvSpPr>
            <a:spLocks noGrp="1"/>
          </p:cNvSpPr>
          <p:nvPr>
            <p:ph type="dt" sz="half" idx="10"/>
          </p:nvPr>
        </p:nvSpPr>
        <p:spPr/>
        <p:txBody>
          <a:bodyPr/>
          <a:lstStyle/>
          <a:p>
            <a:fld id="{AA24C40C-FC2E-47E9-9179-E8A609E25608}" type="datetimeFigureOut">
              <a:rPr lang="fr-FR" smtClean="0"/>
              <a:t>25/05/2020</a:t>
            </a:fld>
            <a:endParaRPr lang="fr-FR"/>
          </a:p>
        </p:txBody>
      </p:sp>
      <p:sp>
        <p:nvSpPr>
          <p:cNvPr id="5" name="Espace réservé du pied de page 4">
            <a:extLst>
              <a:ext uri="{FF2B5EF4-FFF2-40B4-BE49-F238E27FC236}">
                <a16:creationId xmlns:a16="http://schemas.microsoft.com/office/drawing/2014/main" id="{CD311A5E-E16E-4722-831C-16480DA7CF8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731312-E723-4790-9A83-E4A861543A76}"/>
              </a:ext>
            </a:extLst>
          </p:cNvPr>
          <p:cNvSpPr>
            <a:spLocks noGrp="1"/>
          </p:cNvSpPr>
          <p:nvPr>
            <p:ph type="sldNum" sz="quarter" idx="12"/>
          </p:nvPr>
        </p:nvSpPr>
        <p:spPr/>
        <p:txBody>
          <a:bodyPr/>
          <a:lstStyle/>
          <a:p>
            <a:fld id="{8D121CA9-07CB-49C0-B3F4-C98141CC4791}" type="slidenum">
              <a:rPr lang="fr-FR" smtClean="0"/>
              <a:t>‹N°›</a:t>
            </a:fld>
            <a:endParaRPr lang="fr-FR"/>
          </a:p>
        </p:txBody>
      </p:sp>
    </p:spTree>
    <p:extLst>
      <p:ext uri="{BB962C8B-B14F-4D97-AF65-F5344CB8AC3E}">
        <p14:creationId xmlns:p14="http://schemas.microsoft.com/office/powerpoint/2010/main" val="3887159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3B18A1-2821-4DFA-ABDE-F2FA0C198A3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880D20C-9C93-4895-88AC-A8BC7406CBE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F7901EA-E0C5-4DA9-8F6A-305CD2B10CBA}"/>
              </a:ext>
            </a:extLst>
          </p:cNvPr>
          <p:cNvSpPr>
            <a:spLocks noGrp="1"/>
          </p:cNvSpPr>
          <p:nvPr>
            <p:ph type="dt" sz="half" idx="10"/>
          </p:nvPr>
        </p:nvSpPr>
        <p:spPr/>
        <p:txBody>
          <a:bodyPr/>
          <a:lstStyle/>
          <a:p>
            <a:fld id="{AA24C40C-FC2E-47E9-9179-E8A609E25608}" type="datetimeFigureOut">
              <a:rPr lang="fr-FR" smtClean="0"/>
              <a:t>25/05/2020</a:t>
            </a:fld>
            <a:endParaRPr lang="fr-FR"/>
          </a:p>
        </p:txBody>
      </p:sp>
      <p:sp>
        <p:nvSpPr>
          <p:cNvPr id="5" name="Espace réservé du pied de page 4">
            <a:extLst>
              <a:ext uri="{FF2B5EF4-FFF2-40B4-BE49-F238E27FC236}">
                <a16:creationId xmlns:a16="http://schemas.microsoft.com/office/drawing/2014/main" id="{0209A55B-A9FA-4C54-B4D1-480D4DA230A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6320FE7-D88B-402A-99D5-A27CF7D6F7D6}"/>
              </a:ext>
            </a:extLst>
          </p:cNvPr>
          <p:cNvSpPr>
            <a:spLocks noGrp="1"/>
          </p:cNvSpPr>
          <p:nvPr>
            <p:ph type="sldNum" sz="quarter" idx="12"/>
          </p:nvPr>
        </p:nvSpPr>
        <p:spPr/>
        <p:txBody>
          <a:bodyPr/>
          <a:lstStyle/>
          <a:p>
            <a:fld id="{8D121CA9-07CB-49C0-B3F4-C98141CC4791}" type="slidenum">
              <a:rPr lang="fr-FR" smtClean="0"/>
              <a:t>‹N°›</a:t>
            </a:fld>
            <a:endParaRPr lang="fr-FR"/>
          </a:p>
        </p:txBody>
      </p:sp>
    </p:spTree>
    <p:extLst>
      <p:ext uri="{BB962C8B-B14F-4D97-AF65-F5344CB8AC3E}">
        <p14:creationId xmlns:p14="http://schemas.microsoft.com/office/powerpoint/2010/main" val="3833562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FFEDEE-47D8-4BBA-90DD-44B2DA37E45F}"/>
              </a:ext>
            </a:extLst>
          </p:cNvPr>
          <p:cNvSpPr>
            <a:spLocks noGrp="1"/>
          </p:cNvSpPr>
          <p:nvPr>
            <p:ph type="title"/>
          </p:nvPr>
        </p:nvSpPr>
        <p:spPr>
          <a:xfrm>
            <a:off x="515938" y="2665413"/>
            <a:ext cx="6516687" cy="4448175"/>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B1A3C94-68CF-42FF-9F92-051A90496C10}"/>
              </a:ext>
            </a:extLst>
          </p:cNvPr>
          <p:cNvSpPr>
            <a:spLocks noGrp="1"/>
          </p:cNvSpPr>
          <p:nvPr>
            <p:ph type="body" idx="1"/>
          </p:nvPr>
        </p:nvSpPr>
        <p:spPr>
          <a:xfrm>
            <a:off x="515938" y="7156450"/>
            <a:ext cx="6516687" cy="23383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A3495A0-EB83-46E6-9725-AA6016A5A5C2}"/>
              </a:ext>
            </a:extLst>
          </p:cNvPr>
          <p:cNvSpPr>
            <a:spLocks noGrp="1"/>
          </p:cNvSpPr>
          <p:nvPr>
            <p:ph type="dt" sz="half" idx="10"/>
          </p:nvPr>
        </p:nvSpPr>
        <p:spPr/>
        <p:txBody>
          <a:bodyPr/>
          <a:lstStyle/>
          <a:p>
            <a:fld id="{AA24C40C-FC2E-47E9-9179-E8A609E25608}" type="datetimeFigureOut">
              <a:rPr lang="fr-FR" smtClean="0"/>
              <a:t>25/05/2020</a:t>
            </a:fld>
            <a:endParaRPr lang="fr-FR"/>
          </a:p>
        </p:txBody>
      </p:sp>
      <p:sp>
        <p:nvSpPr>
          <p:cNvPr id="5" name="Espace réservé du pied de page 4">
            <a:extLst>
              <a:ext uri="{FF2B5EF4-FFF2-40B4-BE49-F238E27FC236}">
                <a16:creationId xmlns:a16="http://schemas.microsoft.com/office/drawing/2014/main" id="{4423DBA4-A5D8-4027-A019-3B4F8B0E84B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147998B-A24F-47A7-B38A-4CA1B6F78321}"/>
              </a:ext>
            </a:extLst>
          </p:cNvPr>
          <p:cNvSpPr>
            <a:spLocks noGrp="1"/>
          </p:cNvSpPr>
          <p:nvPr>
            <p:ph type="sldNum" sz="quarter" idx="12"/>
          </p:nvPr>
        </p:nvSpPr>
        <p:spPr/>
        <p:txBody>
          <a:bodyPr/>
          <a:lstStyle/>
          <a:p>
            <a:fld id="{8D121CA9-07CB-49C0-B3F4-C98141CC4791}" type="slidenum">
              <a:rPr lang="fr-FR" smtClean="0"/>
              <a:t>‹N°›</a:t>
            </a:fld>
            <a:endParaRPr lang="fr-FR"/>
          </a:p>
        </p:txBody>
      </p:sp>
    </p:spTree>
    <p:extLst>
      <p:ext uri="{BB962C8B-B14F-4D97-AF65-F5344CB8AC3E}">
        <p14:creationId xmlns:p14="http://schemas.microsoft.com/office/powerpoint/2010/main" val="15829587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62534" y="1063497"/>
            <a:ext cx="6637781" cy="755650"/>
          </a:xfrm>
          <a:prstGeom prst="rect">
            <a:avLst/>
          </a:prstGeom>
        </p:spPr>
        <p:txBody>
          <a:bodyPr wrap="square" lIns="0" tIns="0" rIns="0" bIns="0">
            <a:spAutoFit/>
          </a:bodyPr>
          <a:lstStyle>
            <a:lvl1pPr>
              <a:defRPr sz="2400" b="0"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1093012" y="1801621"/>
            <a:ext cx="5831840" cy="7129145"/>
          </a:xfrm>
          <a:prstGeom prst="rect">
            <a:avLst/>
          </a:prstGeom>
        </p:spPr>
        <p:txBody>
          <a:bodyPr wrap="square" lIns="0" tIns="0" rIns="0" bIns="0">
            <a:spAutoFit/>
          </a:bodyPr>
          <a:lstStyle>
            <a:lvl1pPr>
              <a:defRPr b="0" i="0">
                <a:solidFill>
                  <a:schemeClr val="tx1"/>
                </a:solidFill>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5/25/2020</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5"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7BC1983-E192-4200-8C1D-262AB3DFEECE}"/>
              </a:ext>
            </a:extLst>
          </p:cNvPr>
          <p:cNvSpPr>
            <a:spLocks noGrp="1"/>
          </p:cNvSpPr>
          <p:nvPr>
            <p:ph type="title"/>
          </p:nvPr>
        </p:nvSpPr>
        <p:spPr>
          <a:xfrm>
            <a:off x="519113" y="569913"/>
            <a:ext cx="6518275" cy="20669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CEDDFA3-B622-49F7-BCA8-A2734C7BC5FC}"/>
              </a:ext>
            </a:extLst>
          </p:cNvPr>
          <p:cNvSpPr>
            <a:spLocks noGrp="1"/>
          </p:cNvSpPr>
          <p:nvPr>
            <p:ph type="body" idx="1"/>
          </p:nvPr>
        </p:nvSpPr>
        <p:spPr>
          <a:xfrm>
            <a:off x="519113" y="2846388"/>
            <a:ext cx="6518275" cy="678497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DC39ADF-4E28-4B56-813C-EE1C4A751B7E}"/>
              </a:ext>
            </a:extLst>
          </p:cNvPr>
          <p:cNvSpPr>
            <a:spLocks noGrp="1"/>
          </p:cNvSpPr>
          <p:nvPr>
            <p:ph type="dt" sz="half" idx="2"/>
          </p:nvPr>
        </p:nvSpPr>
        <p:spPr>
          <a:xfrm>
            <a:off x="519113" y="9910763"/>
            <a:ext cx="1700212" cy="569912"/>
          </a:xfrm>
          <a:prstGeom prst="rect">
            <a:avLst/>
          </a:prstGeom>
        </p:spPr>
        <p:txBody>
          <a:bodyPr vert="horz" lIns="91440" tIns="45720" rIns="91440" bIns="45720" rtlCol="0" anchor="ctr"/>
          <a:lstStyle>
            <a:lvl1pPr algn="l">
              <a:defRPr sz="1200">
                <a:solidFill>
                  <a:schemeClr val="tx1">
                    <a:tint val="75000"/>
                  </a:schemeClr>
                </a:solidFill>
              </a:defRPr>
            </a:lvl1pPr>
          </a:lstStyle>
          <a:p>
            <a:fld id="{AA24C40C-FC2E-47E9-9179-E8A609E25608}" type="datetimeFigureOut">
              <a:rPr lang="fr-FR" smtClean="0"/>
              <a:t>25/05/2020</a:t>
            </a:fld>
            <a:endParaRPr lang="fr-FR"/>
          </a:p>
        </p:txBody>
      </p:sp>
      <p:sp>
        <p:nvSpPr>
          <p:cNvPr id="5" name="Espace réservé du pied de page 4">
            <a:extLst>
              <a:ext uri="{FF2B5EF4-FFF2-40B4-BE49-F238E27FC236}">
                <a16:creationId xmlns:a16="http://schemas.microsoft.com/office/drawing/2014/main" id="{15CBFF4B-7F1A-4499-AA2E-A06C7861DC0D}"/>
              </a:ext>
            </a:extLst>
          </p:cNvPr>
          <p:cNvSpPr>
            <a:spLocks noGrp="1"/>
          </p:cNvSpPr>
          <p:nvPr>
            <p:ph type="ftr" sz="quarter" idx="3"/>
          </p:nvPr>
        </p:nvSpPr>
        <p:spPr>
          <a:xfrm>
            <a:off x="2503488" y="9910763"/>
            <a:ext cx="2549525" cy="5699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F3B63BF-D39C-409E-9784-8EEEE535D8C4}"/>
              </a:ext>
            </a:extLst>
          </p:cNvPr>
          <p:cNvSpPr>
            <a:spLocks noGrp="1"/>
          </p:cNvSpPr>
          <p:nvPr>
            <p:ph type="sldNum" sz="quarter" idx="4"/>
          </p:nvPr>
        </p:nvSpPr>
        <p:spPr>
          <a:xfrm>
            <a:off x="5337175" y="9910763"/>
            <a:ext cx="1700213" cy="569912"/>
          </a:xfrm>
          <a:prstGeom prst="rect">
            <a:avLst/>
          </a:prstGeom>
        </p:spPr>
        <p:txBody>
          <a:bodyPr vert="horz" lIns="91440" tIns="45720" rIns="91440" bIns="45720" rtlCol="0" anchor="ctr"/>
          <a:lstStyle>
            <a:lvl1pPr algn="r">
              <a:defRPr sz="1200">
                <a:solidFill>
                  <a:schemeClr val="tx1">
                    <a:tint val="75000"/>
                  </a:schemeClr>
                </a:solidFill>
              </a:defRPr>
            </a:lvl1pPr>
          </a:lstStyle>
          <a:p>
            <a:fld id="{8D121CA9-07CB-49C0-B3F4-C98141CC4791}" type="slidenum">
              <a:rPr lang="fr-FR" smtClean="0"/>
              <a:t>‹N°›</a:t>
            </a:fld>
            <a:endParaRPr lang="fr-FR"/>
          </a:p>
        </p:txBody>
      </p:sp>
    </p:spTree>
    <p:extLst>
      <p:ext uri="{BB962C8B-B14F-4D97-AF65-F5344CB8AC3E}">
        <p14:creationId xmlns:p14="http://schemas.microsoft.com/office/powerpoint/2010/main" val="152108574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jpg"/><Relationship Id="rId4" Type="http://schemas.openxmlformats.org/officeDocument/2006/relationships/image" Target="../media/image37.jpg"/><Relationship Id="rId9" Type="http://schemas.openxmlformats.org/officeDocument/2006/relationships/image" Target="../media/image42.jpg"/></Relationships>
</file>

<file path=ppt/slides/_rels/slide21.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45.png"/><Relationship Id="rId7" Type="http://schemas.openxmlformats.org/officeDocument/2006/relationships/image" Target="../media/image47.jp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3.jpg"/><Relationship Id="rId5" Type="http://schemas.openxmlformats.org/officeDocument/2006/relationships/image" Target="../media/image46.jpg"/><Relationship Id="rId4" Type="http://schemas.openxmlformats.org/officeDocument/2006/relationships/image" Target="../media/image42.jpg"/></Relationships>
</file>

<file path=ppt/slides/_rels/slide2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7.jpg"/><Relationship Id="rId7" Type="http://schemas.openxmlformats.org/officeDocument/2006/relationships/image" Target="../media/image13.png"/><Relationship Id="rId2" Type="http://schemas.openxmlformats.org/officeDocument/2006/relationships/image" Target="../media/image56.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59.jpg"/><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500109"/>
            <a:ext cx="7560564" cy="93599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52095" y="8631554"/>
            <a:ext cx="7164070" cy="71628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20299"/>
            <a:ext cx="7614412" cy="8515349"/>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459359" y="456545"/>
            <a:ext cx="6637781" cy="1045864"/>
          </a:xfrm>
          <a:prstGeom prst="rect">
            <a:avLst/>
          </a:prstGeom>
        </p:spPr>
        <p:txBody>
          <a:bodyPr vert="horz" wrap="square" lIns="0" tIns="12700" rIns="0" bIns="0" rtlCol="0">
            <a:spAutoFit/>
          </a:bodyPr>
          <a:lstStyle/>
          <a:p>
            <a:pPr marL="24765" marR="5080" indent="-12700">
              <a:lnSpc>
                <a:spcPct val="116399"/>
              </a:lnSpc>
              <a:spcBef>
                <a:spcPts val="100"/>
              </a:spcBef>
              <a:tabLst>
                <a:tab pos="1992630" algn="l"/>
                <a:tab pos="4018279" algn="l"/>
              </a:tabLst>
            </a:pPr>
            <a:r>
              <a:rPr sz="3000" spc="285" dirty="0">
                <a:solidFill>
                  <a:srgbClr val="6F2F9F"/>
                </a:solidFill>
                <a:latin typeface="Eras Demi ITC" panose="020B0805030504020804" pitchFamily="34" charset="0"/>
                <a:cs typeface="Comic Sans MS"/>
              </a:rPr>
              <a:t>P</a:t>
            </a:r>
            <a:r>
              <a:rPr sz="3000" spc="290" dirty="0">
                <a:solidFill>
                  <a:srgbClr val="6F2F9F"/>
                </a:solidFill>
                <a:latin typeface="Eras Demi ITC" panose="020B0805030504020804" pitchFamily="34" charset="0"/>
                <a:cs typeface="Comic Sans MS"/>
              </a:rPr>
              <a:t>O</a:t>
            </a:r>
            <a:r>
              <a:rPr sz="3000" spc="280" dirty="0">
                <a:solidFill>
                  <a:srgbClr val="6F2F9F"/>
                </a:solidFill>
                <a:latin typeface="Eras Demi ITC" panose="020B0805030504020804" pitchFamily="34" charset="0"/>
                <a:cs typeface="Comic Sans MS"/>
              </a:rPr>
              <a:t>S</a:t>
            </a:r>
            <a:r>
              <a:rPr sz="3000" spc="295" dirty="0">
                <a:solidFill>
                  <a:srgbClr val="6F2F9F"/>
                </a:solidFill>
                <a:latin typeface="Eras Demi ITC" panose="020B0805030504020804" pitchFamily="34" charset="0"/>
                <a:cs typeface="Comic Sans MS"/>
              </a:rPr>
              <a:t>I</a:t>
            </a:r>
            <a:r>
              <a:rPr sz="3000" spc="285" dirty="0">
                <a:solidFill>
                  <a:srgbClr val="6F2F9F"/>
                </a:solidFill>
                <a:latin typeface="Eras Demi ITC" panose="020B0805030504020804" pitchFamily="34" charset="0"/>
                <a:cs typeface="Comic Sans MS"/>
              </a:rPr>
              <a:t>T</a:t>
            </a:r>
            <a:r>
              <a:rPr sz="3000" spc="290" dirty="0">
                <a:solidFill>
                  <a:srgbClr val="6F2F9F"/>
                </a:solidFill>
                <a:latin typeface="Eras Demi ITC" panose="020B0805030504020804" pitchFamily="34" charset="0"/>
                <a:cs typeface="Comic Sans MS"/>
              </a:rPr>
              <a:t>IO</a:t>
            </a:r>
            <a:r>
              <a:rPr sz="3000" spc="285" dirty="0">
                <a:solidFill>
                  <a:srgbClr val="6F2F9F"/>
                </a:solidFill>
                <a:latin typeface="Eras Demi ITC" panose="020B0805030504020804" pitchFamily="34" charset="0"/>
                <a:cs typeface="Comic Sans MS"/>
              </a:rPr>
              <a:t>NN</a:t>
            </a:r>
            <a:r>
              <a:rPr sz="3000" spc="300" dirty="0">
                <a:solidFill>
                  <a:srgbClr val="6F2F9F"/>
                </a:solidFill>
                <a:latin typeface="Eras Demi ITC" panose="020B0805030504020804" pitchFamily="34" charset="0"/>
                <a:cs typeface="Comic Sans MS"/>
              </a:rPr>
              <a:t>E</a:t>
            </a:r>
            <a:r>
              <a:rPr sz="3000" spc="285" dirty="0">
                <a:solidFill>
                  <a:srgbClr val="6F2F9F"/>
                </a:solidFill>
                <a:latin typeface="Eras Demi ITC" panose="020B0805030504020804" pitchFamily="34" charset="0"/>
                <a:cs typeface="Comic Sans MS"/>
              </a:rPr>
              <a:t>UR</a:t>
            </a:r>
            <a:r>
              <a:rPr sz="3000" dirty="0">
                <a:solidFill>
                  <a:srgbClr val="6F2F9F"/>
                </a:solidFill>
                <a:latin typeface="Eras Demi ITC" panose="020B0805030504020804" pitchFamily="34" charset="0"/>
                <a:cs typeface="Comic Sans MS"/>
              </a:rPr>
              <a:t>S	</a:t>
            </a:r>
            <a:r>
              <a:rPr sz="3000" spc="295" dirty="0">
                <a:solidFill>
                  <a:srgbClr val="6F2F9F"/>
                </a:solidFill>
                <a:latin typeface="Eras Demi ITC" panose="020B0805030504020804" pitchFamily="34" charset="0"/>
                <a:cs typeface="Comic Sans MS"/>
              </a:rPr>
              <a:t>D</a:t>
            </a:r>
            <a:r>
              <a:rPr sz="3000" dirty="0">
                <a:solidFill>
                  <a:srgbClr val="6F2F9F"/>
                </a:solidFill>
                <a:latin typeface="Eras Demi ITC" panose="020B0805030504020804" pitchFamily="34" charset="0"/>
                <a:cs typeface="Comic Sans MS"/>
              </a:rPr>
              <a:t>E  </a:t>
            </a:r>
            <a:r>
              <a:rPr sz="3000" spc="235" dirty="0">
                <a:solidFill>
                  <a:srgbClr val="6F2F9F"/>
                </a:solidFill>
                <a:latin typeface="Eras Demi ITC" panose="020B0805030504020804" pitchFamily="34" charset="0"/>
                <a:cs typeface="Comic Sans MS"/>
              </a:rPr>
              <a:t>MESURE	</a:t>
            </a:r>
            <a:r>
              <a:rPr sz="3000" spc="140" dirty="0">
                <a:solidFill>
                  <a:srgbClr val="6F2F9F"/>
                </a:solidFill>
                <a:latin typeface="Eras Demi ITC" panose="020B0805030504020804" pitchFamily="34" charset="0"/>
                <a:cs typeface="Comic Sans MS"/>
              </a:rPr>
              <a:t>D’</a:t>
            </a:r>
            <a:r>
              <a:rPr sz="3000" spc="-670" dirty="0">
                <a:solidFill>
                  <a:srgbClr val="6F2F9F"/>
                </a:solidFill>
                <a:latin typeface="Eras Demi ITC" panose="020B0805030504020804" pitchFamily="34" charset="0"/>
                <a:cs typeface="Comic Sans MS"/>
              </a:rPr>
              <a:t> </a:t>
            </a:r>
            <a:r>
              <a:rPr sz="3000" spc="245" dirty="0">
                <a:solidFill>
                  <a:srgbClr val="6F2F9F"/>
                </a:solidFill>
                <a:latin typeface="Eras Demi ITC" panose="020B0805030504020804" pitchFamily="34" charset="0"/>
                <a:cs typeface="Comic Sans MS"/>
              </a:rPr>
              <a:t>ANTENNE</a:t>
            </a:r>
            <a:endParaRPr sz="3000" dirty="0">
              <a:latin typeface="Eras Demi ITC" panose="020B0805030504020804" pitchFamily="34" charset="0"/>
              <a:cs typeface="Comic Sans MS"/>
            </a:endParaRPr>
          </a:p>
        </p:txBody>
      </p:sp>
      <p:sp>
        <p:nvSpPr>
          <p:cNvPr id="9" name="object 9"/>
          <p:cNvSpPr/>
          <p:nvPr/>
        </p:nvSpPr>
        <p:spPr>
          <a:xfrm>
            <a:off x="2000885" y="4694554"/>
            <a:ext cx="2356485" cy="2333625"/>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4088765" y="4718684"/>
            <a:ext cx="2616200" cy="3733800"/>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233045" y="979804"/>
            <a:ext cx="1903730" cy="7382509"/>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4180840" y="2423159"/>
            <a:ext cx="3239135" cy="2226945"/>
          </a:xfrm>
          <a:prstGeom prst="rect">
            <a:avLst/>
          </a:prstGeom>
          <a:blipFill>
            <a:blip r:embed="rId8" cstate="print"/>
            <a:stretch>
              <a:fillRect/>
            </a:stretch>
          </a:blipFill>
        </p:spPr>
        <p:txBody>
          <a:bodyPr wrap="square" lIns="0" tIns="0" rIns="0" bIns="0" rtlCol="0"/>
          <a:lstStyle/>
          <a:p>
            <a:endParaRPr/>
          </a:p>
        </p:txBody>
      </p:sp>
      <p:pic>
        <p:nvPicPr>
          <p:cNvPr id="14" name="Image 13" descr="Une image contenant clipart&#10;&#10;Description générée automatiquement">
            <a:extLst>
              <a:ext uri="{FF2B5EF4-FFF2-40B4-BE49-F238E27FC236}">
                <a16:creationId xmlns:a16="http://schemas.microsoft.com/office/drawing/2014/main" id="{9A23048B-CC36-4CCB-9528-EF424666B2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115" y="9435466"/>
            <a:ext cx="725319" cy="778510"/>
          </a:xfrm>
          <a:prstGeom prst="rect">
            <a:avLst/>
          </a:prstGeom>
        </p:spPr>
      </p:pic>
      <p:pic>
        <p:nvPicPr>
          <p:cNvPr id="16" name="Image 15">
            <a:extLst>
              <a:ext uri="{FF2B5EF4-FFF2-40B4-BE49-F238E27FC236}">
                <a16:creationId xmlns:a16="http://schemas.microsoft.com/office/drawing/2014/main" id="{0C0C3EE2-C76A-4C37-A7C1-2B6F3668BD2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8207" b="17155"/>
          <a:stretch/>
        </p:blipFill>
        <p:spPr>
          <a:xfrm>
            <a:off x="6138205" y="9464039"/>
            <a:ext cx="1448066" cy="935990"/>
          </a:xfrm>
          <a:prstGeom prst="rect">
            <a:avLst/>
          </a:prstGeom>
        </p:spPr>
      </p:pic>
      <p:sp>
        <p:nvSpPr>
          <p:cNvPr id="8" name="object 8"/>
          <p:cNvSpPr txBox="1"/>
          <p:nvPr/>
        </p:nvSpPr>
        <p:spPr>
          <a:xfrm>
            <a:off x="1339850" y="1536516"/>
            <a:ext cx="4267200" cy="1606337"/>
          </a:xfrm>
          <a:prstGeom prst="rect">
            <a:avLst/>
          </a:prstGeom>
        </p:spPr>
        <p:txBody>
          <a:bodyPr vert="horz" wrap="square" lIns="0" tIns="12065" rIns="0" bIns="0" rtlCol="0">
            <a:spAutoFit/>
          </a:bodyPr>
          <a:lstStyle/>
          <a:p>
            <a:pPr marL="1134745" marR="5080" indent="-1122045">
              <a:lnSpc>
                <a:spcPct val="110500"/>
              </a:lnSpc>
              <a:spcBef>
                <a:spcPts val="95"/>
              </a:spcBef>
            </a:pPr>
            <a:r>
              <a:rPr sz="3150" i="1" spc="100" dirty="0">
                <a:solidFill>
                  <a:srgbClr val="6F2F9F"/>
                </a:solidFill>
                <a:latin typeface="Eras Demi ITC" panose="020B0805030504020804" pitchFamily="34" charset="0"/>
                <a:cs typeface="Comic Sans MS"/>
              </a:rPr>
              <a:t>Antenna</a:t>
            </a:r>
            <a:endParaRPr lang="fr-FR" sz="3150" i="1" spc="100" dirty="0">
              <a:solidFill>
                <a:srgbClr val="6F2F9F"/>
              </a:solidFill>
              <a:latin typeface="Eras Demi ITC" panose="020B0805030504020804" pitchFamily="34" charset="0"/>
              <a:cs typeface="Comic Sans MS"/>
            </a:endParaRPr>
          </a:p>
          <a:p>
            <a:pPr marL="1134745" marR="5080" indent="-1122045">
              <a:lnSpc>
                <a:spcPct val="110500"/>
              </a:lnSpc>
              <a:spcBef>
                <a:spcPts val="95"/>
              </a:spcBef>
            </a:pPr>
            <a:r>
              <a:rPr lang="fr-FR" sz="3150" i="1" spc="100" dirty="0">
                <a:solidFill>
                  <a:srgbClr val="6F2F9F"/>
                </a:solidFill>
                <a:latin typeface="Eras Demi ITC" panose="020B0805030504020804" pitchFamily="34" charset="0"/>
                <a:cs typeface="Comic Sans MS"/>
              </a:rPr>
              <a:t>      </a:t>
            </a:r>
            <a:r>
              <a:rPr sz="3150" i="1" spc="110" dirty="0">
                <a:solidFill>
                  <a:srgbClr val="6F2F9F"/>
                </a:solidFill>
                <a:latin typeface="Eras Demi ITC" panose="020B0805030504020804" pitchFamily="34" charset="0"/>
                <a:cs typeface="Comic Sans MS"/>
              </a:rPr>
              <a:t>Measurement</a:t>
            </a:r>
            <a:endParaRPr lang="fr-FR" sz="3150" i="1" spc="110" dirty="0">
              <a:solidFill>
                <a:srgbClr val="6F2F9F"/>
              </a:solidFill>
              <a:latin typeface="Eras Demi ITC" panose="020B0805030504020804" pitchFamily="34" charset="0"/>
              <a:cs typeface="Comic Sans MS"/>
            </a:endParaRPr>
          </a:p>
          <a:p>
            <a:pPr marL="1134745" marR="5080" indent="-1122045">
              <a:lnSpc>
                <a:spcPct val="110500"/>
              </a:lnSpc>
              <a:spcBef>
                <a:spcPts val="95"/>
              </a:spcBef>
            </a:pPr>
            <a:r>
              <a:rPr lang="fr-FR" sz="3150" i="1" spc="110" dirty="0">
                <a:solidFill>
                  <a:srgbClr val="6F2F9F"/>
                </a:solidFill>
                <a:latin typeface="Eras Demi ITC" panose="020B0805030504020804" pitchFamily="34" charset="0"/>
                <a:cs typeface="Comic Sans MS"/>
              </a:rPr>
              <a:t>               </a:t>
            </a:r>
            <a:r>
              <a:rPr lang="fr-FR" sz="3150" i="1" spc="125" dirty="0" err="1">
                <a:solidFill>
                  <a:srgbClr val="6F2F9F"/>
                </a:solidFill>
                <a:latin typeface="Eras Demi ITC" panose="020B0805030504020804" pitchFamily="34" charset="0"/>
                <a:cs typeface="Comic Sans MS"/>
              </a:rPr>
              <a:t>Positioners</a:t>
            </a:r>
            <a:endParaRPr sz="3150" dirty="0">
              <a:latin typeface="Eras Demi ITC" panose="020B0805030504020804" pitchFamily="34" charset="0"/>
              <a:cs typeface="Comic Sans MS"/>
            </a:endParaRPr>
          </a:p>
        </p:txBody>
      </p:sp>
      <p:sp>
        <p:nvSpPr>
          <p:cNvPr id="15" name="object 2">
            <a:extLst>
              <a:ext uri="{FF2B5EF4-FFF2-40B4-BE49-F238E27FC236}">
                <a16:creationId xmlns:a16="http://schemas.microsoft.com/office/drawing/2014/main" id="{1E91A0E4-E656-4F89-B8AC-79B8E00917C1}"/>
              </a:ext>
            </a:extLst>
          </p:cNvPr>
          <p:cNvSpPr txBox="1"/>
          <p:nvPr/>
        </p:nvSpPr>
        <p:spPr>
          <a:xfrm>
            <a:off x="1035050" y="9621634"/>
            <a:ext cx="5220970" cy="850233"/>
          </a:xfrm>
          <a:prstGeom prst="rect">
            <a:avLst/>
          </a:prstGeom>
        </p:spPr>
        <p:txBody>
          <a:bodyPr vert="horz" wrap="square" lIns="0" tIns="34290" rIns="0" bIns="0" rtlCol="0">
            <a:spAutoFit/>
          </a:bodyPr>
          <a:lstStyle/>
          <a:p>
            <a:pPr marR="15240" algn="ctr">
              <a:lnSpc>
                <a:spcPct val="100000"/>
              </a:lnSpc>
              <a:spcBef>
                <a:spcPts val="270"/>
              </a:spcBef>
            </a:pPr>
            <a:r>
              <a:rPr lang="fr-FR" sz="1800" spc="100" dirty="0">
                <a:latin typeface="Eras Bold ITC" panose="020B0907030504020204" pitchFamily="34" charset="0"/>
                <a:cs typeface="Comic Sans MS"/>
              </a:rPr>
              <a:t>CEGELEC Défense </a:t>
            </a:r>
            <a:r>
              <a:rPr sz="1800" spc="100" dirty="0">
                <a:latin typeface="Eras Bold ITC" panose="020B0907030504020204" pitchFamily="34" charset="0"/>
                <a:cs typeface="Comic Sans MS"/>
              </a:rPr>
              <a:t>ACC</a:t>
            </a:r>
            <a:r>
              <a:rPr lang="fr-FR" sz="1800" spc="100" dirty="0">
                <a:latin typeface="Eras Bold ITC" panose="020B0907030504020204" pitchFamily="34" charset="0"/>
                <a:cs typeface="Comic Sans MS"/>
              </a:rPr>
              <a:t> </a:t>
            </a:r>
            <a:r>
              <a:rPr lang="fr-FR" sz="1800" spc="100" dirty="0" err="1">
                <a:latin typeface="Eras Bold ITC" panose="020B0907030504020204" pitchFamily="34" charset="0"/>
                <a:cs typeface="Comic Sans MS"/>
              </a:rPr>
              <a:t>I&amp;S</a:t>
            </a:r>
            <a:endParaRPr sz="1800" dirty="0">
              <a:latin typeface="Eras Bold ITC" panose="020B0907030504020204" pitchFamily="34" charset="0"/>
              <a:cs typeface="Comic Sans MS"/>
            </a:endParaRPr>
          </a:p>
          <a:p>
            <a:pPr marL="12700" marR="5080" indent="-17145" algn="ctr">
              <a:lnSpc>
                <a:spcPts val="1150"/>
              </a:lnSpc>
              <a:spcBef>
                <a:spcPts val="175"/>
              </a:spcBef>
            </a:pPr>
            <a:r>
              <a:rPr sz="1000" spc="-5" dirty="0">
                <a:latin typeface="Arial"/>
                <a:cs typeface="Arial"/>
              </a:rPr>
              <a:t>2</a:t>
            </a:r>
            <a:r>
              <a:rPr sz="1000" spc="-125" dirty="0">
                <a:latin typeface="Arial"/>
                <a:cs typeface="Arial"/>
              </a:rPr>
              <a:t> </a:t>
            </a:r>
            <a:r>
              <a:rPr sz="1000" spc="-5" dirty="0">
                <a:latin typeface="Arial"/>
                <a:cs typeface="Arial"/>
              </a:rPr>
              <a:t>2</a:t>
            </a:r>
            <a:r>
              <a:rPr sz="1000" spc="30" dirty="0">
                <a:latin typeface="Arial"/>
                <a:cs typeface="Arial"/>
              </a:rPr>
              <a:t> </a:t>
            </a:r>
            <a:r>
              <a:rPr sz="1000" spc="-5" dirty="0">
                <a:latin typeface="Arial"/>
                <a:cs typeface="Arial"/>
              </a:rPr>
              <a:t>R</a:t>
            </a:r>
            <a:r>
              <a:rPr sz="1000" spc="-125" dirty="0">
                <a:latin typeface="Arial"/>
                <a:cs typeface="Arial"/>
              </a:rPr>
              <a:t> </a:t>
            </a:r>
            <a:r>
              <a:rPr sz="1000" spc="-5" dirty="0">
                <a:latin typeface="Arial"/>
                <a:cs typeface="Arial"/>
              </a:rPr>
              <a:t>u</a:t>
            </a:r>
            <a:r>
              <a:rPr sz="1000" spc="-125" dirty="0">
                <a:latin typeface="Arial"/>
                <a:cs typeface="Arial"/>
              </a:rPr>
              <a:t> </a:t>
            </a:r>
            <a:r>
              <a:rPr sz="1000" spc="-5" dirty="0">
                <a:latin typeface="Arial"/>
                <a:cs typeface="Arial"/>
              </a:rPr>
              <a:t>e</a:t>
            </a:r>
            <a:r>
              <a:rPr sz="1000" spc="20" dirty="0">
                <a:latin typeface="Arial"/>
                <a:cs typeface="Arial"/>
              </a:rPr>
              <a:t> </a:t>
            </a:r>
            <a:r>
              <a:rPr sz="1000" spc="-5" dirty="0">
                <a:latin typeface="Arial"/>
                <a:cs typeface="Arial"/>
              </a:rPr>
              <a:t>J</a:t>
            </a:r>
            <a:r>
              <a:rPr sz="1000" spc="-130" dirty="0">
                <a:latin typeface="Arial"/>
                <a:cs typeface="Arial"/>
              </a:rPr>
              <a:t> </a:t>
            </a:r>
            <a:r>
              <a:rPr sz="1000" spc="-5" dirty="0">
                <a:latin typeface="Arial"/>
                <a:cs typeface="Arial"/>
              </a:rPr>
              <a:t>u</a:t>
            </a:r>
            <a:r>
              <a:rPr sz="1000" spc="-125" dirty="0">
                <a:latin typeface="Arial"/>
                <a:cs typeface="Arial"/>
              </a:rPr>
              <a:t> </a:t>
            </a:r>
            <a:r>
              <a:rPr sz="1000" spc="-5" dirty="0">
                <a:latin typeface="Arial"/>
                <a:cs typeface="Arial"/>
              </a:rPr>
              <a:t>l</a:t>
            </a:r>
            <a:r>
              <a:rPr sz="1000" spc="-125" dirty="0">
                <a:latin typeface="Arial"/>
                <a:cs typeface="Arial"/>
              </a:rPr>
              <a:t> </a:t>
            </a:r>
            <a:r>
              <a:rPr sz="1000" spc="-5" dirty="0">
                <a:latin typeface="Arial"/>
                <a:cs typeface="Arial"/>
              </a:rPr>
              <a:t>e</a:t>
            </a:r>
            <a:r>
              <a:rPr sz="1000" spc="-140" dirty="0">
                <a:latin typeface="Arial"/>
                <a:cs typeface="Arial"/>
              </a:rPr>
              <a:t> </a:t>
            </a:r>
            <a:r>
              <a:rPr sz="1000" spc="-5" dirty="0">
                <a:latin typeface="Arial"/>
                <a:cs typeface="Arial"/>
              </a:rPr>
              <a:t>s</a:t>
            </a:r>
            <a:r>
              <a:rPr sz="1000" spc="40" dirty="0">
                <a:latin typeface="Arial"/>
                <a:cs typeface="Arial"/>
              </a:rPr>
              <a:t> </a:t>
            </a:r>
            <a:r>
              <a:rPr sz="1000" spc="-5" dirty="0">
                <a:latin typeface="Arial"/>
                <a:cs typeface="Arial"/>
              </a:rPr>
              <a:t>V</a:t>
            </a:r>
            <a:r>
              <a:rPr sz="1000" spc="-130" dirty="0">
                <a:latin typeface="Arial"/>
                <a:cs typeface="Arial"/>
              </a:rPr>
              <a:t> </a:t>
            </a:r>
            <a:r>
              <a:rPr sz="1000" spc="-5" dirty="0">
                <a:latin typeface="Arial"/>
                <a:cs typeface="Arial"/>
              </a:rPr>
              <a:t>e</a:t>
            </a:r>
            <a:r>
              <a:rPr sz="1000" spc="-140" dirty="0">
                <a:latin typeface="Arial"/>
                <a:cs typeface="Arial"/>
              </a:rPr>
              <a:t> </a:t>
            </a:r>
            <a:r>
              <a:rPr sz="1000" spc="-5" dirty="0">
                <a:latin typeface="Arial"/>
                <a:cs typeface="Arial"/>
              </a:rPr>
              <a:t>r</a:t>
            </a:r>
            <a:r>
              <a:rPr sz="1000" spc="-120" dirty="0">
                <a:latin typeface="Arial"/>
                <a:cs typeface="Arial"/>
              </a:rPr>
              <a:t> </a:t>
            </a:r>
            <a:r>
              <a:rPr sz="1000" spc="-5" dirty="0">
                <a:latin typeface="Arial"/>
                <a:cs typeface="Arial"/>
              </a:rPr>
              <a:t>n</a:t>
            </a:r>
            <a:r>
              <a:rPr sz="1000" spc="-125" dirty="0">
                <a:latin typeface="Arial"/>
                <a:cs typeface="Arial"/>
              </a:rPr>
              <a:t> </a:t>
            </a:r>
            <a:r>
              <a:rPr sz="1000" spc="-5" dirty="0">
                <a:latin typeface="Arial"/>
                <a:cs typeface="Arial"/>
              </a:rPr>
              <a:t>e</a:t>
            </a:r>
            <a:r>
              <a:rPr sz="1000" spc="35" dirty="0">
                <a:latin typeface="Arial"/>
                <a:cs typeface="Arial"/>
              </a:rPr>
              <a:t> </a:t>
            </a:r>
            <a:r>
              <a:rPr sz="1000" spc="-5" dirty="0">
                <a:latin typeface="Arial"/>
                <a:cs typeface="Arial"/>
              </a:rPr>
              <a:t>-</a:t>
            </a:r>
            <a:r>
              <a:rPr sz="1000" spc="-114" dirty="0">
                <a:latin typeface="Arial"/>
                <a:cs typeface="Arial"/>
              </a:rPr>
              <a:t> </a:t>
            </a:r>
            <a:r>
              <a:rPr sz="1000" spc="-5" dirty="0">
                <a:latin typeface="Arial"/>
                <a:cs typeface="Arial"/>
              </a:rPr>
              <a:t>6</a:t>
            </a:r>
            <a:r>
              <a:rPr sz="1000" spc="-125" dirty="0">
                <a:latin typeface="Arial"/>
                <a:cs typeface="Arial"/>
              </a:rPr>
              <a:t> </a:t>
            </a:r>
            <a:r>
              <a:rPr sz="1000" spc="-5" dirty="0">
                <a:latin typeface="Arial"/>
                <a:cs typeface="Arial"/>
              </a:rPr>
              <a:t>3</a:t>
            </a:r>
            <a:r>
              <a:rPr sz="1000" spc="-125" dirty="0">
                <a:latin typeface="Arial"/>
                <a:cs typeface="Arial"/>
              </a:rPr>
              <a:t> </a:t>
            </a:r>
            <a:r>
              <a:rPr sz="1000" spc="-5" dirty="0">
                <a:latin typeface="Arial"/>
                <a:cs typeface="Arial"/>
              </a:rPr>
              <a:t>0</a:t>
            </a:r>
            <a:r>
              <a:rPr sz="1000" spc="-125" dirty="0">
                <a:latin typeface="Arial"/>
                <a:cs typeface="Arial"/>
              </a:rPr>
              <a:t> </a:t>
            </a:r>
            <a:r>
              <a:rPr sz="1000" spc="-5" dirty="0">
                <a:latin typeface="Arial"/>
                <a:cs typeface="Arial"/>
              </a:rPr>
              <a:t>1</a:t>
            </a:r>
            <a:r>
              <a:rPr sz="1000" spc="-125" dirty="0">
                <a:latin typeface="Arial"/>
                <a:cs typeface="Arial"/>
              </a:rPr>
              <a:t> </a:t>
            </a:r>
            <a:r>
              <a:rPr sz="1000" spc="-5" dirty="0">
                <a:latin typeface="Arial"/>
                <a:cs typeface="Arial"/>
              </a:rPr>
              <a:t>7</a:t>
            </a:r>
            <a:r>
              <a:rPr sz="1000" spc="20" dirty="0">
                <a:latin typeface="Arial"/>
                <a:cs typeface="Arial"/>
              </a:rPr>
              <a:t> </a:t>
            </a:r>
            <a:r>
              <a:rPr sz="1000" spc="-5" dirty="0">
                <a:latin typeface="Arial"/>
                <a:cs typeface="Arial"/>
              </a:rPr>
              <a:t>C</a:t>
            </a:r>
            <a:r>
              <a:rPr sz="1000" spc="-125" dirty="0">
                <a:latin typeface="Arial"/>
                <a:cs typeface="Arial"/>
              </a:rPr>
              <a:t> </a:t>
            </a:r>
            <a:r>
              <a:rPr sz="1000" spc="-5" dirty="0">
                <a:latin typeface="Arial"/>
                <a:cs typeface="Arial"/>
              </a:rPr>
              <a:t>L</a:t>
            </a:r>
            <a:r>
              <a:rPr sz="1000" spc="-125" dirty="0">
                <a:latin typeface="Arial"/>
                <a:cs typeface="Arial"/>
              </a:rPr>
              <a:t> </a:t>
            </a:r>
            <a:r>
              <a:rPr sz="1000" spc="-5" dirty="0">
                <a:latin typeface="Arial"/>
                <a:cs typeface="Arial"/>
              </a:rPr>
              <a:t>E</a:t>
            </a:r>
            <a:r>
              <a:rPr sz="1000" spc="-140" dirty="0">
                <a:latin typeface="Arial"/>
                <a:cs typeface="Arial"/>
              </a:rPr>
              <a:t> </a:t>
            </a:r>
            <a:r>
              <a:rPr sz="1000" spc="-5" dirty="0">
                <a:latin typeface="Arial"/>
                <a:cs typeface="Arial"/>
              </a:rPr>
              <a:t>R</a:t>
            </a:r>
            <a:r>
              <a:rPr sz="1000" spc="-125" dirty="0">
                <a:latin typeface="Arial"/>
                <a:cs typeface="Arial"/>
              </a:rPr>
              <a:t> </a:t>
            </a:r>
            <a:r>
              <a:rPr sz="1000" spc="-5" dirty="0">
                <a:latin typeface="Arial"/>
                <a:cs typeface="Arial"/>
              </a:rPr>
              <a:t>M</a:t>
            </a:r>
            <a:r>
              <a:rPr sz="1000" spc="-125" dirty="0">
                <a:latin typeface="Arial"/>
                <a:cs typeface="Arial"/>
              </a:rPr>
              <a:t> </a:t>
            </a:r>
            <a:r>
              <a:rPr sz="1000" spc="-5" dirty="0">
                <a:latin typeface="Arial"/>
                <a:cs typeface="Arial"/>
              </a:rPr>
              <a:t>O</a:t>
            </a:r>
            <a:r>
              <a:rPr sz="1000" spc="-125" dirty="0">
                <a:latin typeface="Arial"/>
                <a:cs typeface="Arial"/>
              </a:rPr>
              <a:t> </a:t>
            </a:r>
            <a:r>
              <a:rPr sz="1000" spc="-5" dirty="0">
                <a:latin typeface="Arial"/>
                <a:cs typeface="Arial"/>
              </a:rPr>
              <a:t>N</a:t>
            </a:r>
            <a:r>
              <a:rPr sz="1000" spc="-135" dirty="0">
                <a:latin typeface="Arial"/>
                <a:cs typeface="Arial"/>
              </a:rPr>
              <a:t> </a:t>
            </a:r>
            <a:r>
              <a:rPr sz="1000" spc="-5" dirty="0">
                <a:latin typeface="Arial"/>
                <a:cs typeface="Arial"/>
              </a:rPr>
              <a:t>T</a:t>
            </a:r>
            <a:r>
              <a:rPr sz="1000" spc="-105" dirty="0">
                <a:latin typeface="Arial"/>
                <a:cs typeface="Arial"/>
              </a:rPr>
              <a:t> </a:t>
            </a:r>
            <a:r>
              <a:rPr sz="1000" spc="-5" dirty="0">
                <a:latin typeface="Arial"/>
                <a:cs typeface="Arial"/>
              </a:rPr>
              <a:t>-</a:t>
            </a:r>
            <a:r>
              <a:rPr sz="1000" spc="-130" dirty="0">
                <a:latin typeface="Arial"/>
                <a:cs typeface="Arial"/>
              </a:rPr>
              <a:t> </a:t>
            </a:r>
            <a:r>
              <a:rPr sz="1000" spc="-5" dirty="0">
                <a:latin typeface="Arial"/>
                <a:cs typeface="Arial"/>
              </a:rPr>
              <a:t>F</a:t>
            </a:r>
            <a:r>
              <a:rPr sz="1000" spc="-120" dirty="0">
                <a:latin typeface="Arial"/>
                <a:cs typeface="Arial"/>
              </a:rPr>
              <a:t> </a:t>
            </a:r>
            <a:r>
              <a:rPr sz="1000" spc="-5" dirty="0">
                <a:latin typeface="Arial"/>
                <a:cs typeface="Arial"/>
              </a:rPr>
              <a:t>E</a:t>
            </a:r>
            <a:r>
              <a:rPr sz="1000" spc="-130" dirty="0">
                <a:latin typeface="Arial"/>
                <a:cs typeface="Arial"/>
              </a:rPr>
              <a:t> </a:t>
            </a:r>
            <a:r>
              <a:rPr sz="1000" spc="-5" dirty="0">
                <a:latin typeface="Arial"/>
                <a:cs typeface="Arial"/>
              </a:rPr>
              <a:t>R</a:t>
            </a:r>
            <a:r>
              <a:rPr sz="1000" spc="-125" dirty="0">
                <a:latin typeface="Arial"/>
                <a:cs typeface="Arial"/>
              </a:rPr>
              <a:t> </a:t>
            </a:r>
            <a:r>
              <a:rPr sz="1000" spc="-5" dirty="0">
                <a:latin typeface="Arial"/>
                <a:cs typeface="Arial"/>
              </a:rPr>
              <a:t>R</a:t>
            </a:r>
            <a:r>
              <a:rPr sz="1000" spc="-125" dirty="0">
                <a:latin typeface="Arial"/>
                <a:cs typeface="Arial"/>
              </a:rPr>
              <a:t> </a:t>
            </a:r>
            <a:r>
              <a:rPr sz="1000" spc="-5" dirty="0">
                <a:latin typeface="Arial"/>
                <a:cs typeface="Arial"/>
              </a:rPr>
              <a:t>A</a:t>
            </a:r>
            <a:r>
              <a:rPr sz="1000" spc="-130" dirty="0">
                <a:latin typeface="Arial"/>
                <a:cs typeface="Arial"/>
              </a:rPr>
              <a:t> </a:t>
            </a:r>
            <a:r>
              <a:rPr sz="1000" spc="-5" dirty="0">
                <a:latin typeface="Arial"/>
                <a:cs typeface="Arial"/>
              </a:rPr>
              <a:t>N</a:t>
            </a:r>
            <a:r>
              <a:rPr sz="1000" spc="-135" dirty="0">
                <a:latin typeface="Arial"/>
                <a:cs typeface="Arial"/>
              </a:rPr>
              <a:t> </a:t>
            </a:r>
            <a:r>
              <a:rPr sz="1000" spc="-5" dirty="0">
                <a:latin typeface="Arial"/>
                <a:cs typeface="Arial"/>
              </a:rPr>
              <a:t>D</a:t>
            </a:r>
            <a:r>
              <a:rPr sz="1000" spc="35" dirty="0">
                <a:latin typeface="Arial"/>
                <a:cs typeface="Arial"/>
              </a:rPr>
              <a:t> </a:t>
            </a:r>
            <a:r>
              <a:rPr sz="1000" spc="-5" dirty="0">
                <a:latin typeface="Arial"/>
                <a:cs typeface="Arial"/>
              </a:rPr>
              <a:t>C</a:t>
            </a:r>
            <a:r>
              <a:rPr sz="1000" spc="-120" dirty="0">
                <a:latin typeface="Arial"/>
                <a:cs typeface="Arial"/>
              </a:rPr>
              <a:t> </a:t>
            </a:r>
            <a:r>
              <a:rPr sz="1000" spc="-5" dirty="0">
                <a:latin typeface="Arial"/>
                <a:cs typeface="Arial"/>
              </a:rPr>
              <a:t>E</a:t>
            </a:r>
            <a:r>
              <a:rPr sz="1000" spc="-140" dirty="0">
                <a:latin typeface="Arial"/>
                <a:cs typeface="Arial"/>
              </a:rPr>
              <a:t> </a:t>
            </a:r>
            <a:r>
              <a:rPr sz="1000" spc="-5" dirty="0">
                <a:latin typeface="Arial"/>
                <a:cs typeface="Arial"/>
              </a:rPr>
              <a:t>D</a:t>
            </a:r>
            <a:r>
              <a:rPr sz="1000" spc="-125" dirty="0">
                <a:latin typeface="Arial"/>
                <a:cs typeface="Arial"/>
              </a:rPr>
              <a:t> </a:t>
            </a:r>
            <a:r>
              <a:rPr sz="1000" spc="-5" dirty="0">
                <a:latin typeface="Arial"/>
                <a:cs typeface="Arial"/>
              </a:rPr>
              <a:t>E</a:t>
            </a:r>
            <a:r>
              <a:rPr sz="1000" spc="-130" dirty="0">
                <a:latin typeface="Arial"/>
                <a:cs typeface="Arial"/>
              </a:rPr>
              <a:t> </a:t>
            </a:r>
            <a:r>
              <a:rPr sz="1000" spc="-5" dirty="0">
                <a:latin typeface="Arial"/>
                <a:cs typeface="Arial"/>
              </a:rPr>
              <a:t>X</a:t>
            </a:r>
            <a:r>
              <a:rPr sz="1000" spc="30" dirty="0">
                <a:latin typeface="Arial"/>
                <a:cs typeface="Arial"/>
              </a:rPr>
              <a:t> </a:t>
            </a:r>
            <a:r>
              <a:rPr sz="1000" spc="-5" dirty="0">
                <a:latin typeface="Arial"/>
                <a:cs typeface="Arial"/>
              </a:rPr>
              <a:t>2</a:t>
            </a:r>
            <a:r>
              <a:rPr sz="1000" spc="35" dirty="0">
                <a:latin typeface="Arial"/>
                <a:cs typeface="Arial"/>
              </a:rPr>
              <a:t> </a:t>
            </a:r>
            <a:r>
              <a:rPr sz="1000" spc="-5" dirty="0">
                <a:latin typeface="Arial"/>
                <a:cs typeface="Arial"/>
              </a:rPr>
              <a:t>–</a:t>
            </a:r>
            <a:r>
              <a:rPr sz="1000" spc="40" dirty="0">
                <a:latin typeface="Arial"/>
                <a:cs typeface="Arial"/>
              </a:rPr>
              <a:t> </a:t>
            </a:r>
            <a:r>
              <a:rPr sz="1000" spc="-5" dirty="0">
                <a:latin typeface="Arial"/>
                <a:cs typeface="Arial"/>
              </a:rPr>
              <a:t>F</a:t>
            </a:r>
            <a:r>
              <a:rPr sz="1000" spc="-135" dirty="0">
                <a:latin typeface="Arial"/>
                <a:cs typeface="Arial"/>
              </a:rPr>
              <a:t> </a:t>
            </a:r>
            <a:r>
              <a:rPr sz="1000" spc="-5" dirty="0">
                <a:latin typeface="Arial"/>
                <a:cs typeface="Arial"/>
              </a:rPr>
              <a:t>r</a:t>
            </a:r>
            <a:r>
              <a:rPr sz="1000" spc="-120" dirty="0">
                <a:latin typeface="Arial"/>
                <a:cs typeface="Arial"/>
              </a:rPr>
              <a:t> </a:t>
            </a:r>
            <a:r>
              <a:rPr sz="1000" spc="-5" dirty="0">
                <a:latin typeface="Arial"/>
                <a:cs typeface="Arial"/>
              </a:rPr>
              <a:t>a</a:t>
            </a:r>
            <a:r>
              <a:rPr sz="1000" spc="-125" dirty="0">
                <a:latin typeface="Arial"/>
                <a:cs typeface="Arial"/>
              </a:rPr>
              <a:t> </a:t>
            </a:r>
            <a:r>
              <a:rPr sz="1000" spc="-5" dirty="0">
                <a:latin typeface="Arial"/>
                <a:cs typeface="Arial"/>
              </a:rPr>
              <a:t>n</a:t>
            </a:r>
            <a:r>
              <a:rPr sz="1000" spc="-140" dirty="0">
                <a:latin typeface="Arial"/>
                <a:cs typeface="Arial"/>
              </a:rPr>
              <a:t> </a:t>
            </a:r>
            <a:r>
              <a:rPr sz="1000" spc="-5" dirty="0">
                <a:latin typeface="Arial"/>
                <a:cs typeface="Arial"/>
              </a:rPr>
              <a:t>c</a:t>
            </a:r>
            <a:r>
              <a:rPr sz="1000" spc="-120" dirty="0">
                <a:latin typeface="Arial"/>
                <a:cs typeface="Arial"/>
              </a:rPr>
              <a:t> </a:t>
            </a:r>
            <a:r>
              <a:rPr sz="1000" spc="-5" dirty="0">
                <a:latin typeface="Arial"/>
                <a:cs typeface="Arial"/>
              </a:rPr>
              <a:t>e </a:t>
            </a:r>
            <a:endParaRPr lang="fr-FR" sz="1000" spc="-5" dirty="0">
              <a:latin typeface="Arial"/>
              <a:cs typeface="Arial"/>
            </a:endParaRPr>
          </a:p>
          <a:p>
            <a:pPr marL="12700" marR="5080" indent="-17145" algn="ctr">
              <a:lnSpc>
                <a:spcPts val="1150"/>
              </a:lnSpc>
              <a:spcBef>
                <a:spcPts val="175"/>
              </a:spcBef>
            </a:pPr>
            <a:r>
              <a:rPr sz="1000" spc="-5" dirty="0">
                <a:latin typeface="Arial"/>
                <a:cs typeface="Arial"/>
              </a:rPr>
              <a:t>P</a:t>
            </a:r>
            <a:r>
              <a:rPr sz="1000" spc="-130" dirty="0">
                <a:latin typeface="Arial"/>
                <a:cs typeface="Arial"/>
              </a:rPr>
              <a:t> </a:t>
            </a:r>
            <a:r>
              <a:rPr sz="1000" spc="-5" dirty="0">
                <a:latin typeface="Arial"/>
                <a:cs typeface="Arial"/>
              </a:rPr>
              <a:t>h</a:t>
            </a:r>
            <a:r>
              <a:rPr sz="1000" spc="-125" dirty="0">
                <a:latin typeface="Arial"/>
                <a:cs typeface="Arial"/>
              </a:rPr>
              <a:t> </a:t>
            </a:r>
            <a:r>
              <a:rPr sz="1000" spc="-5" dirty="0">
                <a:latin typeface="Arial"/>
                <a:cs typeface="Arial"/>
              </a:rPr>
              <a:t>o</a:t>
            </a:r>
            <a:r>
              <a:rPr sz="1000" spc="-125" dirty="0">
                <a:latin typeface="Arial"/>
                <a:cs typeface="Arial"/>
              </a:rPr>
              <a:t> </a:t>
            </a:r>
            <a:r>
              <a:rPr sz="1000" spc="-5" dirty="0">
                <a:latin typeface="Arial"/>
                <a:cs typeface="Arial"/>
              </a:rPr>
              <a:t>n</a:t>
            </a:r>
            <a:r>
              <a:rPr sz="1000" spc="-125" dirty="0">
                <a:latin typeface="Arial"/>
                <a:cs typeface="Arial"/>
              </a:rPr>
              <a:t> </a:t>
            </a:r>
            <a:r>
              <a:rPr sz="1000" spc="-5" dirty="0">
                <a:latin typeface="Arial"/>
                <a:cs typeface="Arial"/>
              </a:rPr>
              <a:t>e</a:t>
            </a:r>
            <a:r>
              <a:rPr sz="1000" spc="-125" dirty="0">
                <a:latin typeface="Arial"/>
                <a:cs typeface="Arial"/>
              </a:rPr>
              <a:t> </a:t>
            </a:r>
            <a:r>
              <a:rPr sz="1000" spc="-5" dirty="0">
                <a:latin typeface="Arial"/>
                <a:cs typeface="Arial"/>
              </a:rPr>
              <a:t>:</a:t>
            </a:r>
            <a:r>
              <a:rPr sz="1000" spc="25" dirty="0">
                <a:latin typeface="Arial"/>
                <a:cs typeface="Arial"/>
              </a:rPr>
              <a:t> </a:t>
            </a:r>
            <a:r>
              <a:rPr sz="1000" spc="-120" dirty="0">
                <a:latin typeface="Arial"/>
                <a:cs typeface="Arial"/>
              </a:rPr>
              <a:t> </a:t>
            </a:r>
            <a:r>
              <a:rPr sz="1000" spc="-5" dirty="0">
                <a:latin typeface="Arial"/>
                <a:cs typeface="Arial"/>
              </a:rPr>
              <a:t>+</a:t>
            </a:r>
            <a:r>
              <a:rPr sz="1000" spc="-130" dirty="0">
                <a:latin typeface="Arial"/>
                <a:cs typeface="Arial"/>
              </a:rPr>
              <a:t> </a:t>
            </a:r>
            <a:r>
              <a:rPr sz="1000" spc="-5" dirty="0">
                <a:latin typeface="Arial"/>
                <a:cs typeface="Arial"/>
              </a:rPr>
              <a:t>3</a:t>
            </a:r>
            <a:r>
              <a:rPr sz="1000" spc="-125" dirty="0">
                <a:latin typeface="Arial"/>
                <a:cs typeface="Arial"/>
              </a:rPr>
              <a:t> </a:t>
            </a:r>
            <a:r>
              <a:rPr sz="1000" spc="-5" dirty="0">
                <a:latin typeface="Arial"/>
                <a:cs typeface="Arial"/>
              </a:rPr>
              <a:t>3</a:t>
            </a:r>
            <a:r>
              <a:rPr sz="1000" spc="-140" dirty="0">
                <a:latin typeface="Arial"/>
                <a:cs typeface="Arial"/>
              </a:rPr>
              <a:t> </a:t>
            </a:r>
            <a:r>
              <a:rPr sz="1000" spc="30" dirty="0">
                <a:latin typeface="Arial"/>
                <a:cs typeface="Arial"/>
              </a:rPr>
              <a:t> </a:t>
            </a:r>
            <a:r>
              <a:rPr sz="1000" spc="-5" dirty="0">
                <a:latin typeface="Arial"/>
                <a:cs typeface="Arial"/>
              </a:rPr>
              <a:t>(</a:t>
            </a:r>
            <a:r>
              <a:rPr sz="1000" spc="-120" dirty="0">
                <a:latin typeface="Arial"/>
                <a:cs typeface="Arial"/>
              </a:rPr>
              <a:t> </a:t>
            </a:r>
            <a:r>
              <a:rPr sz="1000" spc="-5" dirty="0">
                <a:latin typeface="Arial"/>
                <a:cs typeface="Arial"/>
              </a:rPr>
              <a:t>0</a:t>
            </a:r>
            <a:r>
              <a:rPr sz="1000" spc="-140" dirty="0">
                <a:latin typeface="Arial"/>
                <a:cs typeface="Arial"/>
              </a:rPr>
              <a:t> </a:t>
            </a:r>
            <a:r>
              <a:rPr sz="1000" spc="-5" dirty="0">
                <a:latin typeface="Arial"/>
                <a:cs typeface="Arial"/>
              </a:rPr>
              <a:t>)</a:t>
            </a:r>
            <a:r>
              <a:rPr sz="1000" spc="-120" dirty="0">
                <a:latin typeface="Arial"/>
                <a:cs typeface="Arial"/>
              </a:rPr>
              <a:t> </a:t>
            </a:r>
            <a:r>
              <a:rPr sz="1000" spc="-5" dirty="0">
                <a:latin typeface="Arial"/>
                <a:cs typeface="Arial"/>
              </a:rPr>
              <a:t>4</a:t>
            </a:r>
            <a:r>
              <a:rPr sz="1000" spc="35" dirty="0">
                <a:latin typeface="Arial"/>
                <a:cs typeface="Arial"/>
              </a:rPr>
              <a:t> </a:t>
            </a:r>
            <a:r>
              <a:rPr sz="1000" spc="-5" dirty="0">
                <a:latin typeface="Arial"/>
                <a:cs typeface="Arial"/>
              </a:rPr>
              <a:t>7</a:t>
            </a:r>
            <a:r>
              <a:rPr sz="1000" spc="-140" dirty="0">
                <a:latin typeface="Arial"/>
                <a:cs typeface="Arial"/>
              </a:rPr>
              <a:t> </a:t>
            </a:r>
            <a:r>
              <a:rPr sz="1000" spc="-5" dirty="0">
                <a:latin typeface="Arial"/>
                <a:cs typeface="Arial"/>
              </a:rPr>
              <a:t>3</a:t>
            </a:r>
            <a:r>
              <a:rPr sz="1000" spc="25" dirty="0">
                <a:latin typeface="Arial"/>
                <a:cs typeface="Arial"/>
              </a:rPr>
              <a:t> </a:t>
            </a:r>
            <a:r>
              <a:rPr sz="1000" spc="-5" dirty="0">
                <a:latin typeface="Arial"/>
                <a:cs typeface="Arial"/>
              </a:rPr>
              <a:t>9</a:t>
            </a:r>
            <a:r>
              <a:rPr sz="1000" spc="-125" dirty="0">
                <a:latin typeface="Arial"/>
                <a:cs typeface="Arial"/>
              </a:rPr>
              <a:t> </a:t>
            </a:r>
            <a:r>
              <a:rPr sz="1000" spc="-5" dirty="0">
                <a:latin typeface="Arial"/>
                <a:cs typeface="Arial"/>
              </a:rPr>
              <a:t>8</a:t>
            </a:r>
            <a:r>
              <a:rPr sz="1000" spc="35" dirty="0">
                <a:latin typeface="Arial"/>
                <a:cs typeface="Arial"/>
              </a:rPr>
              <a:t> </a:t>
            </a:r>
            <a:r>
              <a:rPr sz="1000" spc="-5" dirty="0">
                <a:latin typeface="Arial"/>
                <a:cs typeface="Arial"/>
              </a:rPr>
              <a:t>3</a:t>
            </a:r>
            <a:r>
              <a:rPr sz="1000" spc="-125" dirty="0">
                <a:latin typeface="Arial"/>
                <a:cs typeface="Arial"/>
              </a:rPr>
              <a:t> </a:t>
            </a:r>
            <a:r>
              <a:rPr sz="1000" spc="-5" dirty="0">
                <a:latin typeface="Arial"/>
                <a:cs typeface="Arial"/>
              </a:rPr>
              <a:t>8</a:t>
            </a:r>
            <a:r>
              <a:rPr sz="1000" spc="20" dirty="0">
                <a:latin typeface="Arial"/>
                <a:cs typeface="Arial"/>
              </a:rPr>
              <a:t> </a:t>
            </a:r>
            <a:r>
              <a:rPr sz="1000" spc="-5" dirty="0">
                <a:latin typeface="Arial"/>
                <a:cs typeface="Arial"/>
              </a:rPr>
              <a:t>3</a:t>
            </a:r>
            <a:r>
              <a:rPr sz="1000" spc="-125" dirty="0">
                <a:latin typeface="Arial"/>
                <a:cs typeface="Arial"/>
              </a:rPr>
              <a:t> </a:t>
            </a:r>
            <a:r>
              <a:rPr sz="1000" spc="-5" dirty="0">
                <a:latin typeface="Arial"/>
                <a:cs typeface="Arial"/>
              </a:rPr>
              <a:t>8</a:t>
            </a:r>
            <a:r>
              <a:rPr sz="1000" spc="65" dirty="0">
                <a:latin typeface="Arial"/>
                <a:cs typeface="Arial"/>
              </a:rPr>
              <a:t> </a:t>
            </a:r>
            <a:r>
              <a:rPr sz="1000" spc="-5" dirty="0">
                <a:latin typeface="Arial"/>
                <a:cs typeface="Arial"/>
              </a:rPr>
              <a:t>–</a:t>
            </a:r>
            <a:r>
              <a:rPr sz="1000" spc="25" dirty="0">
                <a:latin typeface="Arial"/>
                <a:cs typeface="Arial"/>
              </a:rPr>
              <a:t> </a:t>
            </a:r>
            <a:r>
              <a:rPr sz="1000" spc="-5" dirty="0">
                <a:latin typeface="Arial"/>
                <a:cs typeface="Arial"/>
              </a:rPr>
              <a:t>E</a:t>
            </a:r>
            <a:r>
              <a:rPr sz="1000" spc="-140" dirty="0">
                <a:latin typeface="Arial"/>
                <a:cs typeface="Arial"/>
              </a:rPr>
              <a:t> </a:t>
            </a:r>
            <a:r>
              <a:rPr sz="1000" spc="-5" dirty="0">
                <a:latin typeface="Arial"/>
                <a:cs typeface="Arial"/>
              </a:rPr>
              <a:t>m</a:t>
            </a:r>
            <a:r>
              <a:rPr sz="1000" spc="-114" dirty="0">
                <a:latin typeface="Arial"/>
                <a:cs typeface="Arial"/>
              </a:rPr>
              <a:t> </a:t>
            </a:r>
            <a:r>
              <a:rPr sz="1000" spc="-5" dirty="0">
                <a:latin typeface="Arial"/>
                <a:cs typeface="Arial"/>
              </a:rPr>
              <a:t>a</a:t>
            </a:r>
            <a:r>
              <a:rPr sz="1000" spc="-125" dirty="0">
                <a:latin typeface="Arial"/>
                <a:cs typeface="Arial"/>
              </a:rPr>
              <a:t> </a:t>
            </a:r>
            <a:r>
              <a:rPr sz="1000" spc="-5" dirty="0">
                <a:latin typeface="Arial"/>
                <a:cs typeface="Arial"/>
              </a:rPr>
              <a:t>i</a:t>
            </a:r>
            <a:r>
              <a:rPr sz="1000" spc="-130" dirty="0">
                <a:latin typeface="Arial"/>
                <a:cs typeface="Arial"/>
              </a:rPr>
              <a:t> </a:t>
            </a:r>
            <a:r>
              <a:rPr sz="1000" spc="-5" dirty="0">
                <a:latin typeface="Arial"/>
                <a:cs typeface="Arial"/>
              </a:rPr>
              <a:t>l</a:t>
            </a:r>
            <a:r>
              <a:rPr sz="1000" spc="20" dirty="0">
                <a:latin typeface="Arial"/>
                <a:cs typeface="Arial"/>
              </a:rPr>
              <a:t> </a:t>
            </a:r>
            <a:r>
              <a:rPr sz="1000" spc="-5" dirty="0">
                <a:latin typeface="Arial"/>
                <a:cs typeface="Arial"/>
              </a:rPr>
              <a:t>:</a:t>
            </a:r>
            <a:r>
              <a:rPr sz="1000" spc="20" dirty="0">
                <a:latin typeface="Arial"/>
                <a:cs typeface="Arial"/>
              </a:rPr>
              <a:t> </a:t>
            </a:r>
            <a:r>
              <a:rPr lang="fr-FR" sz="1000" spc="20" dirty="0">
                <a:latin typeface="Arial"/>
                <a:cs typeface="Arial"/>
              </a:rPr>
              <a:t>service-</a:t>
            </a:r>
            <a:r>
              <a:rPr lang="fr-FR" sz="1000" spc="20" dirty="0" err="1">
                <a:latin typeface="Arial"/>
                <a:cs typeface="Arial"/>
              </a:rPr>
              <a:t>commercial.</a:t>
            </a:r>
            <a:r>
              <a:rPr lang="fr-FR" sz="1000" spc="-5" dirty="0" err="1">
                <a:latin typeface="Arial"/>
                <a:cs typeface="Arial"/>
              </a:rPr>
              <a:t>accis</a:t>
            </a:r>
            <a:r>
              <a:rPr sz="1000" spc="-5" dirty="0">
                <a:latin typeface="Arial"/>
                <a:cs typeface="Arial"/>
              </a:rPr>
              <a:t>@</a:t>
            </a:r>
            <a:r>
              <a:rPr lang="fr-FR" sz="1000" spc="-5" dirty="0" err="1">
                <a:latin typeface="Arial"/>
                <a:cs typeface="Arial"/>
              </a:rPr>
              <a:t>cegelec</a:t>
            </a:r>
            <a:r>
              <a:rPr sz="1000" spc="-5" dirty="0">
                <a:latin typeface="Arial"/>
                <a:cs typeface="Arial"/>
              </a:rPr>
              <a:t>.com  </a:t>
            </a:r>
            <a:endParaRPr lang="fr-FR" sz="1000" spc="-5" dirty="0">
              <a:latin typeface="Arial"/>
              <a:cs typeface="Arial"/>
            </a:endParaRPr>
          </a:p>
          <a:p>
            <a:pPr marL="12700" marR="5080" indent="-17145" algn="ctr">
              <a:lnSpc>
                <a:spcPts val="1150"/>
              </a:lnSpc>
              <a:spcBef>
                <a:spcPts val="175"/>
              </a:spcBef>
            </a:pPr>
            <a:r>
              <a:rPr sz="1000" spc="-5" dirty="0">
                <a:latin typeface="Arial"/>
                <a:cs typeface="Arial"/>
              </a:rPr>
              <a:t>W</a:t>
            </a:r>
            <a:r>
              <a:rPr sz="1000" spc="-100" dirty="0">
                <a:latin typeface="Arial"/>
                <a:cs typeface="Arial"/>
              </a:rPr>
              <a:t> </a:t>
            </a:r>
            <a:r>
              <a:rPr sz="1000" spc="-5" dirty="0">
                <a:latin typeface="Arial"/>
                <a:cs typeface="Arial"/>
              </a:rPr>
              <a:t>e</a:t>
            </a:r>
            <a:r>
              <a:rPr sz="1000" spc="-140" dirty="0">
                <a:latin typeface="Arial"/>
                <a:cs typeface="Arial"/>
              </a:rPr>
              <a:t> </a:t>
            </a:r>
            <a:r>
              <a:rPr sz="1000" spc="-5" dirty="0">
                <a:latin typeface="Arial"/>
                <a:cs typeface="Arial"/>
              </a:rPr>
              <a:t>b </a:t>
            </a:r>
            <a:r>
              <a:rPr sz="1000" spc="10" dirty="0">
                <a:latin typeface="Arial"/>
                <a:cs typeface="Arial"/>
              </a:rPr>
              <a:t> </a:t>
            </a:r>
            <a:r>
              <a:rPr sz="1000" spc="-5" dirty="0">
                <a:latin typeface="Arial"/>
                <a:cs typeface="Arial"/>
              </a:rPr>
              <a:t>: </a:t>
            </a:r>
            <a:r>
              <a:rPr sz="1000" spc="35" dirty="0">
                <a:latin typeface="Arial"/>
                <a:cs typeface="Arial"/>
              </a:rPr>
              <a:t> </a:t>
            </a:r>
            <a:r>
              <a:rPr sz="1000" spc="-5" dirty="0">
                <a:latin typeface="Arial"/>
                <a:cs typeface="Arial"/>
              </a:rPr>
              <a:t>w</a:t>
            </a:r>
            <a:r>
              <a:rPr sz="1000" spc="-135" dirty="0">
                <a:latin typeface="Arial"/>
                <a:cs typeface="Arial"/>
              </a:rPr>
              <a:t> </a:t>
            </a:r>
            <a:r>
              <a:rPr sz="1000" spc="-5" dirty="0">
                <a:latin typeface="Arial"/>
                <a:cs typeface="Arial"/>
              </a:rPr>
              <a:t>w</a:t>
            </a:r>
            <a:r>
              <a:rPr sz="1000" spc="-140" dirty="0">
                <a:latin typeface="Arial"/>
                <a:cs typeface="Arial"/>
              </a:rPr>
              <a:t> </a:t>
            </a:r>
            <a:r>
              <a:rPr sz="1000" spc="-5" dirty="0">
                <a:latin typeface="Arial"/>
                <a:cs typeface="Arial"/>
              </a:rPr>
              <a:t>w</a:t>
            </a:r>
            <a:r>
              <a:rPr sz="1000" spc="-135" dirty="0">
                <a:latin typeface="Arial"/>
                <a:cs typeface="Arial"/>
              </a:rPr>
              <a:t> </a:t>
            </a:r>
            <a:r>
              <a:rPr sz="1000" spc="-5" dirty="0">
                <a:latin typeface="Arial"/>
                <a:cs typeface="Arial"/>
              </a:rPr>
              <a:t>. </a:t>
            </a:r>
            <a:r>
              <a:rPr lang="fr-FR" sz="1000" spc="-5" dirty="0" err="1">
                <a:latin typeface="Arial"/>
                <a:cs typeface="Arial"/>
              </a:rPr>
              <a:t>cegelec-defense</a:t>
            </a:r>
            <a:r>
              <a:rPr sz="1000" spc="-114" dirty="0">
                <a:latin typeface="Arial"/>
                <a:cs typeface="Arial"/>
              </a:rPr>
              <a:t> </a:t>
            </a:r>
            <a:r>
              <a:rPr sz="1000" spc="-5" dirty="0">
                <a:latin typeface="Arial"/>
                <a:cs typeface="Arial"/>
              </a:rPr>
              <a:t>.</a:t>
            </a:r>
            <a:r>
              <a:rPr sz="1000" spc="-145" dirty="0">
                <a:latin typeface="Arial"/>
                <a:cs typeface="Arial"/>
              </a:rPr>
              <a:t> </a:t>
            </a:r>
            <a:r>
              <a:rPr sz="1000" spc="-5" dirty="0">
                <a:latin typeface="Arial"/>
                <a:cs typeface="Arial"/>
              </a:rPr>
              <a:t>c</a:t>
            </a:r>
            <a:r>
              <a:rPr sz="1000" spc="-130" dirty="0">
                <a:latin typeface="Arial"/>
                <a:cs typeface="Arial"/>
              </a:rPr>
              <a:t> </a:t>
            </a:r>
            <a:r>
              <a:rPr sz="1000" spc="-5" dirty="0">
                <a:latin typeface="Arial"/>
                <a:cs typeface="Arial"/>
              </a:rPr>
              <a:t>o</a:t>
            </a:r>
            <a:r>
              <a:rPr sz="1000" spc="-140" dirty="0">
                <a:latin typeface="Arial"/>
                <a:cs typeface="Arial"/>
              </a:rPr>
              <a:t> </a:t>
            </a:r>
            <a:r>
              <a:rPr sz="1000" spc="-5" dirty="0">
                <a:latin typeface="Arial"/>
                <a:cs typeface="Arial"/>
              </a:rPr>
              <a:t>m</a:t>
            </a:r>
            <a:endParaRPr sz="10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idx="4294967295"/>
          </p:nvPr>
        </p:nvSpPr>
        <p:spPr>
          <a:xfrm>
            <a:off x="462534" y="1063497"/>
            <a:ext cx="6637781" cy="755650"/>
          </a:xfrm>
          <a:prstGeom prst="rect">
            <a:avLst/>
          </a:prstGeom>
        </p:spPr>
        <p:txBody>
          <a:bodyPr vert="horz" wrap="square" lIns="0" tIns="12700" rIns="0" bIns="0" rtlCol="0">
            <a:spAutoFit/>
          </a:bodyPr>
          <a:lstStyle/>
          <a:p>
            <a:pPr marL="3554729" marR="8255" algn="r">
              <a:lnSpc>
                <a:spcPts val="2825"/>
              </a:lnSpc>
              <a:spcBef>
                <a:spcPts val="100"/>
              </a:spcBef>
            </a:pPr>
            <a:r>
              <a:rPr spc="-5" dirty="0"/>
              <a:t>Positionneur </a:t>
            </a:r>
            <a:r>
              <a:rPr dirty="0"/>
              <a:t>de</a:t>
            </a:r>
            <a:r>
              <a:rPr spc="-25" dirty="0"/>
              <a:t> </a:t>
            </a:r>
            <a:r>
              <a:rPr spc="-5" dirty="0"/>
              <a:t>gisement</a:t>
            </a:r>
          </a:p>
          <a:p>
            <a:pPr marL="3554729" marR="5080" algn="r">
              <a:lnSpc>
                <a:spcPts val="2825"/>
              </a:lnSpc>
            </a:pPr>
            <a:r>
              <a:rPr i="1" spc="-5" dirty="0">
                <a:solidFill>
                  <a:srgbClr val="5F5F5F"/>
                </a:solidFill>
                <a:latin typeface="Times New Roman"/>
                <a:cs typeface="Times New Roman"/>
              </a:rPr>
              <a:t>Azimuth</a:t>
            </a:r>
            <a:r>
              <a:rPr i="1" spc="-75" dirty="0">
                <a:solidFill>
                  <a:srgbClr val="5F5F5F"/>
                </a:solidFill>
                <a:latin typeface="Times New Roman"/>
                <a:cs typeface="Times New Roman"/>
              </a:rPr>
              <a:t> </a:t>
            </a:r>
            <a:r>
              <a:rPr i="1" dirty="0">
                <a:solidFill>
                  <a:srgbClr val="5F5F5F"/>
                </a:solidFill>
                <a:latin typeface="Times New Roman"/>
                <a:cs typeface="Times New Roman"/>
              </a:rPr>
              <a:t>positioner</a:t>
            </a:r>
          </a:p>
        </p:txBody>
      </p:sp>
      <p:graphicFrame>
        <p:nvGraphicFramePr>
          <p:cNvPr id="6" name="object 6"/>
          <p:cNvGraphicFramePr>
            <a:graphicFrameLocks noGrp="1"/>
          </p:cNvGraphicFramePr>
          <p:nvPr/>
        </p:nvGraphicFramePr>
        <p:xfrm>
          <a:off x="922324" y="2283205"/>
          <a:ext cx="6161403" cy="6188450"/>
        </p:xfrm>
        <a:graphic>
          <a:graphicData uri="http://schemas.openxmlformats.org/drawingml/2006/table">
            <a:tbl>
              <a:tblPr firstRow="1" bandRow="1">
                <a:tableStyleId>{2D5ABB26-0587-4C30-8999-92F81FD0307C}</a:tableStyleId>
              </a:tblPr>
              <a:tblGrid>
                <a:gridCol w="1800225">
                  <a:extLst>
                    <a:ext uri="{9D8B030D-6E8A-4147-A177-3AD203B41FA5}">
                      <a16:colId xmlns:a16="http://schemas.microsoft.com/office/drawing/2014/main" val="20000"/>
                    </a:ext>
                  </a:extLst>
                </a:gridCol>
                <a:gridCol w="606425">
                  <a:extLst>
                    <a:ext uri="{9D8B030D-6E8A-4147-A177-3AD203B41FA5}">
                      <a16:colId xmlns:a16="http://schemas.microsoft.com/office/drawing/2014/main" val="20001"/>
                    </a:ext>
                  </a:extLst>
                </a:gridCol>
                <a:gridCol w="720725">
                  <a:extLst>
                    <a:ext uri="{9D8B030D-6E8A-4147-A177-3AD203B41FA5}">
                      <a16:colId xmlns:a16="http://schemas.microsoft.com/office/drawing/2014/main" val="20002"/>
                    </a:ext>
                  </a:extLst>
                </a:gridCol>
                <a:gridCol w="629285">
                  <a:extLst>
                    <a:ext uri="{9D8B030D-6E8A-4147-A177-3AD203B41FA5}">
                      <a16:colId xmlns:a16="http://schemas.microsoft.com/office/drawing/2014/main" val="20003"/>
                    </a:ext>
                  </a:extLst>
                </a:gridCol>
                <a:gridCol w="612139">
                  <a:extLst>
                    <a:ext uri="{9D8B030D-6E8A-4147-A177-3AD203B41FA5}">
                      <a16:colId xmlns:a16="http://schemas.microsoft.com/office/drawing/2014/main" val="20004"/>
                    </a:ext>
                  </a:extLst>
                </a:gridCol>
                <a:gridCol w="596900">
                  <a:extLst>
                    <a:ext uri="{9D8B030D-6E8A-4147-A177-3AD203B41FA5}">
                      <a16:colId xmlns:a16="http://schemas.microsoft.com/office/drawing/2014/main" val="20005"/>
                    </a:ext>
                  </a:extLst>
                </a:gridCol>
                <a:gridCol w="598804">
                  <a:extLst>
                    <a:ext uri="{9D8B030D-6E8A-4147-A177-3AD203B41FA5}">
                      <a16:colId xmlns:a16="http://schemas.microsoft.com/office/drawing/2014/main" val="20006"/>
                    </a:ext>
                  </a:extLst>
                </a:gridCol>
                <a:gridCol w="596900">
                  <a:extLst>
                    <a:ext uri="{9D8B030D-6E8A-4147-A177-3AD203B41FA5}">
                      <a16:colId xmlns:a16="http://schemas.microsoft.com/office/drawing/2014/main" val="20007"/>
                    </a:ext>
                  </a:extLst>
                </a:gridCol>
              </a:tblGrid>
              <a:tr h="294131">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7">
                  <a:txBody>
                    <a:bodyPr/>
                    <a:lstStyle/>
                    <a:p>
                      <a:pPr marL="1202055">
                        <a:lnSpc>
                          <a:spcPct val="100000"/>
                        </a:lnSpc>
                        <a:spcBef>
                          <a:spcPts val="409"/>
                        </a:spcBef>
                      </a:pPr>
                      <a:r>
                        <a:rPr sz="1100" spc="-5" dirty="0">
                          <a:latin typeface="Times New Roman"/>
                          <a:cs typeface="Times New Roman"/>
                        </a:rPr>
                        <a:t>DESIGNATION </a:t>
                      </a:r>
                      <a:r>
                        <a:rPr sz="1100" dirty="0">
                          <a:latin typeface="Times New Roman"/>
                          <a:cs typeface="Times New Roman"/>
                        </a:rPr>
                        <a:t>/</a:t>
                      </a:r>
                      <a:r>
                        <a:rPr sz="1100" spc="5" dirty="0">
                          <a:latin typeface="Times New Roman"/>
                          <a:cs typeface="Times New Roman"/>
                        </a:rPr>
                        <a:t> </a:t>
                      </a:r>
                      <a:r>
                        <a:rPr sz="1100" i="1" spc="-5" dirty="0">
                          <a:latin typeface="Times New Roman"/>
                          <a:cs typeface="Times New Roman"/>
                        </a:rPr>
                        <a:t>DESIGNATION</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80059">
                <a:tc>
                  <a:txBody>
                    <a:bodyPr/>
                    <a:lstStyle/>
                    <a:p>
                      <a:pPr marL="43815">
                        <a:lnSpc>
                          <a:spcPct val="100000"/>
                        </a:lnSpc>
                        <a:spcBef>
                          <a:spcPts val="220"/>
                        </a:spcBef>
                      </a:pPr>
                      <a:r>
                        <a:rPr sz="1100" spc="-5" dirty="0">
                          <a:latin typeface="Times New Roman"/>
                          <a:cs typeface="Times New Roman"/>
                        </a:rPr>
                        <a:t>Caractéristiques</a:t>
                      </a:r>
                      <a:endParaRPr sz="1100">
                        <a:latin typeface="Times New Roman"/>
                        <a:cs typeface="Times New Roman"/>
                      </a:endParaRPr>
                    </a:p>
                    <a:p>
                      <a:pPr marL="179705">
                        <a:lnSpc>
                          <a:spcPct val="100000"/>
                        </a:lnSpc>
                        <a:spcBef>
                          <a:spcPts val="540"/>
                        </a:spcBef>
                      </a:pPr>
                      <a:r>
                        <a:rPr sz="1100" i="1" spc="-5" dirty="0">
                          <a:solidFill>
                            <a:srgbClr val="5F5F5F"/>
                          </a:solidFill>
                          <a:latin typeface="Times New Roman"/>
                          <a:cs typeface="Times New Roman"/>
                        </a:rPr>
                        <a:t>Characteristics</a:t>
                      </a:r>
                      <a:endParaRPr sz="1100">
                        <a:latin typeface="Times New Roman"/>
                        <a:cs typeface="Times New Roman"/>
                      </a:endParaRPr>
                    </a:p>
                  </a:txBody>
                  <a:tcPr marL="0" marR="0" marT="279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50495">
                        <a:lnSpc>
                          <a:spcPct val="100000"/>
                        </a:lnSpc>
                        <a:spcBef>
                          <a:spcPts val="220"/>
                        </a:spcBef>
                      </a:pPr>
                      <a:r>
                        <a:rPr sz="1100" spc="-5" dirty="0">
                          <a:latin typeface="Times New Roman"/>
                          <a:cs typeface="Times New Roman"/>
                        </a:rPr>
                        <a:t>Units</a:t>
                      </a:r>
                      <a:endParaRPr sz="1100">
                        <a:latin typeface="Times New Roman"/>
                        <a:cs typeface="Times New Roman"/>
                      </a:endParaRPr>
                    </a:p>
                    <a:p>
                      <a:pPr marL="120014">
                        <a:lnSpc>
                          <a:spcPct val="100000"/>
                        </a:lnSpc>
                        <a:spcBef>
                          <a:spcPts val="540"/>
                        </a:spcBef>
                      </a:pPr>
                      <a:r>
                        <a:rPr sz="1100" spc="-5" dirty="0">
                          <a:latin typeface="Times New Roman"/>
                          <a:cs typeface="Times New Roman"/>
                        </a:rPr>
                        <a:t>Unités</a:t>
                      </a:r>
                      <a:endParaRPr sz="1100">
                        <a:latin typeface="Times New Roman"/>
                        <a:cs typeface="Times New Roman"/>
                      </a:endParaRPr>
                    </a:p>
                  </a:txBody>
                  <a:tcPr marL="0" marR="0" marT="279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R="193675" algn="r">
                        <a:lnSpc>
                          <a:spcPct val="100000"/>
                        </a:lnSpc>
                      </a:pPr>
                      <a:r>
                        <a:rPr sz="1100" dirty="0">
                          <a:latin typeface="Times New Roman"/>
                          <a:cs typeface="Times New Roman"/>
                        </a:rPr>
                        <a:t>P20A</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P30A</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P40A</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R="131445" algn="r">
                        <a:lnSpc>
                          <a:spcPct val="100000"/>
                        </a:lnSpc>
                      </a:pPr>
                      <a:r>
                        <a:rPr sz="1100" dirty="0">
                          <a:latin typeface="Times New Roman"/>
                          <a:cs typeface="Times New Roman"/>
                        </a:rPr>
                        <a:t>P60A</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P80A</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L="103505">
                        <a:lnSpc>
                          <a:spcPct val="100000"/>
                        </a:lnSpc>
                      </a:pPr>
                      <a:r>
                        <a:rPr sz="1100" dirty="0">
                          <a:latin typeface="Times New Roman"/>
                          <a:cs typeface="Times New Roman"/>
                        </a:rPr>
                        <a:t>P100A</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480060">
                <a:tc>
                  <a:txBody>
                    <a:bodyPr/>
                    <a:lstStyle/>
                    <a:p>
                      <a:pPr marR="403225" algn="ctr">
                        <a:lnSpc>
                          <a:spcPct val="100000"/>
                        </a:lnSpc>
                        <a:spcBef>
                          <a:spcPts val="220"/>
                        </a:spcBef>
                      </a:pPr>
                      <a:r>
                        <a:rPr sz="1100" spc="-5" dirty="0">
                          <a:latin typeface="Times New Roman"/>
                          <a:cs typeface="Times New Roman"/>
                        </a:rPr>
                        <a:t>Charge maxi </a:t>
                      </a:r>
                      <a:r>
                        <a:rPr sz="1100" dirty="0">
                          <a:latin typeface="Times New Roman"/>
                          <a:cs typeface="Times New Roman"/>
                        </a:rPr>
                        <a:t>dans</a:t>
                      </a:r>
                      <a:r>
                        <a:rPr sz="1100" spc="-30" dirty="0">
                          <a:latin typeface="Times New Roman"/>
                          <a:cs typeface="Times New Roman"/>
                        </a:rPr>
                        <a:t> </a:t>
                      </a:r>
                      <a:r>
                        <a:rPr sz="1100" spc="-5" dirty="0">
                          <a:latin typeface="Times New Roman"/>
                          <a:cs typeface="Times New Roman"/>
                        </a:rPr>
                        <a:t>l'axe</a:t>
                      </a:r>
                      <a:endParaRPr sz="1100">
                        <a:latin typeface="Times New Roman"/>
                        <a:cs typeface="Times New Roman"/>
                      </a:endParaRPr>
                    </a:p>
                    <a:p>
                      <a:pPr marR="391795" algn="ctr">
                        <a:lnSpc>
                          <a:spcPct val="100000"/>
                        </a:lnSpc>
                        <a:spcBef>
                          <a:spcPts val="540"/>
                        </a:spcBef>
                      </a:pPr>
                      <a:r>
                        <a:rPr sz="1100" i="1" dirty="0">
                          <a:solidFill>
                            <a:srgbClr val="5F5F5F"/>
                          </a:solidFill>
                          <a:latin typeface="Times New Roman"/>
                          <a:cs typeface="Times New Roman"/>
                        </a:rPr>
                        <a:t>Total </a:t>
                      </a:r>
                      <a:r>
                        <a:rPr sz="1100" i="1" spc="-5" dirty="0">
                          <a:solidFill>
                            <a:srgbClr val="5F5F5F"/>
                          </a:solidFill>
                          <a:latin typeface="Times New Roman"/>
                          <a:cs typeface="Times New Roman"/>
                        </a:rPr>
                        <a:t>vertical</a:t>
                      </a:r>
                      <a:r>
                        <a:rPr sz="1100" i="1" spc="-25" dirty="0">
                          <a:solidFill>
                            <a:srgbClr val="5F5F5F"/>
                          </a:solidFill>
                          <a:latin typeface="Times New Roman"/>
                          <a:cs typeface="Times New Roman"/>
                        </a:rPr>
                        <a:t> </a:t>
                      </a:r>
                      <a:r>
                        <a:rPr sz="1100" i="1" spc="-5" dirty="0">
                          <a:solidFill>
                            <a:srgbClr val="5F5F5F"/>
                          </a:solidFill>
                          <a:latin typeface="Times New Roman"/>
                          <a:cs typeface="Times New Roman"/>
                        </a:rPr>
                        <a:t>load</a:t>
                      </a:r>
                      <a:endParaRPr sz="1100">
                        <a:latin typeface="Times New Roman"/>
                        <a:cs typeface="Times New Roman"/>
                      </a:endParaRPr>
                    </a:p>
                  </a:txBody>
                  <a:tcPr marL="0" marR="0" marT="279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L="635" algn="ctr">
                        <a:lnSpc>
                          <a:spcPct val="100000"/>
                        </a:lnSpc>
                      </a:pPr>
                      <a:r>
                        <a:rPr sz="1100" dirty="0">
                          <a:latin typeface="Times New Roman"/>
                          <a:cs typeface="Times New Roman"/>
                        </a:rPr>
                        <a:t>N</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R="194945" algn="r">
                        <a:lnSpc>
                          <a:spcPct val="100000"/>
                        </a:lnSpc>
                      </a:pPr>
                      <a:r>
                        <a:rPr sz="1100" dirty="0">
                          <a:latin typeface="Times New Roman"/>
                          <a:cs typeface="Times New Roman"/>
                        </a:rPr>
                        <a:t>1</a:t>
                      </a:r>
                      <a:r>
                        <a:rPr sz="1100" spc="-95"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2</a:t>
                      </a:r>
                      <a:r>
                        <a:rPr sz="1100" spc="-2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L="1270" algn="ctr">
                        <a:lnSpc>
                          <a:spcPct val="100000"/>
                        </a:lnSpc>
                      </a:pPr>
                      <a:r>
                        <a:rPr sz="1100" dirty="0">
                          <a:latin typeface="Times New Roman"/>
                          <a:cs typeface="Times New Roman"/>
                        </a:rPr>
                        <a:t>5</a:t>
                      </a:r>
                      <a:r>
                        <a:rPr sz="1100" spc="-2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R="97155" algn="r">
                        <a:lnSpc>
                          <a:spcPct val="100000"/>
                        </a:lnSpc>
                      </a:pPr>
                      <a:r>
                        <a:rPr sz="1100" dirty="0">
                          <a:latin typeface="Times New Roman"/>
                          <a:cs typeface="Times New Roman"/>
                        </a:rPr>
                        <a:t>25</a:t>
                      </a:r>
                      <a:r>
                        <a:rPr sz="1100" spc="-9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100</a:t>
                      </a:r>
                      <a:r>
                        <a:rPr sz="1100" spc="-3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L="71120">
                        <a:lnSpc>
                          <a:spcPct val="100000"/>
                        </a:lnSpc>
                      </a:pPr>
                      <a:r>
                        <a:rPr sz="1100" dirty="0">
                          <a:latin typeface="Times New Roman"/>
                          <a:cs typeface="Times New Roman"/>
                        </a:rPr>
                        <a:t>300</a:t>
                      </a:r>
                      <a:r>
                        <a:rPr sz="1100" spc="-3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480440">
                <a:tc>
                  <a:txBody>
                    <a:bodyPr/>
                    <a:lstStyle/>
                    <a:p>
                      <a:pPr marL="43815">
                        <a:lnSpc>
                          <a:spcPct val="100000"/>
                        </a:lnSpc>
                        <a:spcBef>
                          <a:spcPts val="220"/>
                        </a:spcBef>
                      </a:pPr>
                      <a:r>
                        <a:rPr sz="1100" spc="-5" dirty="0">
                          <a:latin typeface="Times New Roman"/>
                          <a:cs typeface="Times New Roman"/>
                        </a:rPr>
                        <a:t>Moment </a:t>
                      </a:r>
                      <a:r>
                        <a:rPr sz="1100" dirty="0">
                          <a:latin typeface="Times New Roman"/>
                          <a:cs typeface="Times New Roman"/>
                        </a:rPr>
                        <a:t>de </a:t>
                      </a:r>
                      <a:r>
                        <a:rPr sz="1100" spc="-5" dirty="0">
                          <a:latin typeface="Times New Roman"/>
                          <a:cs typeface="Times New Roman"/>
                        </a:rPr>
                        <a:t>renversement</a:t>
                      </a:r>
                      <a:endParaRPr sz="1100">
                        <a:latin typeface="Times New Roman"/>
                        <a:cs typeface="Times New Roman"/>
                      </a:endParaRPr>
                    </a:p>
                    <a:p>
                      <a:pPr marL="179705">
                        <a:lnSpc>
                          <a:spcPct val="100000"/>
                        </a:lnSpc>
                        <a:spcBef>
                          <a:spcPts val="540"/>
                        </a:spcBef>
                      </a:pPr>
                      <a:r>
                        <a:rPr sz="1100" i="1" dirty="0">
                          <a:solidFill>
                            <a:srgbClr val="5F5F5F"/>
                          </a:solidFill>
                          <a:latin typeface="Times New Roman"/>
                          <a:cs typeface="Times New Roman"/>
                        </a:rPr>
                        <a:t>Bending</a:t>
                      </a:r>
                      <a:r>
                        <a:rPr sz="1100" i="1" spc="-20" dirty="0">
                          <a:solidFill>
                            <a:srgbClr val="5F5F5F"/>
                          </a:solidFill>
                          <a:latin typeface="Times New Roman"/>
                          <a:cs typeface="Times New Roman"/>
                        </a:rPr>
                        <a:t> </a:t>
                      </a:r>
                      <a:r>
                        <a:rPr sz="1100" i="1" spc="-5" dirty="0">
                          <a:solidFill>
                            <a:srgbClr val="5F5F5F"/>
                          </a:solidFill>
                          <a:latin typeface="Times New Roman"/>
                          <a:cs typeface="Times New Roman"/>
                        </a:rPr>
                        <a:t>moment</a:t>
                      </a:r>
                      <a:endParaRPr sz="1100">
                        <a:latin typeface="Times New Roman"/>
                        <a:cs typeface="Times New Roman"/>
                      </a:endParaRPr>
                    </a:p>
                  </a:txBody>
                  <a:tcPr marL="0" marR="0" marT="279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L="197485">
                        <a:lnSpc>
                          <a:spcPct val="100000"/>
                        </a:lnSpc>
                        <a:spcBef>
                          <a:spcPts val="5"/>
                        </a:spcBef>
                      </a:pPr>
                      <a:r>
                        <a:rPr sz="1100" spc="5" dirty="0">
                          <a:latin typeface="Times New Roman"/>
                          <a:cs typeface="Times New Roman"/>
                        </a:rPr>
                        <a:t>Nm</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spcBef>
                          <a:spcPts val="5"/>
                        </a:spcBef>
                      </a:pPr>
                      <a:r>
                        <a:rPr sz="1100" dirty="0">
                          <a:latin typeface="Times New Roman"/>
                          <a:cs typeface="Times New Roman"/>
                        </a:rPr>
                        <a:t>100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spcBef>
                          <a:spcPts val="5"/>
                        </a:spcBef>
                      </a:pPr>
                      <a:r>
                        <a:rPr sz="1100" dirty="0">
                          <a:latin typeface="Times New Roman"/>
                          <a:cs typeface="Times New Roman"/>
                        </a:rPr>
                        <a:t>1</a:t>
                      </a:r>
                      <a:r>
                        <a:rPr sz="1100" spc="-20" dirty="0">
                          <a:latin typeface="Times New Roman"/>
                          <a:cs typeface="Times New Roman"/>
                        </a:rPr>
                        <a:t> </a:t>
                      </a:r>
                      <a:r>
                        <a:rPr sz="1100" dirty="0">
                          <a:latin typeface="Times New Roman"/>
                          <a:cs typeface="Times New Roman"/>
                        </a:rPr>
                        <a:t>200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L="1270" algn="ctr">
                        <a:lnSpc>
                          <a:spcPct val="100000"/>
                        </a:lnSpc>
                        <a:spcBef>
                          <a:spcPts val="5"/>
                        </a:spcBef>
                      </a:pPr>
                      <a:r>
                        <a:rPr sz="1100" dirty="0">
                          <a:latin typeface="Times New Roman"/>
                          <a:cs typeface="Times New Roman"/>
                        </a:rPr>
                        <a:t>3</a:t>
                      </a:r>
                      <a:r>
                        <a:rPr sz="1100" spc="-2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R="97155" algn="r">
                        <a:lnSpc>
                          <a:spcPct val="100000"/>
                        </a:lnSpc>
                        <a:spcBef>
                          <a:spcPts val="5"/>
                        </a:spcBef>
                      </a:pPr>
                      <a:r>
                        <a:rPr sz="1100" dirty="0">
                          <a:latin typeface="Times New Roman"/>
                          <a:cs typeface="Times New Roman"/>
                        </a:rPr>
                        <a:t>10</a:t>
                      </a:r>
                      <a:r>
                        <a:rPr sz="1100" spc="-9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spcBef>
                          <a:spcPts val="5"/>
                        </a:spcBef>
                      </a:pPr>
                      <a:r>
                        <a:rPr sz="1100" dirty="0">
                          <a:latin typeface="Times New Roman"/>
                          <a:cs typeface="Times New Roman"/>
                        </a:rPr>
                        <a:t>100</a:t>
                      </a:r>
                      <a:r>
                        <a:rPr sz="1100" spc="-3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L="71120">
                        <a:lnSpc>
                          <a:spcPct val="100000"/>
                        </a:lnSpc>
                        <a:spcBef>
                          <a:spcPts val="5"/>
                        </a:spcBef>
                      </a:pPr>
                      <a:r>
                        <a:rPr sz="1100" dirty="0">
                          <a:latin typeface="Times New Roman"/>
                          <a:cs typeface="Times New Roman"/>
                        </a:rPr>
                        <a:t>150</a:t>
                      </a:r>
                      <a:r>
                        <a:rPr sz="1100" spc="-3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480060">
                <a:tc>
                  <a:txBody>
                    <a:bodyPr/>
                    <a:lstStyle/>
                    <a:p>
                      <a:pPr marL="43815">
                        <a:lnSpc>
                          <a:spcPct val="100000"/>
                        </a:lnSpc>
                        <a:spcBef>
                          <a:spcPts val="220"/>
                        </a:spcBef>
                      </a:pPr>
                      <a:r>
                        <a:rPr sz="1100" spc="-5" dirty="0">
                          <a:latin typeface="Times New Roman"/>
                          <a:cs typeface="Times New Roman"/>
                        </a:rPr>
                        <a:t>Vitesse </a:t>
                      </a:r>
                      <a:r>
                        <a:rPr sz="1100" spc="-10" dirty="0">
                          <a:latin typeface="Times New Roman"/>
                          <a:cs typeface="Times New Roman"/>
                        </a:rPr>
                        <a:t>de</a:t>
                      </a:r>
                      <a:r>
                        <a:rPr sz="1100" dirty="0">
                          <a:latin typeface="Times New Roman"/>
                          <a:cs typeface="Times New Roman"/>
                        </a:rPr>
                        <a:t> </a:t>
                      </a:r>
                      <a:r>
                        <a:rPr sz="1100" spc="-5" dirty="0">
                          <a:latin typeface="Times New Roman"/>
                          <a:cs typeface="Times New Roman"/>
                        </a:rPr>
                        <a:t>rotation</a:t>
                      </a:r>
                      <a:endParaRPr sz="1100">
                        <a:latin typeface="Times New Roman"/>
                        <a:cs typeface="Times New Roman"/>
                      </a:endParaRPr>
                    </a:p>
                    <a:p>
                      <a:pPr marL="179705">
                        <a:lnSpc>
                          <a:spcPct val="100000"/>
                        </a:lnSpc>
                        <a:spcBef>
                          <a:spcPts val="540"/>
                        </a:spcBef>
                      </a:pPr>
                      <a:r>
                        <a:rPr sz="1100" i="1" spc="-5" dirty="0">
                          <a:solidFill>
                            <a:srgbClr val="5F5F5F"/>
                          </a:solidFill>
                          <a:latin typeface="Times New Roman"/>
                          <a:cs typeface="Times New Roman"/>
                        </a:rPr>
                        <a:t>Operating</a:t>
                      </a:r>
                      <a:r>
                        <a:rPr sz="1100" i="1" spc="-15" dirty="0">
                          <a:solidFill>
                            <a:srgbClr val="5F5F5F"/>
                          </a:solidFill>
                          <a:latin typeface="Times New Roman"/>
                          <a:cs typeface="Times New Roman"/>
                        </a:rPr>
                        <a:t> </a:t>
                      </a:r>
                      <a:r>
                        <a:rPr sz="1100" i="1" spc="-5" dirty="0">
                          <a:solidFill>
                            <a:srgbClr val="5F5F5F"/>
                          </a:solidFill>
                          <a:latin typeface="Times New Roman"/>
                          <a:cs typeface="Times New Roman"/>
                        </a:rPr>
                        <a:t>velocity</a:t>
                      </a:r>
                      <a:endParaRPr sz="1100">
                        <a:latin typeface="Times New Roman"/>
                        <a:cs typeface="Times New Roman"/>
                      </a:endParaRPr>
                    </a:p>
                  </a:txBody>
                  <a:tcPr marL="0" marR="0" marT="279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L="228600">
                        <a:lnSpc>
                          <a:spcPct val="100000"/>
                        </a:lnSpc>
                      </a:pPr>
                      <a:r>
                        <a:rPr sz="1100" spc="-5" dirty="0">
                          <a:latin typeface="Times New Roman"/>
                          <a:cs typeface="Times New Roman"/>
                        </a:rPr>
                        <a:t>°/s</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20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6</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12</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6</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6</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3</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480059">
                <a:tc>
                  <a:txBody>
                    <a:bodyPr/>
                    <a:lstStyle/>
                    <a:p>
                      <a:pPr marR="687705" algn="r">
                        <a:lnSpc>
                          <a:spcPct val="100000"/>
                        </a:lnSpc>
                        <a:spcBef>
                          <a:spcPts val="220"/>
                        </a:spcBef>
                      </a:pPr>
                      <a:r>
                        <a:rPr sz="1100" dirty="0">
                          <a:latin typeface="Times New Roman"/>
                          <a:cs typeface="Times New Roman"/>
                        </a:rPr>
                        <a:t>Couple</a:t>
                      </a:r>
                      <a:r>
                        <a:rPr sz="1100" spc="-65" dirty="0">
                          <a:latin typeface="Times New Roman"/>
                          <a:cs typeface="Times New Roman"/>
                        </a:rPr>
                        <a:t> </a:t>
                      </a:r>
                      <a:r>
                        <a:rPr sz="1100" spc="-5" dirty="0">
                          <a:latin typeface="Times New Roman"/>
                          <a:cs typeface="Times New Roman"/>
                        </a:rPr>
                        <a:t>dynamique</a:t>
                      </a:r>
                      <a:endParaRPr sz="1100">
                        <a:latin typeface="Times New Roman"/>
                        <a:cs typeface="Times New Roman"/>
                      </a:endParaRPr>
                    </a:p>
                    <a:p>
                      <a:pPr marR="660400" algn="r">
                        <a:lnSpc>
                          <a:spcPct val="100000"/>
                        </a:lnSpc>
                        <a:spcBef>
                          <a:spcPts val="540"/>
                        </a:spcBef>
                      </a:pPr>
                      <a:r>
                        <a:rPr sz="1100" i="1" spc="-5" dirty="0">
                          <a:solidFill>
                            <a:srgbClr val="5F5F5F"/>
                          </a:solidFill>
                          <a:latin typeface="Times New Roman"/>
                          <a:cs typeface="Times New Roman"/>
                        </a:rPr>
                        <a:t>Delivered</a:t>
                      </a:r>
                      <a:r>
                        <a:rPr sz="1100" i="1" spc="-40" dirty="0">
                          <a:solidFill>
                            <a:srgbClr val="5F5F5F"/>
                          </a:solidFill>
                          <a:latin typeface="Times New Roman"/>
                          <a:cs typeface="Times New Roman"/>
                        </a:rPr>
                        <a:t> </a:t>
                      </a:r>
                      <a:r>
                        <a:rPr sz="1100" i="1" spc="-5" dirty="0">
                          <a:solidFill>
                            <a:srgbClr val="5F5F5F"/>
                          </a:solidFill>
                          <a:latin typeface="Times New Roman"/>
                          <a:cs typeface="Times New Roman"/>
                        </a:rPr>
                        <a:t>torque</a:t>
                      </a:r>
                      <a:endParaRPr sz="1100">
                        <a:latin typeface="Times New Roman"/>
                        <a:cs typeface="Times New Roman"/>
                      </a:endParaRPr>
                    </a:p>
                  </a:txBody>
                  <a:tcPr marL="0" marR="0" marT="279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L="197485">
                        <a:lnSpc>
                          <a:spcPct val="100000"/>
                        </a:lnSpc>
                      </a:pPr>
                      <a:r>
                        <a:rPr sz="1100" spc="5" dirty="0">
                          <a:latin typeface="Times New Roman"/>
                          <a:cs typeface="Times New Roman"/>
                        </a:rPr>
                        <a:t>Nm</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10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200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L="1270" algn="ctr">
                        <a:lnSpc>
                          <a:spcPct val="100000"/>
                        </a:lnSpc>
                      </a:pPr>
                      <a:r>
                        <a:rPr sz="1100" dirty="0">
                          <a:latin typeface="Times New Roman"/>
                          <a:cs typeface="Times New Roman"/>
                        </a:rPr>
                        <a:t>1</a:t>
                      </a:r>
                      <a:r>
                        <a:rPr sz="1100" spc="-2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R="132080" algn="r">
                        <a:lnSpc>
                          <a:spcPct val="100000"/>
                        </a:lnSpc>
                      </a:pPr>
                      <a:r>
                        <a:rPr sz="1100" dirty="0">
                          <a:latin typeface="Times New Roman"/>
                          <a:cs typeface="Times New Roman"/>
                        </a:rPr>
                        <a:t>2</a:t>
                      </a:r>
                      <a:r>
                        <a:rPr sz="1100" spc="-95" dirty="0">
                          <a:latin typeface="Times New Roman"/>
                          <a:cs typeface="Times New Roman"/>
                        </a:rPr>
                        <a:t> </a:t>
                      </a:r>
                      <a:r>
                        <a:rPr sz="1100" dirty="0">
                          <a:latin typeface="Times New Roman"/>
                          <a:cs typeface="Times New Roman"/>
                        </a:rPr>
                        <a:t>500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8</a:t>
                      </a:r>
                      <a:r>
                        <a:rPr sz="1100" spc="-2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L="106680">
                        <a:lnSpc>
                          <a:spcPct val="100000"/>
                        </a:lnSpc>
                      </a:pPr>
                      <a:r>
                        <a:rPr sz="1100" dirty="0">
                          <a:latin typeface="Times New Roman"/>
                          <a:cs typeface="Times New Roman"/>
                        </a:rPr>
                        <a:t>30</a:t>
                      </a:r>
                      <a:r>
                        <a:rPr sz="1100" spc="-25"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480060">
                <a:tc>
                  <a:txBody>
                    <a:bodyPr/>
                    <a:lstStyle/>
                    <a:p>
                      <a:pPr marL="43815">
                        <a:lnSpc>
                          <a:spcPct val="100000"/>
                        </a:lnSpc>
                        <a:spcBef>
                          <a:spcPts val="219"/>
                        </a:spcBef>
                      </a:pPr>
                      <a:r>
                        <a:rPr sz="1100" dirty="0">
                          <a:latin typeface="Times New Roman"/>
                          <a:cs typeface="Times New Roman"/>
                        </a:rPr>
                        <a:t>Couple</a:t>
                      </a:r>
                      <a:r>
                        <a:rPr sz="1100" spc="-15" dirty="0">
                          <a:latin typeface="Times New Roman"/>
                          <a:cs typeface="Times New Roman"/>
                        </a:rPr>
                        <a:t> </a:t>
                      </a:r>
                      <a:r>
                        <a:rPr sz="1100" spc="-5" dirty="0">
                          <a:latin typeface="Times New Roman"/>
                          <a:cs typeface="Times New Roman"/>
                        </a:rPr>
                        <a:t>statique</a:t>
                      </a:r>
                      <a:endParaRPr sz="1100">
                        <a:latin typeface="Times New Roman"/>
                        <a:cs typeface="Times New Roman"/>
                      </a:endParaRPr>
                    </a:p>
                    <a:p>
                      <a:pPr marL="179705">
                        <a:lnSpc>
                          <a:spcPct val="100000"/>
                        </a:lnSpc>
                        <a:spcBef>
                          <a:spcPts val="540"/>
                        </a:spcBef>
                      </a:pPr>
                      <a:r>
                        <a:rPr sz="1100" i="1" dirty="0">
                          <a:solidFill>
                            <a:srgbClr val="5F5F5F"/>
                          </a:solidFill>
                          <a:latin typeface="Times New Roman"/>
                          <a:cs typeface="Times New Roman"/>
                        </a:rPr>
                        <a:t>Withstand</a:t>
                      </a:r>
                      <a:r>
                        <a:rPr sz="1100" i="1" spc="-15" dirty="0">
                          <a:solidFill>
                            <a:srgbClr val="5F5F5F"/>
                          </a:solidFill>
                          <a:latin typeface="Times New Roman"/>
                          <a:cs typeface="Times New Roman"/>
                        </a:rPr>
                        <a:t> </a:t>
                      </a:r>
                      <a:r>
                        <a:rPr sz="1100" i="1" dirty="0">
                          <a:solidFill>
                            <a:srgbClr val="5F5F5F"/>
                          </a:solidFill>
                          <a:latin typeface="Times New Roman"/>
                          <a:cs typeface="Times New Roman"/>
                        </a:rPr>
                        <a:t>torque</a:t>
                      </a:r>
                      <a:endParaRPr sz="1100">
                        <a:latin typeface="Times New Roman"/>
                        <a:cs typeface="Times New Roman"/>
                      </a:endParaRPr>
                    </a:p>
                  </a:txBody>
                  <a:tcPr marL="0" marR="0" marT="279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L="197485">
                        <a:lnSpc>
                          <a:spcPct val="100000"/>
                        </a:lnSpc>
                      </a:pPr>
                      <a:r>
                        <a:rPr sz="1100" spc="5" dirty="0">
                          <a:latin typeface="Times New Roman"/>
                          <a:cs typeface="Times New Roman"/>
                        </a:rPr>
                        <a:t>Nm</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15</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250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L="1270" algn="ctr">
                        <a:lnSpc>
                          <a:spcPct val="100000"/>
                        </a:lnSpc>
                      </a:pPr>
                      <a:r>
                        <a:rPr sz="1100" dirty="0">
                          <a:latin typeface="Times New Roman"/>
                          <a:cs typeface="Times New Roman"/>
                        </a:rPr>
                        <a:t>1</a:t>
                      </a:r>
                      <a:r>
                        <a:rPr sz="1100" spc="-20" dirty="0">
                          <a:latin typeface="Times New Roman"/>
                          <a:cs typeface="Times New Roman"/>
                        </a:rPr>
                        <a:t> </a:t>
                      </a:r>
                      <a:r>
                        <a:rPr sz="1100" dirty="0">
                          <a:latin typeface="Times New Roman"/>
                          <a:cs typeface="Times New Roman"/>
                        </a:rPr>
                        <a:t>200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R="132080" algn="r">
                        <a:lnSpc>
                          <a:spcPct val="100000"/>
                        </a:lnSpc>
                      </a:pPr>
                      <a:r>
                        <a:rPr sz="1100" dirty="0">
                          <a:latin typeface="Times New Roman"/>
                          <a:cs typeface="Times New Roman"/>
                        </a:rPr>
                        <a:t>3</a:t>
                      </a:r>
                      <a:r>
                        <a:rPr sz="1100" spc="-95"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9</a:t>
                      </a:r>
                      <a:r>
                        <a:rPr sz="1100" spc="-20" dirty="0">
                          <a:latin typeface="Times New Roman"/>
                          <a:cs typeface="Times New Roman"/>
                        </a:rPr>
                        <a:t> </a:t>
                      </a:r>
                      <a:r>
                        <a:rPr sz="1100" dirty="0">
                          <a:latin typeface="Times New Roman"/>
                          <a:cs typeface="Times New Roman"/>
                        </a:rPr>
                        <a:t>600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L="106680">
                        <a:lnSpc>
                          <a:spcPct val="100000"/>
                        </a:lnSpc>
                      </a:pPr>
                      <a:r>
                        <a:rPr sz="1100" dirty="0">
                          <a:latin typeface="Times New Roman"/>
                          <a:cs typeface="Times New Roman"/>
                        </a:rPr>
                        <a:t>36</a:t>
                      </a:r>
                      <a:r>
                        <a:rPr sz="1100" spc="-25"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480313">
                <a:tc>
                  <a:txBody>
                    <a:bodyPr/>
                    <a:lstStyle/>
                    <a:p>
                      <a:pPr marL="43815">
                        <a:lnSpc>
                          <a:spcPct val="100000"/>
                        </a:lnSpc>
                        <a:spcBef>
                          <a:spcPts val="220"/>
                        </a:spcBef>
                      </a:pPr>
                      <a:r>
                        <a:rPr sz="1100" dirty="0">
                          <a:latin typeface="Times New Roman"/>
                          <a:cs typeface="Times New Roman"/>
                        </a:rPr>
                        <a:t>Puissance</a:t>
                      </a:r>
                      <a:r>
                        <a:rPr sz="1100" spc="-15" dirty="0">
                          <a:latin typeface="Times New Roman"/>
                          <a:cs typeface="Times New Roman"/>
                        </a:rPr>
                        <a:t> </a:t>
                      </a:r>
                      <a:r>
                        <a:rPr sz="1100" spc="-5" dirty="0">
                          <a:latin typeface="Times New Roman"/>
                          <a:cs typeface="Times New Roman"/>
                        </a:rPr>
                        <a:t>moteur</a:t>
                      </a:r>
                      <a:endParaRPr sz="1100">
                        <a:latin typeface="Times New Roman"/>
                        <a:cs typeface="Times New Roman"/>
                      </a:endParaRPr>
                    </a:p>
                    <a:p>
                      <a:pPr marL="179705">
                        <a:lnSpc>
                          <a:spcPct val="100000"/>
                        </a:lnSpc>
                        <a:spcBef>
                          <a:spcPts val="540"/>
                        </a:spcBef>
                      </a:pPr>
                      <a:r>
                        <a:rPr sz="1100" i="1" dirty="0">
                          <a:solidFill>
                            <a:srgbClr val="5F5F5F"/>
                          </a:solidFill>
                          <a:latin typeface="Times New Roman"/>
                          <a:cs typeface="Times New Roman"/>
                        </a:rPr>
                        <a:t>Drive </a:t>
                      </a:r>
                      <a:r>
                        <a:rPr sz="1100" i="1" spc="-5" dirty="0">
                          <a:solidFill>
                            <a:srgbClr val="5F5F5F"/>
                          </a:solidFill>
                          <a:latin typeface="Times New Roman"/>
                          <a:cs typeface="Times New Roman"/>
                        </a:rPr>
                        <a:t>motor</a:t>
                      </a:r>
                      <a:r>
                        <a:rPr sz="1100" i="1" spc="-15" dirty="0">
                          <a:solidFill>
                            <a:srgbClr val="5F5F5F"/>
                          </a:solidFill>
                          <a:latin typeface="Times New Roman"/>
                          <a:cs typeface="Times New Roman"/>
                        </a:rPr>
                        <a:t> </a:t>
                      </a:r>
                      <a:r>
                        <a:rPr sz="1100" i="1" dirty="0">
                          <a:solidFill>
                            <a:srgbClr val="5F5F5F"/>
                          </a:solidFill>
                          <a:latin typeface="Times New Roman"/>
                          <a:cs typeface="Times New Roman"/>
                        </a:rPr>
                        <a:t>power</a:t>
                      </a:r>
                      <a:endParaRPr sz="1100">
                        <a:latin typeface="Times New Roman"/>
                        <a:cs typeface="Times New Roman"/>
                      </a:endParaRPr>
                    </a:p>
                  </a:txBody>
                  <a:tcPr marL="0" marR="0" marT="279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0"/>
                        </a:spcBef>
                      </a:pPr>
                      <a:endParaRPr sz="950">
                        <a:latin typeface="Times New Roman"/>
                        <a:cs typeface="Times New Roman"/>
                      </a:endParaRPr>
                    </a:p>
                    <a:p>
                      <a:pPr marL="235585">
                        <a:lnSpc>
                          <a:spcPct val="100000"/>
                        </a:lnSpc>
                      </a:pPr>
                      <a:r>
                        <a:rPr sz="1100" dirty="0">
                          <a:latin typeface="Times New Roman"/>
                          <a:cs typeface="Times New Roman"/>
                        </a:rPr>
                        <a:t>W</a:t>
                      </a:r>
                      <a:endParaRPr sz="1100">
                        <a:latin typeface="Times New Roman"/>
                        <a:cs typeface="Times New Roman"/>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0"/>
                        </a:spcBef>
                      </a:pPr>
                      <a:endParaRPr sz="950">
                        <a:latin typeface="Times New Roman"/>
                        <a:cs typeface="Times New Roman"/>
                      </a:endParaRPr>
                    </a:p>
                    <a:p>
                      <a:pPr algn="ctr">
                        <a:lnSpc>
                          <a:spcPct val="100000"/>
                        </a:lnSpc>
                      </a:pPr>
                      <a:r>
                        <a:rPr sz="1100" dirty="0">
                          <a:latin typeface="Times New Roman"/>
                          <a:cs typeface="Times New Roman"/>
                        </a:rPr>
                        <a:t>30</a:t>
                      </a:r>
                      <a:endParaRPr sz="1100">
                        <a:latin typeface="Times New Roman"/>
                        <a:cs typeface="Times New Roman"/>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0"/>
                        </a:spcBef>
                      </a:pPr>
                      <a:endParaRPr sz="950">
                        <a:latin typeface="Times New Roman"/>
                        <a:cs typeface="Times New Roman"/>
                      </a:endParaRPr>
                    </a:p>
                    <a:p>
                      <a:pPr algn="ctr">
                        <a:lnSpc>
                          <a:spcPct val="100000"/>
                        </a:lnSpc>
                      </a:pPr>
                      <a:r>
                        <a:rPr sz="1100" dirty="0">
                          <a:latin typeface="Times New Roman"/>
                          <a:cs typeface="Times New Roman"/>
                        </a:rPr>
                        <a:t>100</a:t>
                      </a:r>
                      <a:endParaRPr sz="1100">
                        <a:latin typeface="Times New Roman"/>
                        <a:cs typeface="Times New Roman"/>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0"/>
                        </a:spcBef>
                      </a:pPr>
                      <a:endParaRPr sz="950">
                        <a:latin typeface="Times New Roman"/>
                        <a:cs typeface="Times New Roman"/>
                      </a:endParaRPr>
                    </a:p>
                    <a:p>
                      <a:pPr algn="ctr">
                        <a:lnSpc>
                          <a:spcPct val="100000"/>
                        </a:lnSpc>
                      </a:pPr>
                      <a:r>
                        <a:rPr sz="1100" dirty="0">
                          <a:latin typeface="Times New Roman"/>
                          <a:cs typeface="Times New Roman"/>
                        </a:rPr>
                        <a:t>500</a:t>
                      </a:r>
                      <a:endParaRPr sz="1100">
                        <a:latin typeface="Times New Roman"/>
                        <a:cs typeface="Times New Roman"/>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0"/>
                        </a:spcBef>
                      </a:pPr>
                      <a:endParaRPr sz="950">
                        <a:latin typeface="Times New Roman"/>
                        <a:cs typeface="Times New Roman"/>
                      </a:endParaRPr>
                    </a:p>
                    <a:p>
                      <a:pPr marR="132080" algn="r">
                        <a:lnSpc>
                          <a:spcPct val="100000"/>
                        </a:lnSpc>
                      </a:pPr>
                      <a:r>
                        <a:rPr sz="1100" dirty="0">
                          <a:latin typeface="Times New Roman"/>
                          <a:cs typeface="Times New Roman"/>
                        </a:rPr>
                        <a:t>1</a:t>
                      </a:r>
                      <a:r>
                        <a:rPr sz="1100" spc="-95"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0"/>
                        </a:spcBef>
                      </a:pPr>
                      <a:endParaRPr sz="950">
                        <a:latin typeface="Times New Roman"/>
                        <a:cs typeface="Times New Roman"/>
                      </a:endParaRPr>
                    </a:p>
                    <a:p>
                      <a:pPr algn="ctr">
                        <a:lnSpc>
                          <a:spcPct val="100000"/>
                        </a:lnSpc>
                      </a:pPr>
                      <a:r>
                        <a:rPr sz="1100" dirty="0">
                          <a:latin typeface="Times New Roman"/>
                          <a:cs typeface="Times New Roman"/>
                        </a:rPr>
                        <a:t>2</a:t>
                      </a:r>
                      <a:r>
                        <a:rPr sz="1100" spc="-2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0"/>
                        </a:spcBef>
                      </a:pPr>
                      <a:endParaRPr sz="950">
                        <a:latin typeface="Times New Roman"/>
                        <a:cs typeface="Times New Roman"/>
                      </a:endParaRPr>
                    </a:p>
                    <a:p>
                      <a:pPr marL="141605">
                        <a:lnSpc>
                          <a:spcPct val="100000"/>
                        </a:lnSpc>
                      </a:pPr>
                      <a:r>
                        <a:rPr sz="1100" dirty="0">
                          <a:latin typeface="Times New Roman"/>
                          <a:cs typeface="Times New Roman"/>
                        </a:rPr>
                        <a:t>3</a:t>
                      </a:r>
                      <a:r>
                        <a:rPr sz="1100" spc="-20" dirty="0">
                          <a:latin typeface="Times New Roman"/>
                          <a:cs typeface="Times New Roman"/>
                        </a:rPr>
                        <a:t> </a:t>
                      </a:r>
                      <a:r>
                        <a:rPr sz="1100" dirty="0">
                          <a:latin typeface="Times New Roman"/>
                          <a:cs typeface="Times New Roman"/>
                        </a:rPr>
                        <a:t>800</a:t>
                      </a:r>
                      <a:endParaRPr sz="1100">
                        <a:latin typeface="Times New Roman"/>
                        <a:cs typeface="Times New Roman"/>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480060">
                <a:tc>
                  <a:txBody>
                    <a:bodyPr/>
                    <a:lstStyle/>
                    <a:p>
                      <a:pPr marL="43815">
                        <a:lnSpc>
                          <a:spcPct val="100000"/>
                        </a:lnSpc>
                        <a:spcBef>
                          <a:spcPts val="219"/>
                        </a:spcBef>
                      </a:pPr>
                      <a:r>
                        <a:rPr sz="1100" dirty="0">
                          <a:latin typeface="Times New Roman"/>
                          <a:cs typeface="Times New Roman"/>
                        </a:rPr>
                        <a:t>Jeu</a:t>
                      </a:r>
                      <a:r>
                        <a:rPr sz="1100" spc="-5" dirty="0">
                          <a:latin typeface="Times New Roman"/>
                          <a:cs typeface="Times New Roman"/>
                        </a:rPr>
                        <a:t> mécanique</a:t>
                      </a:r>
                      <a:endParaRPr sz="1100">
                        <a:latin typeface="Times New Roman"/>
                        <a:cs typeface="Times New Roman"/>
                      </a:endParaRPr>
                    </a:p>
                    <a:p>
                      <a:pPr marL="179705">
                        <a:lnSpc>
                          <a:spcPct val="100000"/>
                        </a:lnSpc>
                        <a:spcBef>
                          <a:spcPts val="540"/>
                        </a:spcBef>
                      </a:pPr>
                      <a:r>
                        <a:rPr sz="1100" i="1" spc="-5" dirty="0">
                          <a:solidFill>
                            <a:srgbClr val="5F5F5F"/>
                          </a:solidFill>
                          <a:latin typeface="Times New Roman"/>
                          <a:cs typeface="Times New Roman"/>
                        </a:rPr>
                        <a:t>Mechanical</a:t>
                      </a:r>
                      <a:r>
                        <a:rPr sz="1100" i="1" spc="-15" dirty="0">
                          <a:solidFill>
                            <a:srgbClr val="5F5F5F"/>
                          </a:solidFill>
                          <a:latin typeface="Times New Roman"/>
                          <a:cs typeface="Times New Roman"/>
                        </a:rPr>
                        <a:t> </a:t>
                      </a:r>
                      <a:r>
                        <a:rPr sz="1100" i="1" dirty="0">
                          <a:solidFill>
                            <a:srgbClr val="5F5F5F"/>
                          </a:solidFill>
                          <a:latin typeface="Times New Roman"/>
                          <a:cs typeface="Times New Roman"/>
                        </a:rPr>
                        <a:t>backlash</a:t>
                      </a:r>
                      <a:endParaRPr sz="1100">
                        <a:latin typeface="Times New Roman"/>
                        <a:cs typeface="Times New Roman"/>
                      </a:endParaRPr>
                    </a:p>
                  </a:txBody>
                  <a:tcPr marL="0" marR="0" marT="279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0"/>
                        </a:spcBef>
                      </a:pPr>
                      <a:endParaRPr sz="950">
                        <a:latin typeface="Times New Roman"/>
                        <a:cs typeface="Times New Roman"/>
                      </a:endParaRPr>
                    </a:p>
                    <a:p>
                      <a:pPr algn="ctr">
                        <a:lnSpc>
                          <a:spcPct val="100000"/>
                        </a:lnSpc>
                      </a:pPr>
                      <a:r>
                        <a:rPr sz="1100" dirty="0">
                          <a:latin typeface="Times New Roman"/>
                          <a:cs typeface="Times New Roman"/>
                        </a:rPr>
                        <a:t>°</a:t>
                      </a:r>
                      <a:endParaRPr sz="1100">
                        <a:latin typeface="Times New Roman"/>
                        <a:cs typeface="Times New Roman"/>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0"/>
                        </a:spcBef>
                      </a:pPr>
                      <a:endParaRPr sz="950">
                        <a:latin typeface="Times New Roman"/>
                        <a:cs typeface="Times New Roman"/>
                      </a:endParaRPr>
                    </a:p>
                    <a:p>
                      <a:pPr marL="237490">
                        <a:lnSpc>
                          <a:spcPct val="100000"/>
                        </a:lnSpc>
                      </a:pPr>
                      <a:r>
                        <a:rPr sz="1100" dirty="0">
                          <a:latin typeface="Times New Roman"/>
                          <a:cs typeface="Times New Roman"/>
                        </a:rPr>
                        <a:t>0.03</a:t>
                      </a:r>
                      <a:endParaRPr sz="1100">
                        <a:latin typeface="Times New Roman"/>
                        <a:cs typeface="Times New Roman"/>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0"/>
                        </a:spcBef>
                      </a:pPr>
                      <a:endParaRPr sz="950">
                        <a:latin typeface="Times New Roman"/>
                        <a:cs typeface="Times New Roman"/>
                      </a:endParaRPr>
                    </a:p>
                    <a:p>
                      <a:pPr algn="ctr">
                        <a:lnSpc>
                          <a:spcPct val="100000"/>
                        </a:lnSpc>
                      </a:pPr>
                      <a:r>
                        <a:rPr sz="1100" dirty="0">
                          <a:latin typeface="Times New Roman"/>
                          <a:cs typeface="Times New Roman"/>
                        </a:rPr>
                        <a:t>0.03</a:t>
                      </a:r>
                      <a:endParaRPr sz="1100">
                        <a:latin typeface="Times New Roman"/>
                        <a:cs typeface="Times New Roman"/>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0"/>
                        </a:spcBef>
                      </a:pPr>
                      <a:endParaRPr sz="950">
                        <a:latin typeface="Times New Roman"/>
                        <a:cs typeface="Times New Roman"/>
                      </a:endParaRPr>
                    </a:p>
                    <a:p>
                      <a:pPr marL="1270" algn="ctr">
                        <a:lnSpc>
                          <a:spcPct val="100000"/>
                        </a:lnSpc>
                      </a:pPr>
                      <a:r>
                        <a:rPr sz="1100" dirty="0">
                          <a:latin typeface="Times New Roman"/>
                          <a:cs typeface="Times New Roman"/>
                        </a:rPr>
                        <a:t>0.03</a:t>
                      </a:r>
                      <a:endParaRPr sz="1100">
                        <a:latin typeface="Times New Roman"/>
                        <a:cs typeface="Times New Roman"/>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0"/>
                        </a:spcBef>
                      </a:pPr>
                      <a:endParaRPr sz="950">
                        <a:latin typeface="Times New Roman"/>
                        <a:cs typeface="Times New Roman"/>
                      </a:endParaRPr>
                    </a:p>
                    <a:p>
                      <a:pPr marR="168275" algn="r">
                        <a:lnSpc>
                          <a:spcPct val="100000"/>
                        </a:lnSpc>
                      </a:pPr>
                      <a:r>
                        <a:rPr sz="1100" dirty="0">
                          <a:latin typeface="Times New Roman"/>
                          <a:cs typeface="Times New Roman"/>
                        </a:rPr>
                        <a:t>0.02</a:t>
                      </a:r>
                      <a:endParaRPr sz="1100">
                        <a:latin typeface="Times New Roman"/>
                        <a:cs typeface="Times New Roman"/>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0"/>
                        </a:spcBef>
                      </a:pPr>
                      <a:endParaRPr sz="950">
                        <a:latin typeface="Times New Roman"/>
                        <a:cs typeface="Times New Roman"/>
                      </a:endParaRPr>
                    </a:p>
                    <a:p>
                      <a:pPr algn="ctr">
                        <a:lnSpc>
                          <a:spcPct val="100000"/>
                        </a:lnSpc>
                      </a:pPr>
                      <a:r>
                        <a:rPr sz="1100" dirty="0">
                          <a:latin typeface="Times New Roman"/>
                          <a:cs typeface="Times New Roman"/>
                        </a:rPr>
                        <a:t>0.02</a:t>
                      </a:r>
                      <a:endParaRPr sz="1100">
                        <a:latin typeface="Times New Roman"/>
                        <a:cs typeface="Times New Roman"/>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0"/>
                        </a:spcBef>
                      </a:pPr>
                      <a:endParaRPr sz="950">
                        <a:latin typeface="Times New Roman"/>
                        <a:cs typeface="Times New Roman"/>
                      </a:endParaRPr>
                    </a:p>
                    <a:p>
                      <a:pPr marL="176530">
                        <a:lnSpc>
                          <a:spcPct val="100000"/>
                        </a:lnSpc>
                      </a:pPr>
                      <a:r>
                        <a:rPr sz="1100" dirty="0">
                          <a:latin typeface="Times New Roman"/>
                          <a:cs typeface="Times New Roman"/>
                        </a:rPr>
                        <a:t>0.02</a:t>
                      </a:r>
                      <a:endParaRPr sz="1100">
                        <a:latin typeface="Times New Roman"/>
                        <a:cs typeface="Times New Roman"/>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612648">
                <a:tc>
                  <a:txBody>
                    <a:bodyPr/>
                    <a:lstStyle/>
                    <a:p>
                      <a:pPr marL="43815">
                        <a:lnSpc>
                          <a:spcPct val="100000"/>
                        </a:lnSpc>
                        <a:spcBef>
                          <a:spcPts val="735"/>
                        </a:spcBef>
                      </a:pPr>
                      <a:r>
                        <a:rPr sz="1100" spc="-5" dirty="0">
                          <a:latin typeface="Times New Roman"/>
                          <a:cs typeface="Times New Roman"/>
                        </a:rPr>
                        <a:t>Débattement</a:t>
                      </a:r>
                      <a:endParaRPr sz="1100">
                        <a:latin typeface="Times New Roman"/>
                        <a:cs typeface="Times New Roman"/>
                      </a:endParaRPr>
                    </a:p>
                    <a:p>
                      <a:pPr marL="179705">
                        <a:lnSpc>
                          <a:spcPct val="100000"/>
                        </a:lnSpc>
                        <a:spcBef>
                          <a:spcPts val="550"/>
                        </a:spcBef>
                      </a:pPr>
                      <a:r>
                        <a:rPr sz="1100" i="1" dirty="0">
                          <a:solidFill>
                            <a:srgbClr val="5F5F5F"/>
                          </a:solidFill>
                          <a:latin typeface="Times New Roman"/>
                          <a:cs typeface="Times New Roman"/>
                        </a:rPr>
                        <a:t>Travel </a:t>
                      </a:r>
                      <a:r>
                        <a:rPr sz="1100" i="1" spc="-5" dirty="0">
                          <a:solidFill>
                            <a:srgbClr val="5F5F5F"/>
                          </a:solidFill>
                          <a:latin typeface="Times New Roman"/>
                          <a:cs typeface="Times New Roman"/>
                        </a:rPr>
                        <a:t>range</a:t>
                      </a:r>
                      <a:endParaRPr sz="1100">
                        <a:latin typeface="Times New Roman"/>
                        <a:cs typeface="Times New Roman"/>
                      </a:endParaRPr>
                    </a:p>
                  </a:txBody>
                  <a:tcPr marL="0" marR="0" marT="933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450">
                        <a:latin typeface="Times New Roman"/>
                        <a:cs typeface="Times New Roman"/>
                      </a:endParaRPr>
                    </a:p>
                    <a:p>
                      <a:pPr algn="ctr">
                        <a:lnSpc>
                          <a:spcPct val="100000"/>
                        </a:lnSpc>
                        <a:spcBef>
                          <a:spcPts val="5"/>
                        </a:spcBef>
                      </a:pPr>
                      <a:r>
                        <a:rPr sz="1100" dirty="0">
                          <a:latin typeface="Times New Roman"/>
                          <a:cs typeface="Times New Roman"/>
                        </a:rPr>
                        <a:t>°</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8120">
                        <a:lnSpc>
                          <a:spcPts val="1295"/>
                        </a:lnSpc>
                        <a:spcBef>
                          <a:spcPts val="445"/>
                        </a:spcBef>
                      </a:pPr>
                      <a:r>
                        <a:rPr sz="1100" dirty="0">
                          <a:latin typeface="Symbol"/>
                          <a:cs typeface="Symbol"/>
                        </a:rPr>
                        <a:t></a:t>
                      </a:r>
                      <a:r>
                        <a:rPr sz="1100" spc="-90" dirty="0">
                          <a:latin typeface="Times New Roman"/>
                          <a:cs typeface="Times New Roman"/>
                        </a:rPr>
                        <a:t> </a:t>
                      </a:r>
                      <a:r>
                        <a:rPr sz="1100" dirty="0">
                          <a:latin typeface="Times New Roman"/>
                          <a:cs typeface="Times New Roman"/>
                        </a:rPr>
                        <a:t>170</a:t>
                      </a:r>
                      <a:endParaRPr sz="1100">
                        <a:latin typeface="Times New Roman"/>
                        <a:cs typeface="Times New Roman"/>
                      </a:endParaRPr>
                    </a:p>
                    <a:p>
                      <a:pPr marL="173355">
                        <a:lnSpc>
                          <a:spcPts val="1265"/>
                        </a:lnSpc>
                      </a:pPr>
                      <a:r>
                        <a:rPr sz="1100" i="1" dirty="0">
                          <a:latin typeface="Times New Roman"/>
                          <a:cs typeface="Times New Roman"/>
                        </a:rPr>
                        <a:t>ou /</a:t>
                      </a:r>
                      <a:r>
                        <a:rPr sz="1100" i="1" spc="-90" dirty="0">
                          <a:latin typeface="Times New Roman"/>
                          <a:cs typeface="Times New Roman"/>
                        </a:rPr>
                        <a:t> </a:t>
                      </a:r>
                      <a:r>
                        <a:rPr sz="1100" i="1" spc="-15" dirty="0">
                          <a:latin typeface="Times New Roman"/>
                          <a:cs typeface="Times New Roman"/>
                        </a:rPr>
                        <a:t>or</a:t>
                      </a:r>
                      <a:endParaRPr sz="1100">
                        <a:latin typeface="Times New Roman"/>
                        <a:cs typeface="Times New Roman"/>
                      </a:endParaRPr>
                    </a:p>
                    <a:p>
                      <a:pPr marL="133985">
                        <a:lnSpc>
                          <a:spcPts val="1290"/>
                        </a:lnSpc>
                      </a:pPr>
                      <a:r>
                        <a:rPr sz="1100" dirty="0">
                          <a:latin typeface="Times New Roman"/>
                          <a:cs typeface="Times New Roman"/>
                        </a:rPr>
                        <a:t>N x</a:t>
                      </a:r>
                      <a:r>
                        <a:rPr sz="1100" spc="-40" dirty="0">
                          <a:latin typeface="Times New Roman"/>
                          <a:cs typeface="Times New Roman"/>
                        </a:rPr>
                        <a:t> </a:t>
                      </a:r>
                      <a:r>
                        <a:rPr sz="1100" dirty="0">
                          <a:latin typeface="Times New Roman"/>
                          <a:cs typeface="Times New Roman"/>
                        </a:rPr>
                        <a:t>360</a:t>
                      </a:r>
                      <a:endParaRPr sz="1100">
                        <a:latin typeface="Times New Roman"/>
                        <a:cs typeface="Times New Roman"/>
                      </a:endParaRPr>
                    </a:p>
                  </a:txBody>
                  <a:tcPr marL="0" marR="0" marT="565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53670">
                        <a:lnSpc>
                          <a:spcPts val="1290"/>
                        </a:lnSpc>
                        <a:spcBef>
                          <a:spcPts val="305"/>
                        </a:spcBef>
                      </a:pPr>
                      <a:r>
                        <a:rPr sz="1100" dirty="0">
                          <a:latin typeface="Symbol"/>
                          <a:cs typeface="Symbol"/>
                        </a:rPr>
                        <a:t></a:t>
                      </a:r>
                      <a:r>
                        <a:rPr sz="1100" spc="-90" dirty="0">
                          <a:latin typeface="Times New Roman"/>
                          <a:cs typeface="Times New Roman"/>
                        </a:rPr>
                        <a:t> </a:t>
                      </a:r>
                      <a:r>
                        <a:rPr sz="1100" dirty="0">
                          <a:latin typeface="Times New Roman"/>
                          <a:cs typeface="Times New Roman"/>
                        </a:rPr>
                        <a:t>200</a:t>
                      </a:r>
                      <a:endParaRPr sz="1100">
                        <a:latin typeface="Times New Roman"/>
                        <a:cs typeface="Times New Roman"/>
                      </a:endParaRPr>
                    </a:p>
                    <a:p>
                      <a:pPr marL="127635">
                        <a:lnSpc>
                          <a:spcPts val="1290"/>
                        </a:lnSpc>
                      </a:pPr>
                      <a:r>
                        <a:rPr sz="1100" i="1" dirty="0">
                          <a:latin typeface="Times New Roman"/>
                          <a:cs typeface="Times New Roman"/>
                        </a:rPr>
                        <a:t>ou /</a:t>
                      </a:r>
                      <a:r>
                        <a:rPr sz="1100" i="1" spc="-85" dirty="0">
                          <a:latin typeface="Times New Roman"/>
                          <a:cs typeface="Times New Roman"/>
                        </a:rPr>
                        <a:t> </a:t>
                      </a:r>
                      <a:r>
                        <a:rPr sz="1100" i="1" spc="-10" dirty="0">
                          <a:latin typeface="Times New Roman"/>
                          <a:cs typeface="Times New Roman"/>
                        </a:rPr>
                        <a:t>or</a:t>
                      </a:r>
                      <a:endParaRPr sz="1100">
                        <a:latin typeface="Times New Roman"/>
                        <a:cs typeface="Times New Roman"/>
                      </a:endParaRPr>
                    </a:p>
                    <a:p>
                      <a:pPr marL="89535">
                        <a:lnSpc>
                          <a:spcPct val="100000"/>
                        </a:lnSpc>
                        <a:spcBef>
                          <a:spcPts val="240"/>
                        </a:spcBef>
                      </a:pPr>
                      <a:r>
                        <a:rPr sz="1100" dirty="0">
                          <a:latin typeface="Times New Roman"/>
                          <a:cs typeface="Times New Roman"/>
                        </a:rPr>
                        <a:t>N x</a:t>
                      </a:r>
                      <a:r>
                        <a:rPr sz="1100" spc="-45" dirty="0">
                          <a:latin typeface="Times New Roman"/>
                          <a:cs typeface="Times New Roman"/>
                        </a:rPr>
                        <a:t> </a:t>
                      </a:r>
                      <a:r>
                        <a:rPr sz="1100" dirty="0">
                          <a:latin typeface="Times New Roman"/>
                          <a:cs typeface="Times New Roman"/>
                        </a:rPr>
                        <a:t>360</a:t>
                      </a:r>
                      <a:endParaRPr sz="1100">
                        <a:latin typeface="Times New Roman"/>
                        <a:cs typeface="Times New Roman"/>
                      </a:endParaRPr>
                    </a:p>
                  </a:txBody>
                  <a:tcPr marL="0" marR="0" marT="387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44145">
                        <a:lnSpc>
                          <a:spcPts val="1290"/>
                        </a:lnSpc>
                        <a:spcBef>
                          <a:spcPts val="305"/>
                        </a:spcBef>
                      </a:pPr>
                      <a:r>
                        <a:rPr sz="1100" dirty="0">
                          <a:latin typeface="Symbol"/>
                          <a:cs typeface="Symbol"/>
                        </a:rPr>
                        <a:t></a:t>
                      </a:r>
                      <a:r>
                        <a:rPr sz="1100" spc="-15" dirty="0">
                          <a:latin typeface="Times New Roman"/>
                          <a:cs typeface="Times New Roman"/>
                        </a:rPr>
                        <a:t> </a:t>
                      </a:r>
                      <a:r>
                        <a:rPr sz="1100" dirty="0">
                          <a:latin typeface="Times New Roman"/>
                          <a:cs typeface="Times New Roman"/>
                        </a:rPr>
                        <a:t>200</a:t>
                      </a:r>
                      <a:endParaRPr sz="1100">
                        <a:latin typeface="Times New Roman"/>
                        <a:cs typeface="Times New Roman"/>
                      </a:endParaRPr>
                    </a:p>
                    <a:p>
                      <a:pPr marL="120014">
                        <a:lnSpc>
                          <a:spcPts val="1290"/>
                        </a:lnSpc>
                      </a:pPr>
                      <a:r>
                        <a:rPr sz="1100" i="1" dirty="0">
                          <a:latin typeface="Times New Roman"/>
                          <a:cs typeface="Times New Roman"/>
                        </a:rPr>
                        <a:t>ou /</a:t>
                      </a:r>
                      <a:r>
                        <a:rPr sz="1100" i="1" spc="-30" dirty="0">
                          <a:latin typeface="Times New Roman"/>
                          <a:cs typeface="Times New Roman"/>
                        </a:rPr>
                        <a:t> </a:t>
                      </a:r>
                      <a:r>
                        <a:rPr sz="1100" i="1" spc="-10" dirty="0">
                          <a:latin typeface="Times New Roman"/>
                          <a:cs typeface="Times New Roman"/>
                        </a:rPr>
                        <a:t>or</a:t>
                      </a:r>
                      <a:endParaRPr sz="1100">
                        <a:latin typeface="Times New Roman"/>
                        <a:cs typeface="Times New Roman"/>
                      </a:endParaRPr>
                    </a:p>
                    <a:p>
                      <a:pPr marL="80645">
                        <a:lnSpc>
                          <a:spcPct val="100000"/>
                        </a:lnSpc>
                        <a:spcBef>
                          <a:spcPts val="240"/>
                        </a:spcBef>
                      </a:pPr>
                      <a:r>
                        <a:rPr sz="1100" dirty="0">
                          <a:latin typeface="Times New Roman"/>
                          <a:cs typeface="Times New Roman"/>
                        </a:rPr>
                        <a:t>N x</a:t>
                      </a:r>
                      <a:r>
                        <a:rPr sz="1100" spc="-50" dirty="0">
                          <a:latin typeface="Times New Roman"/>
                          <a:cs typeface="Times New Roman"/>
                        </a:rPr>
                        <a:t> </a:t>
                      </a:r>
                      <a:r>
                        <a:rPr sz="1100" dirty="0">
                          <a:latin typeface="Times New Roman"/>
                          <a:cs typeface="Times New Roman"/>
                        </a:rPr>
                        <a:t>360</a:t>
                      </a:r>
                      <a:endParaRPr sz="1100">
                        <a:latin typeface="Times New Roman"/>
                        <a:cs typeface="Times New Roman"/>
                      </a:endParaRPr>
                    </a:p>
                  </a:txBody>
                  <a:tcPr marL="0" marR="0" marT="387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37160">
                        <a:lnSpc>
                          <a:spcPts val="1290"/>
                        </a:lnSpc>
                        <a:spcBef>
                          <a:spcPts val="305"/>
                        </a:spcBef>
                      </a:pPr>
                      <a:r>
                        <a:rPr sz="1100" dirty="0">
                          <a:latin typeface="Symbol"/>
                          <a:cs typeface="Symbol"/>
                        </a:rPr>
                        <a:t></a:t>
                      </a:r>
                      <a:r>
                        <a:rPr sz="1100" spc="-90" dirty="0">
                          <a:latin typeface="Times New Roman"/>
                          <a:cs typeface="Times New Roman"/>
                        </a:rPr>
                        <a:t> </a:t>
                      </a:r>
                      <a:r>
                        <a:rPr sz="1100" dirty="0">
                          <a:latin typeface="Times New Roman"/>
                          <a:cs typeface="Times New Roman"/>
                        </a:rPr>
                        <a:t>200</a:t>
                      </a:r>
                      <a:endParaRPr sz="1100">
                        <a:latin typeface="Times New Roman"/>
                        <a:cs typeface="Times New Roman"/>
                      </a:endParaRPr>
                    </a:p>
                    <a:p>
                      <a:pPr marL="112395">
                        <a:lnSpc>
                          <a:spcPts val="1290"/>
                        </a:lnSpc>
                      </a:pPr>
                      <a:r>
                        <a:rPr sz="1100" i="1" dirty="0">
                          <a:latin typeface="Times New Roman"/>
                          <a:cs typeface="Times New Roman"/>
                        </a:rPr>
                        <a:t>ou /</a:t>
                      </a:r>
                      <a:r>
                        <a:rPr sz="1100" i="1" spc="-85" dirty="0">
                          <a:latin typeface="Times New Roman"/>
                          <a:cs typeface="Times New Roman"/>
                        </a:rPr>
                        <a:t> </a:t>
                      </a:r>
                      <a:r>
                        <a:rPr sz="1100" i="1" spc="-10" dirty="0">
                          <a:latin typeface="Times New Roman"/>
                          <a:cs typeface="Times New Roman"/>
                        </a:rPr>
                        <a:t>or</a:t>
                      </a:r>
                      <a:endParaRPr sz="1100">
                        <a:latin typeface="Times New Roman"/>
                        <a:cs typeface="Times New Roman"/>
                      </a:endParaRPr>
                    </a:p>
                    <a:p>
                      <a:pPr marL="73025">
                        <a:lnSpc>
                          <a:spcPct val="100000"/>
                        </a:lnSpc>
                        <a:spcBef>
                          <a:spcPts val="240"/>
                        </a:spcBef>
                      </a:pPr>
                      <a:r>
                        <a:rPr sz="1100" dirty="0">
                          <a:latin typeface="Times New Roman"/>
                          <a:cs typeface="Times New Roman"/>
                        </a:rPr>
                        <a:t>N x</a:t>
                      </a:r>
                      <a:r>
                        <a:rPr sz="1100" spc="-50" dirty="0">
                          <a:latin typeface="Times New Roman"/>
                          <a:cs typeface="Times New Roman"/>
                        </a:rPr>
                        <a:t> </a:t>
                      </a:r>
                      <a:r>
                        <a:rPr sz="1100" dirty="0">
                          <a:latin typeface="Times New Roman"/>
                          <a:cs typeface="Times New Roman"/>
                        </a:rPr>
                        <a:t>360</a:t>
                      </a:r>
                      <a:endParaRPr sz="1100">
                        <a:latin typeface="Times New Roman"/>
                        <a:cs typeface="Times New Roman"/>
                      </a:endParaRPr>
                    </a:p>
                  </a:txBody>
                  <a:tcPr marL="0" marR="0" marT="387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37160">
                        <a:lnSpc>
                          <a:spcPts val="1290"/>
                        </a:lnSpc>
                        <a:spcBef>
                          <a:spcPts val="305"/>
                        </a:spcBef>
                      </a:pPr>
                      <a:r>
                        <a:rPr sz="1100" dirty="0">
                          <a:latin typeface="Symbol"/>
                          <a:cs typeface="Symbol"/>
                        </a:rPr>
                        <a:t></a:t>
                      </a:r>
                      <a:r>
                        <a:rPr sz="1100" spc="-15" dirty="0">
                          <a:latin typeface="Times New Roman"/>
                          <a:cs typeface="Times New Roman"/>
                        </a:rPr>
                        <a:t> </a:t>
                      </a:r>
                      <a:r>
                        <a:rPr sz="1100" dirty="0">
                          <a:latin typeface="Times New Roman"/>
                          <a:cs typeface="Times New Roman"/>
                        </a:rPr>
                        <a:t>200</a:t>
                      </a:r>
                      <a:endParaRPr sz="1100">
                        <a:latin typeface="Times New Roman"/>
                        <a:cs typeface="Times New Roman"/>
                      </a:endParaRPr>
                    </a:p>
                    <a:p>
                      <a:pPr marL="113030">
                        <a:lnSpc>
                          <a:spcPts val="1290"/>
                        </a:lnSpc>
                      </a:pPr>
                      <a:r>
                        <a:rPr sz="1100" i="1" dirty="0">
                          <a:latin typeface="Times New Roman"/>
                          <a:cs typeface="Times New Roman"/>
                        </a:rPr>
                        <a:t>ou /</a:t>
                      </a:r>
                      <a:r>
                        <a:rPr sz="1100" i="1" spc="-30" dirty="0">
                          <a:latin typeface="Times New Roman"/>
                          <a:cs typeface="Times New Roman"/>
                        </a:rPr>
                        <a:t> </a:t>
                      </a:r>
                      <a:r>
                        <a:rPr sz="1100" i="1" spc="-10" dirty="0">
                          <a:latin typeface="Times New Roman"/>
                          <a:cs typeface="Times New Roman"/>
                        </a:rPr>
                        <a:t>or</a:t>
                      </a:r>
                      <a:endParaRPr sz="1100">
                        <a:latin typeface="Times New Roman"/>
                        <a:cs typeface="Times New Roman"/>
                      </a:endParaRPr>
                    </a:p>
                    <a:p>
                      <a:pPr marL="73025">
                        <a:lnSpc>
                          <a:spcPct val="100000"/>
                        </a:lnSpc>
                        <a:spcBef>
                          <a:spcPts val="240"/>
                        </a:spcBef>
                      </a:pPr>
                      <a:r>
                        <a:rPr sz="1100" dirty="0">
                          <a:latin typeface="Times New Roman"/>
                          <a:cs typeface="Times New Roman"/>
                        </a:rPr>
                        <a:t>N x</a:t>
                      </a:r>
                      <a:r>
                        <a:rPr sz="1100" spc="-50" dirty="0">
                          <a:latin typeface="Times New Roman"/>
                          <a:cs typeface="Times New Roman"/>
                        </a:rPr>
                        <a:t> </a:t>
                      </a:r>
                      <a:r>
                        <a:rPr sz="1100" dirty="0">
                          <a:latin typeface="Times New Roman"/>
                          <a:cs typeface="Times New Roman"/>
                        </a:rPr>
                        <a:t>360</a:t>
                      </a:r>
                      <a:endParaRPr sz="1100">
                        <a:latin typeface="Times New Roman"/>
                        <a:cs typeface="Times New Roman"/>
                      </a:endParaRPr>
                    </a:p>
                  </a:txBody>
                  <a:tcPr marL="0" marR="0" marT="387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37160">
                        <a:lnSpc>
                          <a:spcPts val="1290"/>
                        </a:lnSpc>
                        <a:spcBef>
                          <a:spcPts val="305"/>
                        </a:spcBef>
                      </a:pPr>
                      <a:r>
                        <a:rPr sz="1100" dirty="0">
                          <a:latin typeface="Symbol"/>
                          <a:cs typeface="Symbol"/>
                        </a:rPr>
                        <a:t></a:t>
                      </a:r>
                      <a:r>
                        <a:rPr sz="1100" spc="-90" dirty="0">
                          <a:latin typeface="Times New Roman"/>
                          <a:cs typeface="Times New Roman"/>
                        </a:rPr>
                        <a:t> </a:t>
                      </a:r>
                      <a:r>
                        <a:rPr sz="1100" dirty="0">
                          <a:latin typeface="Times New Roman"/>
                          <a:cs typeface="Times New Roman"/>
                        </a:rPr>
                        <a:t>200</a:t>
                      </a:r>
                      <a:endParaRPr sz="1100">
                        <a:latin typeface="Times New Roman"/>
                        <a:cs typeface="Times New Roman"/>
                      </a:endParaRPr>
                    </a:p>
                    <a:p>
                      <a:pPr marL="112395">
                        <a:lnSpc>
                          <a:spcPts val="1290"/>
                        </a:lnSpc>
                      </a:pPr>
                      <a:r>
                        <a:rPr sz="1100" i="1" dirty="0">
                          <a:latin typeface="Times New Roman"/>
                          <a:cs typeface="Times New Roman"/>
                        </a:rPr>
                        <a:t>ou /</a:t>
                      </a:r>
                      <a:r>
                        <a:rPr sz="1100" i="1" spc="-85" dirty="0">
                          <a:latin typeface="Times New Roman"/>
                          <a:cs typeface="Times New Roman"/>
                        </a:rPr>
                        <a:t> </a:t>
                      </a:r>
                      <a:r>
                        <a:rPr sz="1100" i="1" spc="-10" dirty="0">
                          <a:latin typeface="Times New Roman"/>
                          <a:cs typeface="Times New Roman"/>
                        </a:rPr>
                        <a:t>or</a:t>
                      </a:r>
                      <a:endParaRPr sz="1100">
                        <a:latin typeface="Times New Roman"/>
                        <a:cs typeface="Times New Roman"/>
                      </a:endParaRPr>
                    </a:p>
                    <a:p>
                      <a:pPr marL="73025">
                        <a:lnSpc>
                          <a:spcPct val="100000"/>
                        </a:lnSpc>
                        <a:spcBef>
                          <a:spcPts val="240"/>
                        </a:spcBef>
                      </a:pPr>
                      <a:r>
                        <a:rPr sz="1100" dirty="0">
                          <a:latin typeface="Times New Roman"/>
                          <a:cs typeface="Times New Roman"/>
                        </a:rPr>
                        <a:t>N x</a:t>
                      </a:r>
                      <a:r>
                        <a:rPr sz="1100" spc="-50" dirty="0">
                          <a:latin typeface="Times New Roman"/>
                          <a:cs typeface="Times New Roman"/>
                        </a:rPr>
                        <a:t> </a:t>
                      </a:r>
                      <a:r>
                        <a:rPr sz="1100" dirty="0">
                          <a:latin typeface="Times New Roman"/>
                          <a:cs typeface="Times New Roman"/>
                        </a:rPr>
                        <a:t>360</a:t>
                      </a:r>
                      <a:endParaRPr sz="1100">
                        <a:latin typeface="Times New Roman"/>
                        <a:cs typeface="Times New Roman"/>
                      </a:endParaRPr>
                    </a:p>
                  </a:txBody>
                  <a:tcPr marL="0" marR="0" marT="387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r h="480060">
                <a:tc>
                  <a:txBody>
                    <a:bodyPr/>
                    <a:lstStyle/>
                    <a:p>
                      <a:pPr marL="43815">
                        <a:lnSpc>
                          <a:spcPct val="100000"/>
                        </a:lnSpc>
                        <a:spcBef>
                          <a:spcPts val="219"/>
                        </a:spcBef>
                      </a:pPr>
                      <a:r>
                        <a:rPr sz="1100" spc="-5" dirty="0">
                          <a:latin typeface="Times New Roman"/>
                          <a:cs typeface="Times New Roman"/>
                        </a:rPr>
                        <a:t>Résolution </a:t>
                      </a:r>
                      <a:r>
                        <a:rPr sz="1100" dirty="0">
                          <a:latin typeface="Times New Roman"/>
                          <a:cs typeface="Times New Roman"/>
                        </a:rPr>
                        <a:t>de</a:t>
                      </a:r>
                      <a:r>
                        <a:rPr sz="1100" spc="-10" dirty="0">
                          <a:latin typeface="Times New Roman"/>
                          <a:cs typeface="Times New Roman"/>
                        </a:rPr>
                        <a:t> </a:t>
                      </a:r>
                      <a:r>
                        <a:rPr sz="1100" spc="-5" dirty="0">
                          <a:latin typeface="Times New Roman"/>
                          <a:cs typeface="Times New Roman"/>
                        </a:rPr>
                        <a:t>recopie</a:t>
                      </a:r>
                      <a:endParaRPr sz="1100">
                        <a:latin typeface="Times New Roman"/>
                        <a:cs typeface="Times New Roman"/>
                      </a:endParaRPr>
                    </a:p>
                    <a:p>
                      <a:pPr marL="179705">
                        <a:lnSpc>
                          <a:spcPct val="100000"/>
                        </a:lnSpc>
                        <a:spcBef>
                          <a:spcPts val="540"/>
                        </a:spcBef>
                      </a:pPr>
                      <a:r>
                        <a:rPr sz="1100" i="1" dirty="0">
                          <a:solidFill>
                            <a:srgbClr val="5F5F5F"/>
                          </a:solidFill>
                          <a:latin typeface="Times New Roman"/>
                          <a:cs typeface="Times New Roman"/>
                        </a:rPr>
                        <a:t>Recopy</a:t>
                      </a:r>
                      <a:r>
                        <a:rPr sz="1100" i="1" spc="-15" dirty="0">
                          <a:solidFill>
                            <a:srgbClr val="5F5F5F"/>
                          </a:solidFill>
                          <a:latin typeface="Times New Roman"/>
                          <a:cs typeface="Times New Roman"/>
                        </a:rPr>
                        <a:t> </a:t>
                      </a:r>
                      <a:r>
                        <a:rPr sz="1100" i="1" spc="-5" dirty="0">
                          <a:solidFill>
                            <a:srgbClr val="5F5F5F"/>
                          </a:solidFill>
                          <a:latin typeface="Times New Roman"/>
                          <a:cs typeface="Times New Roman"/>
                        </a:rPr>
                        <a:t>resolution</a:t>
                      </a:r>
                      <a:endParaRPr sz="1100">
                        <a:latin typeface="Times New Roman"/>
                        <a:cs typeface="Times New Roman"/>
                      </a:endParaRPr>
                    </a:p>
                  </a:txBody>
                  <a:tcPr marL="0" marR="0" marT="279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R="160655" algn="r">
                        <a:lnSpc>
                          <a:spcPct val="100000"/>
                        </a:lnSpc>
                      </a:pPr>
                      <a:r>
                        <a:rPr sz="1100" dirty="0">
                          <a:latin typeface="Times New Roman"/>
                          <a:cs typeface="Times New Roman"/>
                        </a:rPr>
                        <a:t>0.001*</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0.001</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L="1270" algn="ctr">
                        <a:lnSpc>
                          <a:spcPct val="100000"/>
                        </a:lnSpc>
                      </a:pPr>
                      <a:r>
                        <a:rPr sz="1100" dirty="0">
                          <a:latin typeface="Times New Roman"/>
                          <a:cs typeface="Times New Roman"/>
                        </a:rPr>
                        <a:t>0.001</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R="132080" algn="r">
                        <a:lnSpc>
                          <a:spcPct val="100000"/>
                        </a:lnSpc>
                      </a:pPr>
                      <a:r>
                        <a:rPr sz="1100" dirty="0">
                          <a:latin typeface="Times New Roman"/>
                          <a:cs typeface="Times New Roman"/>
                        </a:rPr>
                        <a:t>0.001</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0.001</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L="141605">
                        <a:lnSpc>
                          <a:spcPct val="100000"/>
                        </a:lnSpc>
                      </a:pPr>
                      <a:r>
                        <a:rPr sz="1100" dirty="0">
                          <a:latin typeface="Times New Roman"/>
                          <a:cs typeface="Times New Roman"/>
                        </a:rPr>
                        <a:t>0.001</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0"/>
                  </a:ext>
                </a:extLst>
              </a:tr>
              <a:tr h="480060">
                <a:tc>
                  <a:txBody>
                    <a:bodyPr/>
                    <a:lstStyle/>
                    <a:p>
                      <a:pPr marL="43815">
                        <a:lnSpc>
                          <a:spcPct val="100000"/>
                        </a:lnSpc>
                        <a:spcBef>
                          <a:spcPts val="219"/>
                        </a:spcBef>
                      </a:pPr>
                      <a:r>
                        <a:rPr sz="1100" spc="-5" dirty="0">
                          <a:latin typeface="Times New Roman"/>
                          <a:cs typeface="Times New Roman"/>
                        </a:rPr>
                        <a:t>Précision crête </a:t>
                      </a:r>
                      <a:r>
                        <a:rPr sz="1100" dirty="0">
                          <a:latin typeface="Times New Roman"/>
                          <a:cs typeface="Times New Roman"/>
                        </a:rPr>
                        <a:t>à</a:t>
                      </a:r>
                      <a:r>
                        <a:rPr sz="1100" spc="-10" dirty="0">
                          <a:latin typeface="Times New Roman"/>
                          <a:cs typeface="Times New Roman"/>
                        </a:rPr>
                        <a:t> </a:t>
                      </a:r>
                      <a:r>
                        <a:rPr sz="1100" dirty="0">
                          <a:latin typeface="Times New Roman"/>
                          <a:cs typeface="Times New Roman"/>
                        </a:rPr>
                        <a:t>crête</a:t>
                      </a:r>
                      <a:endParaRPr sz="1100">
                        <a:latin typeface="Times New Roman"/>
                        <a:cs typeface="Times New Roman"/>
                      </a:endParaRPr>
                    </a:p>
                    <a:p>
                      <a:pPr marL="179705">
                        <a:lnSpc>
                          <a:spcPct val="100000"/>
                        </a:lnSpc>
                        <a:spcBef>
                          <a:spcPts val="540"/>
                        </a:spcBef>
                      </a:pPr>
                      <a:r>
                        <a:rPr sz="1100" i="1" dirty="0">
                          <a:solidFill>
                            <a:srgbClr val="5F5F5F"/>
                          </a:solidFill>
                          <a:latin typeface="Times New Roman"/>
                          <a:cs typeface="Times New Roman"/>
                        </a:rPr>
                        <a:t>Peak </a:t>
                      </a:r>
                      <a:r>
                        <a:rPr sz="1100" i="1" spc="-5" dirty="0">
                          <a:solidFill>
                            <a:srgbClr val="5F5F5F"/>
                          </a:solidFill>
                          <a:latin typeface="Times New Roman"/>
                          <a:cs typeface="Times New Roman"/>
                        </a:rPr>
                        <a:t>to peak accuracy</a:t>
                      </a:r>
                      <a:endParaRPr sz="1100">
                        <a:latin typeface="Times New Roman"/>
                        <a:cs typeface="Times New Roman"/>
                      </a:endParaRPr>
                    </a:p>
                  </a:txBody>
                  <a:tcPr marL="0" marR="0" marT="279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40"/>
                        </a:spcBef>
                      </a:pPr>
                      <a:endParaRPr sz="1000">
                        <a:latin typeface="Times New Roman"/>
                        <a:cs typeface="Times New Roman"/>
                      </a:endParaRPr>
                    </a:p>
                    <a:p>
                      <a:pPr marR="173355" algn="r">
                        <a:lnSpc>
                          <a:spcPct val="100000"/>
                        </a:lnSpc>
                      </a:pPr>
                      <a:r>
                        <a:rPr sz="1100" dirty="0">
                          <a:latin typeface="Symbol"/>
                          <a:cs typeface="Symbol"/>
                        </a:rPr>
                        <a:t></a:t>
                      </a:r>
                      <a:r>
                        <a:rPr sz="1100" spc="-90" dirty="0">
                          <a:latin typeface="Times New Roman"/>
                          <a:cs typeface="Times New Roman"/>
                        </a:rPr>
                        <a:t> </a:t>
                      </a:r>
                      <a:r>
                        <a:rPr sz="1100" dirty="0">
                          <a:latin typeface="Times New Roman"/>
                          <a:cs typeface="Times New Roman"/>
                        </a:rPr>
                        <a:t>0.02</a:t>
                      </a:r>
                      <a:endParaRPr sz="1100">
                        <a:latin typeface="Times New Roman"/>
                        <a:cs typeface="Times New Roman"/>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40"/>
                        </a:spcBef>
                      </a:pPr>
                      <a:endParaRPr sz="1000">
                        <a:latin typeface="Times New Roman"/>
                        <a:cs typeface="Times New Roman"/>
                      </a:endParaRPr>
                    </a:p>
                    <a:p>
                      <a:pPr algn="ctr">
                        <a:lnSpc>
                          <a:spcPct val="100000"/>
                        </a:lnSpc>
                      </a:pPr>
                      <a:r>
                        <a:rPr sz="1100" dirty="0">
                          <a:latin typeface="Symbol"/>
                          <a:cs typeface="Symbol"/>
                        </a:rPr>
                        <a:t></a:t>
                      </a:r>
                      <a:r>
                        <a:rPr sz="1100" spc="-15" dirty="0">
                          <a:latin typeface="Times New Roman"/>
                          <a:cs typeface="Times New Roman"/>
                        </a:rPr>
                        <a:t> </a:t>
                      </a:r>
                      <a:r>
                        <a:rPr sz="1100" dirty="0">
                          <a:latin typeface="Times New Roman"/>
                          <a:cs typeface="Times New Roman"/>
                        </a:rPr>
                        <a:t>0.02</a:t>
                      </a:r>
                      <a:endParaRPr sz="1100">
                        <a:latin typeface="Times New Roman"/>
                        <a:cs typeface="Times New Roman"/>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40"/>
                        </a:spcBef>
                      </a:pPr>
                      <a:endParaRPr sz="1000">
                        <a:latin typeface="Times New Roman"/>
                        <a:cs typeface="Times New Roman"/>
                      </a:endParaRPr>
                    </a:p>
                    <a:p>
                      <a:pPr marL="1270" algn="ctr">
                        <a:lnSpc>
                          <a:spcPct val="100000"/>
                        </a:lnSpc>
                      </a:pPr>
                      <a:r>
                        <a:rPr sz="1100" dirty="0">
                          <a:latin typeface="Symbol"/>
                          <a:cs typeface="Symbol"/>
                        </a:rPr>
                        <a:t></a:t>
                      </a:r>
                      <a:r>
                        <a:rPr sz="1100" spc="-15" dirty="0">
                          <a:latin typeface="Times New Roman"/>
                          <a:cs typeface="Times New Roman"/>
                        </a:rPr>
                        <a:t> </a:t>
                      </a:r>
                      <a:r>
                        <a:rPr sz="1100" dirty="0">
                          <a:latin typeface="Times New Roman"/>
                          <a:cs typeface="Times New Roman"/>
                        </a:rPr>
                        <a:t>0.02</a:t>
                      </a:r>
                      <a:endParaRPr sz="1100">
                        <a:latin typeface="Times New Roman"/>
                        <a:cs typeface="Times New Roman"/>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40"/>
                        </a:spcBef>
                      </a:pPr>
                      <a:endParaRPr sz="1000">
                        <a:latin typeface="Times New Roman"/>
                        <a:cs typeface="Times New Roman"/>
                      </a:endParaRPr>
                    </a:p>
                    <a:p>
                      <a:pPr marR="111125" algn="r">
                        <a:lnSpc>
                          <a:spcPct val="100000"/>
                        </a:lnSpc>
                      </a:pPr>
                      <a:r>
                        <a:rPr sz="1100" dirty="0">
                          <a:latin typeface="Symbol"/>
                          <a:cs typeface="Symbol"/>
                        </a:rPr>
                        <a:t></a:t>
                      </a:r>
                      <a:r>
                        <a:rPr sz="1100" spc="-90" dirty="0">
                          <a:latin typeface="Times New Roman"/>
                          <a:cs typeface="Times New Roman"/>
                        </a:rPr>
                        <a:t> </a:t>
                      </a:r>
                      <a:r>
                        <a:rPr sz="1100" dirty="0">
                          <a:latin typeface="Times New Roman"/>
                          <a:cs typeface="Times New Roman"/>
                        </a:rPr>
                        <a:t>0.02</a:t>
                      </a:r>
                      <a:endParaRPr sz="1100">
                        <a:latin typeface="Times New Roman"/>
                        <a:cs typeface="Times New Roman"/>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40"/>
                        </a:spcBef>
                      </a:pPr>
                      <a:endParaRPr sz="1000">
                        <a:latin typeface="Times New Roman"/>
                        <a:cs typeface="Times New Roman"/>
                      </a:endParaRPr>
                    </a:p>
                    <a:p>
                      <a:pPr algn="ctr">
                        <a:lnSpc>
                          <a:spcPct val="100000"/>
                        </a:lnSpc>
                      </a:pPr>
                      <a:r>
                        <a:rPr sz="1100" dirty="0">
                          <a:latin typeface="Symbol"/>
                          <a:cs typeface="Symbol"/>
                        </a:rPr>
                        <a:t></a:t>
                      </a:r>
                      <a:r>
                        <a:rPr sz="1100" spc="-20" dirty="0">
                          <a:latin typeface="Times New Roman"/>
                          <a:cs typeface="Times New Roman"/>
                        </a:rPr>
                        <a:t> </a:t>
                      </a:r>
                      <a:r>
                        <a:rPr sz="1100" dirty="0">
                          <a:latin typeface="Times New Roman"/>
                          <a:cs typeface="Times New Roman"/>
                        </a:rPr>
                        <a:t>0.02</a:t>
                      </a:r>
                      <a:endParaRPr sz="1100">
                        <a:latin typeface="Times New Roman"/>
                        <a:cs typeface="Times New Roman"/>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40"/>
                        </a:spcBef>
                      </a:pPr>
                      <a:endParaRPr sz="1000">
                        <a:latin typeface="Times New Roman"/>
                        <a:cs typeface="Times New Roman"/>
                      </a:endParaRPr>
                    </a:p>
                    <a:p>
                      <a:pPr marL="120014">
                        <a:lnSpc>
                          <a:spcPct val="100000"/>
                        </a:lnSpc>
                      </a:pPr>
                      <a:r>
                        <a:rPr sz="1100" dirty="0">
                          <a:latin typeface="Symbol"/>
                          <a:cs typeface="Symbol"/>
                        </a:rPr>
                        <a:t></a:t>
                      </a:r>
                      <a:r>
                        <a:rPr sz="1100" spc="-20" dirty="0">
                          <a:latin typeface="Times New Roman"/>
                          <a:cs typeface="Times New Roman"/>
                        </a:rPr>
                        <a:t> </a:t>
                      </a:r>
                      <a:r>
                        <a:rPr sz="1100" dirty="0">
                          <a:latin typeface="Times New Roman"/>
                          <a:cs typeface="Times New Roman"/>
                        </a:rPr>
                        <a:t>0.02</a:t>
                      </a:r>
                      <a:endParaRPr sz="1100">
                        <a:latin typeface="Times New Roman"/>
                        <a:cs typeface="Times New Roman"/>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1"/>
                  </a:ext>
                </a:extLst>
              </a:tr>
              <a:tr h="480440">
                <a:tc>
                  <a:txBody>
                    <a:bodyPr/>
                    <a:lstStyle/>
                    <a:p>
                      <a:pPr marL="43815">
                        <a:lnSpc>
                          <a:spcPct val="100000"/>
                        </a:lnSpc>
                        <a:spcBef>
                          <a:spcPts val="219"/>
                        </a:spcBef>
                      </a:pPr>
                      <a:r>
                        <a:rPr sz="1100" spc="-5" dirty="0">
                          <a:latin typeface="Times New Roman"/>
                          <a:cs typeface="Times New Roman"/>
                        </a:rPr>
                        <a:t>Masse approximative</a:t>
                      </a:r>
                      <a:endParaRPr sz="1100">
                        <a:latin typeface="Times New Roman"/>
                        <a:cs typeface="Times New Roman"/>
                      </a:endParaRPr>
                    </a:p>
                    <a:p>
                      <a:pPr marL="180975">
                        <a:lnSpc>
                          <a:spcPct val="100000"/>
                        </a:lnSpc>
                        <a:spcBef>
                          <a:spcPts val="540"/>
                        </a:spcBef>
                      </a:pPr>
                      <a:r>
                        <a:rPr sz="1100" i="1" dirty="0">
                          <a:solidFill>
                            <a:srgbClr val="5F5F5F"/>
                          </a:solidFill>
                          <a:latin typeface="Times New Roman"/>
                          <a:cs typeface="Times New Roman"/>
                        </a:rPr>
                        <a:t>Approximate</a:t>
                      </a:r>
                      <a:r>
                        <a:rPr sz="1100" i="1" spc="-15" dirty="0">
                          <a:solidFill>
                            <a:srgbClr val="5F5F5F"/>
                          </a:solidFill>
                          <a:latin typeface="Times New Roman"/>
                          <a:cs typeface="Times New Roman"/>
                        </a:rPr>
                        <a:t> </a:t>
                      </a:r>
                      <a:r>
                        <a:rPr sz="1100" i="1" spc="-5" dirty="0">
                          <a:solidFill>
                            <a:srgbClr val="5F5F5F"/>
                          </a:solidFill>
                          <a:latin typeface="Times New Roman"/>
                          <a:cs typeface="Times New Roman"/>
                        </a:rPr>
                        <a:t>weight</a:t>
                      </a:r>
                      <a:endParaRPr sz="1100">
                        <a:latin typeface="Times New Roman"/>
                        <a:cs typeface="Times New Roman"/>
                      </a:endParaRPr>
                    </a:p>
                  </a:txBody>
                  <a:tcPr marL="0" marR="0" marT="279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L="217804">
                        <a:lnSpc>
                          <a:spcPct val="100000"/>
                        </a:lnSpc>
                      </a:pPr>
                      <a:r>
                        <a:rPr sz="1100" spc="5" dirty="0">
                          <a:latin typeface="Times New Roman"/>
                          <a:cs typeface="Times New Roman"/>
                        </a:rPr>
                        <a:t>Kg</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16</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36</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180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L="193040">
                        <a:lnSpc>
                          <a:spcPct val="100000"/>
                        </a:lnSpc>
                      </a:pPr>
                      <a:r>
                        <a:rPr sz="1100" dirty="0">
                          <a:latin typeface="Times New Roman"/>
                          <a:cs typeface="Times New Roman"/>
                        </a:rPr>
                        <a:t>315</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1</a:t>
                      </a:r>
                      <a:r>
                        <a:rPr sz="1100" spc="-20" dirty="0">
                          <a:latin typeface="Times New Roman"/>
                          <a:cs typeface="Times New Roman"/>
                        </a:rPr>
                        <a:t> </a:t>
                      </a:r>
                      <a:r>
                        <a:rPr sz="1100" dirty="0">
                          <a:latin typeface="Times New Roman"/>
                          <a:cs typeface="Times New Roman"/>
                        </a:rPr>
                        <a:t>200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L="141605">
                        <a:lnSpc>
                          <a:spcPct val="100000"/>
                        </a:lnSpc>
                      </a:pPr>
                      <a:r>
                        <a:rPr sz="1100" dirty="0">
                          <a:latin typeface="Times New Roman"/>
                          <a:cs typeface="Times New Roman"/>
                        </a:rPr>
                        <a:t>2</a:t>
                      </a:r>
                      <a:r>
                        <a:rPr sz="1100" spc="-20" dirty="0">
                          <a:latin typeface="Times New Roman"/>
                          <a:cs typeface="Times New Roman"/>
                        </a:rPr>
                        <a:t> </a:t>
                      </a:r>
                      <a:r>
                        <a:rPr sz="1100" dirty="0">
                          <a:latin typeface="Times New Roman"/>
                          <a:cs typeface="Times New Roman"/>
                        </a:rPr>
                        <a:t>500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2"/>
                  </a:ext>
                </a:extLst>
              </a:tr>
            </a:tbl>
          </a:graphicData>
        </a:graphic>
      </p:graphicFrame>
      <p:sp>
        <p:nvSpPr>
          <p:cNvPr id="7" name="object 7"/>
          <p:cNvSpPr txBox="1"/>
          <p:nvPr/>
        </p:nvSpPr>
        <p:spPr>
          <a:xfrm>
            <a:off x="1601469" y="8750045"/>
            <a:ext cx="161353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Informations non</a:t>
            </a:r>
            <a:r>
              <a:rPr sz="900" spc="-15" dirty="0">
                <a:latin typeface="Arial"/>
                <a:cs typeface="Arial"/>
              </a:rPr>
              <a:t> </a:t>
            </a:r>
            <a:r>
              <a:rPr sz="900" spc="-5" dirty="0">
                <a:latin typeface="Arial"/>
                <a:cs typeface="Arial"/>
              </a:rPr>
              <a:t>contractuelles</a:t>
            </a:r>
            <a:endParaRPr sz="900">
              <a:latin typeface="Arial"/>
              <a:cs typeface="Arial"/>
            </a:endParaRPr>
          </a:p>
        </p:txBody>
      </p:sp>
      <p:sp>
        <p:nvSpPr>
          <p:cNvPr id="8" name="object 8"/>
          <p:cNvSpPr txBox="1"/>
          <p:nvPr/>
        </p:nvSpPr>
        <p:spPr>
          <a:xfrm>
            <a:off x="888288" y="8996933"/>
            <a:ext cx="3039110" cy="381635"/>
          </a:xfrm>
          <a:prstGeom prst="rect">
            <a:avLst/>
          </a:prstGeom>
        </p:spPr>
        <p:txBody>
          <a:bodyPr vert="horz" wrap="square" lIns="0" tIns="22225" rIns="0" bIns="0" rtlCol="0">
            <a:spAutoFit/>
          </a:bodyPr>
          <a:lstStyle/>
          <a:p>
            <a:pPr marL="12700" marR="5080">
              <a:lnSpc>
                <a:spcPts val="910"/>
              </a:lnSpc>
              <a:spcBef>
                <a:spcPts val="175"/>
              </a:spcBef>
            </a:pPr>
            <a:r>
              <a:rPr sz="800" spc="-5" dirty="0">
                <a:latin typeface="Arial"/>
                <a:cs typeface="Arial"/>
              </a:rPr>
              <a:t>Tous </a:t>
            </a:r>
            <a:r>
              <a:rPr sz="800" dirty="0">
                <a:latin typeface="Arial"/>
                <a:cs typeface="Arial"/>
              </a:rPr>
              <a:t>les </a:t>
            </a:r>
            <a:r>
              <a:rPr sz="800" spc="-5" dirty="0">
                <a:latin typeface="Arial"/>
                <a:cs typeface="Arial"/>
              </a:rPr>
              <a:t>positionneurs peuvent être livrés en version "rotation  continue".</a:t>
            </a:r>
            <a:endParaRPr sz="800">
              <a:latin typeface="Arial"/>
              <a:cs typeface="Arial"/>
            </a:endParaRPr>
          </a:p>
          <a:p>
            <a:pPr marL="12700">
              <a:lnSpc>
                <a:spcPts val="905"/>
              </a:lnSpc>
            </a:pPr>
            <a:r>
              <a:rPr sz="800" spc="-5" dirty="0">
                <a:latin typeface="Arial"/>
                <a:cs typeface="Arial"/>
              </a:rPr>
              <a:t>*Recopie par codeur optique incrémental</a:t>
            </a:r>
            <a:endParaRPr sz="800">
              <a:latin typeface="Arial"/>
              <a:cs typeface="Arial"/>
            </a:endParaRPr>
          </a:p>
        </p:txBody>
      </p:sp>
      <p:sp>
        <p:nvSpPr>
          <p:cNvPr id="9" name="object 9"/>
          <p:cNvSpPr txBox="1"/>
          <p:nvPr/>
        </p:nvSpPr>
        <p:spPr>
          <a:xfrm>
            <a:off x="879652" y="9488119"/>
            <a:ext cx="3059430" cy="281940"/>
          </a:xfrm>
          <a:prstGeom prst="rect">
            <a:avLst/>
          </a:prstGeom>
          <a:ln w="6096">
            <a:solidFill>
              <a:srgbClr val="000000"/>
            </a:solidFill>
          </a:ln>
        </p:spPr>
        <p:txBody>
          <a:bodyPr vert="horz" wrap="square" lIns="0" tIns="15875" rIns="0" bIns="0" rtlCol="0">
            <a:spAutoFit/>
          </a:bodyPr>
          <a:lstStyle/>
          <a:p>
            <a:pPr marL="153670" marR="31115" indent="-119380">
              <a:lnSpc>
                <a:spcPts val="1040"/>
              </a:lnSpc>
              <a:spcBef>
                <a:spcPts val="125"/>
              </a:spcBef>
            </a:pPr>
            <a:r>
              <a:rPr sz="900" spc="-5" dirty="0">
                <a:latin typeface="Arial"/>
                <a:cs typeface="Arial"/>
              </a:rPr>
              <a:t>Les matériels présentés étant en constante évolution, leurs  caractéristiques peuvent être modifiées à </a:t>
            </a:r>
            <a:r>
              <a:rPr sz="900" dirty="0">
                <a:latin typeface="Arial"/>
                <a:cs typeface="Arial"/>
              </a:rPr>
              <a:t>tout</a:t>
            </a:r>
            <a:r>
              <a:rPr sz="900" spc="25" dirty="0">
                <a:latin typeface="Arial"/>
                <a:cs typeface="Arial"/>
              </a:rPr>
              <a:t> </a:t>
            </a:r>
            <a:r>
              <a:rPr sz="900" spc="-5" dirty="0">
                <a:latin typeface="Arial"/>
                <a:cs typeface="Arial"/>
              </a:rPr>
              <a:t>moment</a:t>
            </a:r>
            <a:endParaRPr sz="900">
              <a:latin typeface="Arial"/>
              <a:cs typeface="Arial"/>
            </a:endParaRPr>
          </a:p>
        </p:txBody>
      </p:sp>
      <p:sp>
        <p:nvSpPr>
          <p:cNvPr id="10" name="object 10"/>
          <p:cNvSpPr txBox="1"/>
          <p:nvPr/>
        </p:nvSpPr>
        <p:spPr>
          <a:xfrm>
            <a:off x="4889372" y="8748521"/>
            <a:ext cx="1430020"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5F5F5F"/>
                </a:solidFill>
                <a:latin typeface="Arial"/>
                <a:cs typeface="Arial"/>
              </a:rPr>
              <a:t>Non-contractual</a:t>
            </a:r>
            <a:r>
              <a:rPr sz="900" i="1" spc="-10" dirty="0">
                <a:solidFill>
                  <a:srgbClr val="5F5F5F"/>
                </a:solidFill>
                <a:latin typeface="Arial"/>
                <a:cs typeface="Arial"/>
              </a:rPr>
              <a:t> </a:t>
            </a:r>
            <a:r>
              <a:rPr sz="900" i="1" spc="-5" dirty="0">
                <a:solidFill>
                  <a:srgbClr val="5F5F5F"/>
                </a:solidFill>
                <a:latin typeface="Arial"/>
                <a:cs typeface="Arial"/>
              </a:rPr>
              <a:t>information</a:t>
            </a:r>
            <a:endParaRPr sz="900">
              <a:latin typeface="Arial"/>
              <a:cs typeface="Arial"/>
            </a:endParaRPr>
          </a:p>
        </p:txBody>
      </p:sp>
      <p:sp>
        <p:nvSpPr>
          <p:cNvPr id="11" name="object 11"/>
          <p:cNvSpPr txBox="1"/>
          <p:nvPr/>
        </p:nvSpPr>
        <p:spPr>
          <a:xfrm>
            <a:off x="4082922" y="8996933"/>
            <a:ext cx="2767965" cy="264160"/>
          </a:xfrm>
          <a:prstGeom prst="rect">
            <a:avLst/>
          </a:prstGeom>
        </p:spPr>
        <p:txBody>
          <a:bodyPr vert="horz" wrap="square" lIns="0" tIns="22225" rIns="0" bIns="0" rtlCol="0">
            <a:spAutoFit/>
          </a:bodyPr>
          <a:lstStyle/>
          <a:p>
            <a:pPr marL="12700" marR="5080">
              <a:lnSpc>
                <a:spcPts val="910"/>
              </a:lnSpc>
              <a:spcBef>
                <a:spcPts val="175"/>
              </a:spcBef>
            </a:pPr>
            <a:r>
              <a:rPr sz="800" i="1" dirty="0">
                <a:solidFill>
                  <a:srgbClr val="5F5F5F"/>
                </a:solidFill>
                <a:latin typeface="Arial"/>
                <a:cs typeface="Arial"/>
              </a:rPr>
              <a:t>All the </a:t>
            </a:r>
            <a:r>
              <a:rPr sz="800" i="1" spc="-5" dirty="0">
                <a:solidFill>
                  <a:srgbClr val="5F5F5F"/>
                </a:solidFill>
                <a:latin typeface="Arial"/>
                <a:cs typeface="Arial"/>
              </a:rPr>
              <a:t>positioners </a:t>
            </a:r>
            <a:r>
              <a:rPr sz="800" i="1" dirty="0">
                <a:solidFill>
                  <a:srgbClr val="5F5F5F"/>
                </a:solidFill>
                <a:latin typeface="Arial"/>
                <a:cs typeface="Arial"/>
              </a:rPr>
              <a:t>can </a:t>
            </a:r>
            <a:r>
              <a:rPr sz="800" i="1" spc="-5" dirty="0">
                <a:solidFill>
                  <a:srgbClr val="5F5F5F"/>
                </a:solidFill>
                <a:latin typeface="Arial"/>
                <a:cs typeface="Arial"/>
              </a:rPr>
              <a:t>be delivered with "continuous rotation"  Recopy </a:t>
            </a:r>
            <a:r>
              <a:rPr sz="800" i="1" spc="-10" dirty="0">
                <a:solidFill>
                  <a:srgbClr val="5F5F5F"/>
                </a:solidFill>
                <a:latin typeface="Arial"/>
                <a:cs typeface="Arial"/>
              </a:rPr>
              <a:t>by </a:t>
            </a:r>
            <a:r>
              <a:rPr sz="800" i="1" spc="-5" dirty="0">
                <a:solidFill>
                  <a:srgbClr val="5F5F5F"/>
                </a:solidFill>
                <a:latin typeface="Arial"/>
                <a:cs typeface="Arial"/>
              </a:rPr>
              <a:t>incremental optical</a:t>
            </a:r>
            <a:r>
              <a:rPr sz="800" i="1" spc="45" dirty="0">
                <a:solidFill>
                  <a:srgbClr val="5F5F5F"/>
                </a:solidFill>
                <a:latin typeface="Arial"/>
                <a:cs typeface="Arial"/>
              </a:rPr>
              <a:t> </a:t>
            </a:r>
            <a:r>
              <a:rPr sz="800" i="1" spc="-10" dirty="0">
                <a:solidFill>
                  <a:srgbClr val="5F5F5F"/>
                </a:solidFill>
                <a:latin typeface="Arial"/>
                <a:cs typeface="Arial"/>
              </a:rPr>
              <a:t>encoder</a:t>
            </a:r>
            <a:endParaRPr sz="800">
              <a:latin typeface="Arial"/>
              <a:cs typeface="Arial"/>
            </a:endParaRPr>
          </a:p>
        </p:txBody>
      </p:sp>
      <p:sp>
        <p:nvSpPr>
          <p:cNvPr id="12" name="object 12"/>
          <p:cNvSpPr txBox="1"/>
          <p:nvPr/>
        </p:nvSpPr>
        <p:spPr>
          <a:xfrm>
            <a:off x="4074286" y="9488119"/>
            <a:ext cx="3059430" cy="295910"/>
          </a:xfrm>
          <a:prstGeom prst="rect">
            <a:avLst/>
          </a:prstGeom>
          <a:ln w="6096">
            <a:solidFill>
              <a:srgbClr val="000000"/>
            </a:solidFill>
          </a:ln>
        </p:spPr>
        <p:txBody>
          <a:bodyPr vert="horz" wrap="square" lIns="0" tIns="14604" rIns="0" bIns="0" rtlCol="0">
            <a:spAutoFit/>
          </a:bodyPr>
          <a:lstStyle/>
          <a:p>
            <a:pPr marL="449580" marR="76835" indent="-367665">
              <a:lnSpc>
                <a:spcPts val="1040"/>
              </a:lnSpc>
              <a:spcBef>
                <a:spcPts val="114"/>
              </a:spcBef>
            </a:pPr>
            <a:r>
              <a:rPr sz="900" i="1" spc="-5" dirty="0">
                <a:solidFill>
                  <a:srgbClr val="5F5F5F"/>
                </a:solidFill>
                <a:latin typeface="Arial"/>
                <a:cs typeface="Arial"/>
              </a:rPr>
              <a:t>The described equipment being permanently evolving, its  characteristics can </a:t>
            </a:r>
            <a:r>
              <a:rPr sz="900" i="1" spc="-10" dirty="0">
                <a:solidFill>
                  <a:srgbClr val="5F5F5F"/>
                </a:solidFill>
                <a:latin typeface="Arial"/>
                <a:cs typeface="Arial"/>
              </a:rPr>
              <a:t>be </a:t>
            </a:r>
            <a:r>
              <a:rPr sz="900" i="1" spc="-5" dirty="0">
                <a:solidFill>
                  <a:srgbClr val="5F5F5F"/>
                </a:solidFill>
                <a:latin typeface="Arial"/>
                <a:cs typeface="Arial"/>
              </a:rPr>
              <a:t>modified at any</a:t>
            </a:r>
            <a:r>
              <a:rPr sz="900" i="1" spc="40" dirty="0">
                <a:solidFill>
                  <a:srgbClr val="5F5F5F"/>
                </a:solidFill>
                <a:latin typeface="Arial"/>
                <a:cs typeface="Arial"/>
              </a:rPr>
              <a:t> </a:t>
            </a:r>
            <a:r>
              <a:rPr sz="900" i="1" spc="-10" dirty="0">
                <a:solidFill>
                  <a:srgbClr val="5F5F5F"/>
                </a:solidFill>
                <a:latin typeface="Arial"/>
                <a:cs typeface="Arial"/>
              </a:rPr>
              <a:t>time</a:t>
            </a:r>
            <a:endParaRPr sz="9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idx="4294967295"/>
          </p:nvPr>
        </p:nvSpPr>
        <p:spPr>
          <a:xfrm>
            <a:off x="3072510" y="1063497"/>
            <a:ext cx="3602990" cy="743585"/>
          </a:xfrm>
          <a:prstGeom prst="rect">
            <a:avLst/>
          </a:prstGeom>
        </p:spPr>
        <p:txBody>
          <a:bodyPr vert="horz" wrap="square" lIns="0" tIns="12700" rIns="0" bIns="0" rtlCol="0">
            <a:spAutoFit/>
          </a:bodyPr>
          <a:lstStyle/>
          <a:p>
            <a:pPr marR="5080" algn="r">
              <a:lnSpc>
                <a:spcPts val="2825"/>
              </a:lnSpc>
              <a:spcBef>
                <a:spcPts val="100"/>
              </a:spcBef>
              <a:tabLst>
                <a:tab pos="900430" algn="l"/>
              </a:tabLst>
            </a:pPr>
            <a:r>
              <a:rPr spc="-5" dirty="0"/>
              <a:t>IV	</a:t>
            </a:r>
            <a:r>
              <a:rPr dirty="0"/>
              <a:t>Positionneur de</a:t>
            </a:r>
            <a:r>
              <a:rPr spc="-110" dirty="0"/>
              <a:t> </a:t>
            </a:r>
            <a:r>
              <a:rPr dirty="0"/>
              <a:t>roulis</a:t>
            </a:r>
          </a:p>
          <a:p>
            <a:pPr marR="7620" algn="r">
              <a:lnSpc>
                <a:spcPts val="2825"/>
              </a:lnSpc>
            </a:pPr>
            <a:r>
              <a:rPr i="1" dirty="0">
                <a:solidFill>
                  <a:srgbClr val="5F5F5F"/>
                </a:solidFill>
                <a:latin typeface="Times New Roman"/>
                <a:cs typeface="Times New Roman"/>
              </a:rPr>
              <a:t>Roll</a:t>
            </a:r>
            <a:r>
              <a:rPr i="1" spc="-60" dirty="0">
                <a:solidFill>
                  <a:srgbClr val="5F5F5F"/>
                </a:solidFill>
                <a:latin typeface="Times New Roman"/>
                <a:cs typeface="Times New Roman"/>
              </a:rPr>
              <a:t> </a:t>
            </a:r>
            <a:r>
              <a:rPr i="1" spc="-5" dirty="0">
                <a:solidFill>
                  <a:srgbClr val="5F5F5F"/>
                </a:solidFill>
                <a:latin typeface="Times New Roman"/>
                <a:cs typeface="Times New Roman"/>
              </a:rPr>
              <a:t>positioner</a:t>
            </a:r>
          </a:p>
        </p:txBody>
      </p:sp>
      <p:sp>
        <p:nvSpPr>
          <p:cNvPr id="6" name="object 6"/>
          <p:cNvSpPr/>
          <p:nvPr/>
        </p:nvSpPr>
        <p:spPr>
          <a:xfrm>
            <a:off x="1082039" y="4363084"/>
            <a:ext cx="4945380" cy="2926079"/>
          </a:xfrm>
          <a:prstGeom prst="rect">
            <a:avLst/>
          </a:prstGeom>
          <a:blipFill>
            <a:blip r:embed="rId2" cstate="print"/>
            <a:stretch>
              <a:fillRect/>
            </a:stretch>
          </a:blipFill>
        </p:spPr>
        <p:txBody>
          <a:bodyPr wrap="square" lIns="0" tIns="0" rIns="0" bIns="0" rtlCol="0"/>
          <a:lstStyle/>
          <a:p>
            <a:endParaRPr/>
          </a:p>
        </p:txBody>
      </p:sp>
      <p:graphicFrame>
        <p:nvGraphicFramePr>
          <p:cNvPr id="7" name="object 7"/>
          <p:cNvGraphicFramePr>
            <a:graphicFrameLocks noGrp="1"/>
          </p:cNvGraphicFramePr>
          <p:nvPr/>
        </p:nvGraphicFramePr>
        <p:xfrm>
          <a:off x="626363" y="7610220"/>
          <a:ext cx="5853428" cy="1765170"/>
        </p:xfrm>
        <a:graphic>
          <a:graphicData uri="http://schemas.openxmlformats.org/drawingml/2006/table">
            <a:tbl>
              <a:tblPr firstRow="1" bandRow="1">
                <a:tableStyleId>{2D5ABB26-0587-4C30-8999-92F81FD0307C}</a:tableStyleId>
              </a:tblPr>
              <a:tblGrid>
                <a:gridCol w="836930">
                  <a:extLst>
                    <a:ext uri="{9D8B030D-6E8A-4147-A177-3AD203B41FA5}">
                      <a16:colId xmlns:a16="http://schemas.microsoft.com/office/drawing/2014/main" val="20000"/>
                    </a:ext>
                  </a:extLst>
                </a:gridCol>
                <a:gridCol w="835025">
                  <a:extLst>
                    <a:ext uri="{9D8B030D-6E8A-4147-A177-3AD203B41FA5}">
                      <a16:colId xmlns:a16="http://schemas.microsoft.com/office/drawing/2014/main" val="20001"/>
                    </a:ext>
                  </a:extLst>
                </a:gridCol>
                <a:gridCol w="835659">
                  <a:extLst>
                    <a:ext uri="{9D8B030D-6E8A-4147-A177-3AD203B41FA5}">
                      <a16:colId xmlns:a16="http://schemas.microsoft.com/office/drawing/2014/main" val="20002"/>
                    </a:ext>
                  </a:extLst>
                </a:gridCol>
                <a:gridCol w="836930">
                  <a:extLst>
                    <a:ext uri="{9D8B030D-6E8A-4147-A177-3AD203B41FA5}">
                      <a16:colId xmlns:a16="http://schemas.microsoft.com/office/drawing/2014/main" val="20003"/>
                    </a:ext>
                  </a:extLst>
                </a:gridCol>
                <a:gridCol w="835660">
                  <a:extLst>
                    <a:ext uri="{9D8B030D-6E8A-4147-A177-3AD203B41FA5}">
                      <a16:colId xmlns:a16="http://schemas.microsoft.com/office/drawing/2014/main" val="20004"/>
                    </a:ext>
                  </a:extLst>
                </a:gridCol>
                <a:gridCol w="835660">
                  <a:extLst>
                    <a:ext uri="{9D8B030D-6E8A-4147-A177-3AD203B41FA5}">
                      <a16:colId xmlns:a16="http://schemas.microsoft.com/office/drawing/2014/main" val="20005"/>
                    </a:ext>
                  </a:extLst>
                </a:gridCol>
                <a:gridCol w="837564">
                  <a:extLst>
                    <a:ext uri="{9D8B030D-6E8A-4147-A177-3AD203B41FA5}">
                      <a16:colId xmlns:a16="http://schemas.microsoft.com/office/drawing/2014/main" val="20006"/>
                    </a:ext>
                  </a:extLst>
                </a:gridCol>
              </a:tblGrid>
              <a:tr h="294131">
                <a:tc>
                  <a:txBody>
                    <a:bodyPr/>
                    <a:lstStyle/>
                    <a:p>
                      <a:pPr>
                        <a:lnSpc>
                          <a:spcPct val="100000"/>
                        </a:lnSpc>
                      </a:pPr>
                      <a:endParaRPr sz="1200">
                        <a:latin typeface="Times New Roman"/>
                        <a:cs typeface="Times New Roman"/>
                      </a:endParaRPr>
                    </a:p>
                  </a:txBody>
                  <a:tcPr marL="0" marR="0" marT="0" marB="0">
                    <a:lnR w="6350">
                      <a:solidFill>
                        <a:srgbClr val="000000"/>
                      </a:solidFill>
                      <a:prstDash val="solid"/>
                    </a:lnR>
                    <a:lnB w="6350">
                      <a:solidFill>
                        <a:srgbClr val="000000"/>
                      </a:solidFill>
                      <a:prstDash val="solid"/>
                    </a:lnB>
                  </a:tcPr>
                </a:tc>
                <a:tc>
                  <a:txBody>
                    <a:bodyPr/>
                    <a:lstStyle/>
                    <a:p>
                      <a:pPr algn="ctr">
                        <a:lnSpc>
                          <a:spcPct val="100000"/>
                        </a:lnSpc>
                        <a:spcBef>
                          <a:spcPts val="420"/>
                        </a:spcBef>
                      </a:pPr>
                      <a:r>
                        <a:rPr sz="1100" dirty="0">
                          <a:latin typeface="Times New Roman"/>
                          <a:cs typeface="Times New Roman"/>
                        </a:rPr>
                        <a:t>A</a:t>
                      </a:r>
                      <a:endParaRPr sz="1100">
                        <a:latin typeface="Times New Roman"/>
                        <a:cs typeface="Times New Roman"/>
                      </a:endParaRPr>
                    </a:p>
                  </a:txBody>
                  <a:tcPr marL="0" marR="0" marT="533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0"/>
                        </a:spcBef>
                      </a:pPr>
                      <a:r>
                        <a:rPr sz="1100" dirty="0">
                          <a:latin typeface="Times New Roman"/>
                          <a:cs typeface="Times New Roman"/>
                        </a:rPr>
                        <a:t>B</a:t>
                      </a:r>
                      <a:endParaRPr sz="1100">
                        <a:latin typeface="Times New Roman"/>
                        <a:cs typeface="Times New Roman"/>
                      </a:endParaRPr>
                    </a:p>
                  </a:txBody>
                  <a:tcPr marL="0" marR="0" marT="533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0"/>
                        </a:spcBef>
                      </a:pPr>
                      <a:r>
                        <a:rPr sz="1100" dirty="0">
                          <a:latin typeface="Times New Roman"/>
                          <a:cs typeface="Times New Roman"/>
                        </a:rPr>
                        <a:t>C</a:t>
                      </a:r>
                      <a:endParaRPr sz="1100">
                        <a:latin typeface="Times New Roman"/>
                        <a:cs typeface="Times New Roman"/>
                      </a:endParaRPr>
                    </a:p>
                  </a:txBody>
                  <a:tcPr marL="0" marR="0" marT="533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65760">
                        <a:lnSpc>
                          <a:spcPct val="100000"/>
                        </a:lnSpc>
                        <a:spcBef>
                          <a:spcPts val="420"/>
                        </a:spcBef>
                      </a:pPr>
                      <a:r>
                        <a:rPr sz="1100" dirty="0">
                          <a:latin typeface="Times New Roman"/>
                          <a:cs typeface="Times New Roman"/>
                        </a:rPr>
                        <a:t>D</a:t>
                      </a:r>
                      <a:endParaRPr sz="1100">
                        <a:latin typeface="Times New Roman"/>
                        <a:cs typeface="Times New Roman"/>
                      </a:endParaRPr>
                    </a:p>
                  </a:txBody>
                  <a:tcPr marL="0" marR="0" marT="533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0"/>
                        </a:spcBef>
                      </a:pPr>
                      <a:r>
                        <a:rPr sz="1100" dirty="0">
                          <a:latin typeface="Times New Roman"/>
                          <a:cs typeface="Times New Roman"/>
                        </a:rPr>
                        <a:t>E</a:t>
                      </a:r>
                      <a:endParaRPr sz="1100">
                        <a:latin typeface="Times New Roman"/>
                        <a:cs typeface="Times New Roman"/>
                      </a:endParaRPr>
                    </a:p>
                  </a:txBody>
                  <a:tcPr marL="0" marR="0" marT="533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0"/>
                        </a:spcBef>
                      </a:pPr>
                      <a:r>
                        <a:rPr sz="1100" dirty="0">
                          <a:latin typeface="Times New Roman"/>
                          <a:cs typeface="Times New Roman"/>
                        </a:rPr>
                        <a:t>F</a:t>
                      </a:r>
                      <a:endParaRPr sz="1100">
                        <a:latin typeface="Times New Roman"/>
                        <a:cs typeface="Times New Roman"/>
                      </a:endParaRPr>
                    </a:p>
                  </a:txBody>
                  <a:tcPr marL="0" marR="0" marT="533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94132">
                <a:tc>
                  <a:txBody>
                    <a:bodyPr/>
                    <a:lstStyle/>
                    <a:p>
                      <a:pPr marR="251460" algn="r">
                        <a:lnSpc>
                          <a:spcPct val="100000"/>
                        </a:lnSpc>
                        <a:spcBef>
                          <a:spcPts val="420"/>
                        </a:spcBef>
                      </a:pPr>
                      <a:r>
                        <a:rPr sz="1100" dirty="0">
                          <a:latin typeface="Times New Roman"/>
                          <a:cs typeface="Times New Roman"/>
                        </a:rPr>
                        <a:t>P20A</a:t>
                      </a:r>
                      <a:endParaRPr sz="1100">
                        <a:latin typeface="Times New Roman"/>
                        <a:cs typeface="Times New Roman"/>
                      </a:endParaRPr>
                    </a:p>
                  </a:txBody>
                  <a:tcPr marL="0" marR="0" marT="533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0"/>
                        </a:spcBef>
                      </a:pPr>
                      <a:r>
                        <a:rPr sz="1100" dirty="0">
                          <a:latin typeface="Times New Roman"/>
                          <a:cs typeface="Times New Roman"/>
                        </a:rPr>
                        <a:t>240</a:t>
                      </a:r>
                      <a:endParaRPr sz="1100">
                        <a:latin typeface="Times New Roman"/>
                        <a:cs typeface="Times New Roman"/>
                      </a:endParaRPr>
                    </a:p>
                  </a:txBody>
                  <a:tcPr marL="0" marR="0" marT="533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0"/>
                        </a:spcBef>
                      </a:pPr>
                      <a:r>
                        <a:rPr sz="1100" dirty="0">
                          <a:latin typeface="Times New Roman"/>
                          <a:cs typeface="Times New Roman"/>
                        </a:rPr>
                        <a:t>70</a:t>
                      </a:r>
                      <a:endParaRPr sz="1100">
                        <a:latin typeface="Times New Roman"/>
                        <a:cs typeface="Times New Roman"/>
                      </a:endParaRPr>
                    </a:p>
                  </a:txBody>
                  <a:tcPr marL="0" marR="0" marT="533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0"/>
                        </a:spcBef>
                      </a:pPr>
                      <a:r>
                        <a:rPr sz="1100" dirty="0">
                          <a:latin typeface="Times New Roman"/>
                          <a:cs typeface="Times New Roman"/>
                        </a:rPr>
                        <a:t>130</a:t>
                      </a:r>
                      <a:endParaRPr sz="1100">
                        <a:latin typeface="Times New Roman"/>
                        <a:cs typeface="Times New Roman"/>
                      </a:endParaRPr>
                    </a:p>
                  </a:txBody>
                  <a:tcPr marL="0" marR="0" marT="533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46075">
                        <a:lnSpc>
                          <a:spcPct val="100000"/>
                        </a:lnSpc>
                        <a:spcBef>
                          <a:spcPts val="420"/>
                        </a:spcBef>
                      </a:pPr>
                      <a:r>
                        <a:rPr sz="1100" dirty="0">
                          <a:latin typeface="Times New Roman"/>
                          <a:cs typeface="Times New Roman"/>
                        </a:rPr>
                        <a:t>25</a:t>
                      </a:r>
                      <a:endParaRPr sz="1100">
                        <a:latin typeface="Times New Roman"/>
                        <a:cs typeface="Times New Roman"/>
                      </a:endParaRPr>
                    </a:p>
                  </a:txBody>
                  <a:tcPr marL="0" marR="0" marT="533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0"/>
                        </a:spcBef>
                      </a:pPr>
                      <a:r>
                        <a:rPr sz="1100" dirty="0">
                          <a:latin typeface="Times New Roman"/>
                          <a:cs typeface="Times New Roman"/>
                        </a:rPr>
                        <a:t>126</a:t>
                      </a:r>
                      <a:endParaRPr sz="1100">
                        <a:latin typeface="Times New Roman"/>
                        <a:cs typeface="Times New Roman"/>
                      </a:endParaRPr>
                    </a:p>
                  </a:txBody>
                  <a:tcPr marL="0" marR="0" marT="533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0"/>
                        </a:spcBef>
                      </a:pPr>
                      <a:r>
                        <a:rPr sz="1100" dirty="0">
                          <a:latin typeface="Times New Roman"/>
                          <a:cs typeface="Times New Roman"/>
                        </a:rPr>
                        <a:t>260</a:t>
                      </a:r>
                      <a:endParaRPr sz="1100">
                        <a:latin typeface="Times New Roman"/>
                        <a:cs typeface="Times New Roman"/>
                      </a:endParaRPr>
                    </a:p>
                  </a:txBody>
                  <a:tcPr marL="0" marR="0" marT="533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94513">
                <a:tc>
                  <a:txBody>
                    <a:bodyPr/>
                    <a:lstStyle/>
                    <a:p>
                      <a:pPr marR="227965" algn="r">
                        <a:lnSpc>
                          <a:spcPct val="100000"/>
                        </a:lnSpc>
                        <a:spcBef>
                          <a:spcPts val="415"/>
                        </a:spcBef>
                      </a:pPr>
                      <a:r>
                        <a:rPr sz="1100" dirty="0">
                          <a:latin typeface="Times New Roman"/>
                          <a:cs typeface="Times New Roman"/>
                        </a:rPr>
                        <a:t>S</a:t>
                      </a:r>
                      <a:r>
                        <a:rPr sz="1100" spc="-5" dirty="0">
                          <a:latin typeface="Times New Roman"/>
                          <a:cs typeface="Times New Roman"/>
                        </a:rPr>
                        <a:t>P</a:t>
                      </a:r>
                      <a:r>
                        <a:rPr sz="1100" dirty="0">
                          <a:latin typeface="Times New Roman"/>
                          <a:cs typeface="Times New Roman"/>
                        </a:rPr>
                        <a:t>100</a:t>
                      </a:r>
                      <a:endParaRPr sz="1100">
                        <a:latin typeface="Times New Roman"/>
                        <a:cs typeface="Times New Roman"/>
                      </a:endParaRPr>
                    </a:p>
                  </a:txBody>
                  <a:tcPr marL="0" marR="0" marT="527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15"/>
                        </a:spcBef>
                      </a:pPr>
                      <a:r>
                        <a:rPr sz="1100" dirty="0">
                          <a:latin typeface="Times New Roman"/>
                          <a:cs typeface="Times New Roman"/>
                        </a:rPr>
                        <a:t>260</a:t>
                      </a:r>
                      <a:endParaRPr sz="1100">
                        <a:latin typeface="Times New Roman"/>
                        <a:cs typeface="Times New Roman"/>
                      </a:endParaRPr>
                    </a:p>
                  </a:txBody>
                  <a:tcPr marL="0" marR="0" marT="527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15"/>
                        </a:spcBef>
                      </a:pPr>
                      <a:r>
                        <a:rPr sz="1100" dirty="0">
                          <a:latin typeface="Times New Roman"/>
                          <a:cs typeface="Times New Roman"/>
                        </a:rPr>
                        <a:t>70</a:t>
                      </a:r>
                      <a:endParaRPr sz="1100">
                        <a:latin typeface="Times New Roman"/>
                        <a:cs typeface="Times New Roman"/>
                      </a:endParaRPr>
                    </a:p>
                  </a:txBody>
                  <a:tcPr marL="0" marR="0" marT="527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15"/>
                        </a:spcBef>
                      </a:pPr>
                      <a:r>
                        <a:rPr sz="1100" dirty="0">
                          <a:latin typeface="Times New Roman"/>
                          <a:cs typeface="Times New Roman"/>
                        </a:rPr>
                        <a:t>335</a:t>
                      </a:r>
                      <a:endParaRPr sz="1100">
                        <a:latin typeface="Times New Roman"/>
                        <a:cs typeface="Times New Roman"/>
                      </a:endParaRPr>
                    </a:p>
                  </a:txBody>
                  <a:tcPr marL="0" marR="0" marT="527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81000">
                        <a:lnSpc>
                          <a:spcPct val="100000"/>
                        </a:lnSpc>
                        <a:spcBef>
                          <a:spcPts val="415"/>
                        </a:spcBef>
                      </a:pPr>
                      <a:r>
                        <a:rPr sz="1100" dirty="0">
                          <a:latin typeface="Times New Roman"/>
                          <a:cs typeface="Times New Roman"/>
                        </a:rPr>
                        <a:t>6</a:t>
                      </a:r>
                      <a:endParaRPr sz="1100">
                        <a:latin typeface="Times New Roman"/>
                        <a:cs typeface="Times New Roman"/>
                      </a:endParaRPr>
                    </a:p>
                  </a:txBody>
                  <a:tcPr marL="0" marR="0" marT="527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15"/>
                        </a:spcBef>
                      </a:pPr>
                      <a:r>
                        <a:rPr sz="1100" dirty="0">
                          <a:latin typeface="Times New Roman"/>
                          <a:cs typeface="Times New Roman"/>
                        </a:rPr>
                        <a:t>304</a:t>
                      </a:r>
                      <a:endParaRPr sz="1100">
                        <a:latin typeface="Times New Roman"/>
                        <a:cs typeface="Times New Roman"/>
                      </a:endParaRPr>
                    </a:p>
                  </a:txBody>
                  <a:tcPr marL="0" marR="0" marT="527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15"/>
                        </a:spcBef>
                      </a:pPr>
                      <a:r>
                        <a:rPr sz="1100" dirty="0">
                          <a:latin typeface="Times New Roman"/>
                          <a:cs typeface="Times New Roman"/>
                        </a:rPr>
                        <a:t>370</a:t>
                      </a:r>
                      <a:endParaRPr sz="1100">
                        <a:latin typeface="Times New Roman"/>
                        <a:cs typeface="Times New Roman"/>
                      </a:endParaRPr>
                    </a:p>
                  </a:txBody>
                  <a:tcPr marL="0" marR="0" marT="527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94132">
                <a:tc>
                  <a:txBody>
                    <a:bodyPr/>
                    <a:lstStyle/>
                    <a:p>
                      <a:pPr marR="199390" algn="r">
                        <a:lnSpc>
                          <a:spcPct val="100000"/>
                        </a:lnSpc>
                        <a:spcBef>
                          <a:spcPts val="409"/>
                        </a:spcBef>
                      </a:pPr>
                      <a:r>
                        <a:rPr sz="1100" dirty="0">
                          <a:latin typeface="Times New Roman"/>
                          <a:cs typeface="Times New Roman"/>
                        </a:rPr>
                        <a:t>P40</a:t>
                      </a:r>
                      <a:r>
                        <a:rPr sz="1100" spc="-5" dirty="0">
                          <a:latin typeface="Times New Roman"/>
                          <a:cs typeface="Times New Roman"/>
                        </a:rPr>
                        <a:t>R</a:t>
                      </a:r>
                      <a:r>
                        <a:rPr sz="1100" spc="-20" dirty="0">
                          <a:latin typeface="Times New Roman"/>
                          <a:cs typeface="Times New Roman"/>
                        </a:rPr>
                        <a:t>-</a:t>
                      </a:r>
                      <a:r>
                        <a:rPr sz="1100" dirty="0">
                          <a:latin typeface="Times New Roman"/>
                          <a:cs typeface="Times New Roman"/>
                        </a:rPr>
                        <a:t>1</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350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70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300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46075">
                        <a:lnSpc>
                          <a:spcPct val="100000"/>
                        </a:lnSpc>
                        <a:spcBef>
                          <a:spcPts val="409"/>
                        </a:spcBef>
                      </a:pPr>
                      <a:r>
                        <a:rPr sz="1100" dirty="0">
                          <a:latin typeface="Times New Roman"/>
                          <a:cs typeface="Times New Roman"/>
                        </a:rPr>
                        <a:t>70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350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400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294131">
                <a:tc>
                  <a:txBody>
                    <a:bodyPr/>
                    <a:lstStyle/>
                    <a:p>
                      <a:pPr marR="199390" algn="r">
                        <a:lnSpc>
                          <a:spcPct val="100000"/>
                        </a:lnSpc>
                        <a:spcBef>
                          <a:spcPts val="409"/>
                        </a:spcBef>
                      </a:pPr>
                      <a:r>
                        <a:rPr sz="1100" dirty="0">
                          <a:latin typeface="Times New Roman"/>
                          <a:cs typeface="Times New Roman"/>
                        </a:rPr>
                        <a:t>P40</a:t>
                      </a:r>
                      <a:r>
                        <a:rPr sz="1100" spc="-5" dirty="0">
                          <a:latin typeface="Times New Roman"/>
                          <a:cs typeface="Times New Roman"/>
                        </a:rPr>
                        <a:t>R</a:t>
                      </a:r>
                      <a:r>
                        <a:rPr sz="1100" spc="-20" dirty="0">
                          <a:latin typeface="Times New Roman"/>
                          <a:cs typeface="Times New Roman"/>
                        </a:rPr>
                        <a:t>-</a:t>
                      </a:r>
                      <a:r>
                        <a:rPr sz="1100" dirty="0">
                          <a:latin typeface="Times New Roman"/>
                          <a:cs typeface="Times New Roman"/>
                        </a:rPr>
                        <a:t>2</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350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70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300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46075">
                        <a:lnSpc>
                          <a:spcPct val="100000"/>
                        </a:lnSpc>
                        <a:spcBef>
                          <a:spcPts val="409"/>
                        </a:spcBef>
                      </a:pPr>
                      <a:r>
                        <a:rPr sz="1100" dirty="0">
                          <a:latin typeface="Times New Roman"/>
                          <a:cs typeface="Times New Roman"/>
                        </a:rPr>
                        <a:t>70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350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400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294131">
                <a:tc>
                  <a:txBody>
                    <a:bodyPr/>
                    <a:lstStyle/>
                    <a:p>
                      <a:pPr marR="254635" algn="r">
                        <a:lnSpc>
                          <a:spcPct val="100000"/>
                        </a:lnSpc>
                        <a:spcBef>
                          <a:spcPts val="409"/>
                        </a:spcBef>
                      </a:pPr>
                      <a:r>
                        <a:rPr sz="1100" dirty="0">
                          <a:latin typeface="Times New Roman"/>
                          <a:cs typeface="Times New Roman"/>
                        </a:rPr>
                        <a:t>P80R</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810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130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520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46075">
                        <a:lnSpc>
                          <a:spcPct val="100000"/>
                        </a:lnSpc>
                        <a:spcBef>
                          <a:spcPts val="409"/>
                        </a:spcBef>
                      </a:pPr>
                      <a:r>
                        <a:rPr sz="1100" dirty="0">
                          <a:latin typeface="Times New Roman"/>
                          <a:cs typeface="Times New Roman"/>
                        </a:rPr>
                        <a:t>70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800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920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bl>
          </a:graphicData>
        </a:graphic>
      </p:graphicFrame>
      <p:sp>
        <p:nvSpPr>
          <p:cNvPr id="8" name="object 8"/>
          <p:cNvSpPr txBox="1"/>
          <p:nvPr/>
        </p:nvSpPr>
        <p:spPr>
          <a:xfrm>
            <a:off x="1150416" y="9638486"/>
            <a:ext cx="1612900"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Informations non</a:t>
            </a:r>
            <a:r>
              <a:rPr sz="900" spc="-20" dirty="0">
                <a:latin typeface="Arial"/>
                <a:cs typeface="Arial"/>
              </a:rPr>
              <a:t> </a:t>
            </a:r>
            <a:r>
              <a:rPr sz="900" spc="-5" dirty="0">
                <a:latin typeface="Arial"/>
                <a:cs typeface="Arial"/>
              </a:rPr>
              <a:t>contractuelles</a:t>
            </a:r>
            <a:endParaRPr sz="900">
              <a:latin typeface="Arial"/>
              <a:cs typeface="Arial"/>
            </a:endParaRPr>
          </a:p>
        </p:txBody>
      </p:sp>
      <p:sp>
        <p:nvSpPr>
          <p:cNvPr id="9" name="object 9"/>
          <p:cNvSpPr txBox="1"/>
          <p:nvPr/>
        </p:nvSpPr>
        <p:spPr>
          <a:xfrm>
            <a:off x="4468748" y="9636962"/>
            <a:ext cx="1368425"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5F5F5F"/>
                </a:solidFill>
                <a:latin typeface="Arial"/>
                <a:cs typeface="Arial"/>
              </a:rPr>
              <a:t>Non-contractual</a:t>
            </a:r>
            <a:r>
              <a:rPr sz="900" i="1" spc="5" dirty="0">
                <a:solidFill>
                  <a:srgbClr val="5F5F5F"/>
                </a:solidFill>
                <a:latin typeface="Arial"/>
                <a:cs typeface="Arial"/>
              </a:rPr>
              <a:t> </a:t>
            </a:r>
            <a:r>
              <a:rPr sz="800" i="1" spc="-5" dirty="0">
                <a:solidFill>
                  <a:srgbClr val="5F5F5F"/>
                </a:solidFill>
                <a:latin typeface="Arial"/>
                <a:cs typeface="Arial"/>
              </a:rPr>
              <a:t>information</a:t>
            </a:r>
            <a:endParaRPr sz="800">
              <a:latin typeface="Arial"/>
              <a:cs typeface="Arial"/>
            </a:endParaRPr>
          </a:p>
        </p:txBody>
      </p:sp>
      <p:sp>
        <p:nvSpPr>
          <p:cNvPr id="10" name="object 10"/>
          <p:cNvSpPr/>
          <p:nvPr/>
        </p:nvSpPr>
        <p:spPr>
          <a:xfrm>
            <a:off x="624205" y="2557779"/>
            <a:ext cx="842644" cy="302895"/>
          </a:xfrm>
          <a:custGeom>
            <a:avLst/>
            <a:gdLst/>
            <a:ahLst/>
            <a:cxnLst/>
            <a:rect l="l" t="t" r="r" b="b"/>
            <a:pathLst>
              <a:path w="842644" h="302894">
                <a:moveTo>
                  <a:pt x="108902" y="0"/>
                </a:moveTo>
                <a:lnTo>
                  <a:pt x="66517" y="3968"/>
                </a:lnTo>
                <a:lnTo>
                  <a:pt x="31900" y="14795"/>
                </a:lnTo>
                <a:lnTo>
                  <a:pt x="8559" y="30861"/>
                </a:lnTo>
                <a:lnTo>
                  <a:pt x="0" y="50546"/>
                </a:lnTo>
                <a:lnTo>
                  <a:pt x="0" y="176657"/>
                </a:lnTo>
                <a:lnTo>
                  <a:pt x="0" y="252349"/>
                </a:lnTo>
                <a:lnTo>
                  <a:pt x="8559" y="272034"/>
                </a:lnTo>
                <a:lnTo>
                  <a:pt x="31900" y="288099"/>
                </a:lnTo>
                <a:lnTo>
                  <a:pt x="66517" y="298926"/>
                </a:lnTo>
                <a:lnTo>
                  <a:pt x="108902" y="302895"/>
                </a:lnTo>
                <a:lnTo>
                  <a:pt x="381165" y="302895"/>
                </a:lnTo>
                <a:lnTo>
                  <a:pt x="544512" y="302895"/>
                </a:lnTo>
                <a:lnTo>
                  <a:pt x="586897" y="298926"/>
                </a:lnTo>
                <a:lnTo>
                  <a:pt x="621514" y="288099"/>
                </a:lnTo>
                <a:lnTo>
                  <a:pt x="644855" y="272034"/>
                </a:lnTo>
                <a:lnTo>
                  <a:pt x="653415" y="252349"/>
                </a:lnTo>
                <a:lnTo>
                  <a:pt x="842644" y="299085"/>
                </a:lnTo>
                <a:lnTo>
                  <a:pt x="653415" y="176657"/>
                </a:lnTo>
                <a:lnTo>
                  <a:pt x="653415" y="50546"/>
                </a:lnTo>
                <a:lnTo>
                  <a:pt x="644855" y="30860"/>
                </a:lnTo>
                <a:lnTo>
                  <a:pt x="621514" y="14795"/>
                </a:lnTo>
                <a:lnTo>
                  <a:pt x="586897" y="3968"/>
                </a:lnTo>
                <a:lnTo>
                  <a:pt x="544512" y="0"/>
                </a:lnTo>
                <a:lnTo>
                  <a:pt x="381165" y="0"/>
                </a:lnTo>
                <a:lnTo>
                  <a:pt x="108902" y="0"/>
                </a:lnTo>
                <a:close/>
              </a:path>
            </a:pathLst>
          </a:custGeom>
          <a:ln w="9525">
            <a:solidFill>
              <a:srgbClr val="000000"/>
            </a:solidFill>
          </a:ln>
        </p:spPr>
        <p:txBody>
          <a:bodyPr wrap="square" lIns="0" tIns="0" rIns="0" bIns="0" rtlCol="0"/>
          <a:lstStyle/>
          <a:p>
            <a:endParaRPr/>
          </a:p>
        </p:txBody>
      </p:sp>
      <p:sp>
        <p:nvSpPr>
          <p:cNvPr id="11" name="object 11"/>
          <p:cNvSpPr txBox="1"/>
          <p:nvPr/>
        </p:nvSpPr>
        <p:spPr>
          <a:xfrm>
            <a:off x="724916" y="2595118"/>
            <a:ext cx="445134"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Arial"/>
                <a:cs typeface="Arial"/>
              </a:rPr>
              <a:t>SP</a:t>
            </a:r>
            <a:r>
              <a:rPr sz="1100" dirty="0">
                <a:latin typeface="Arial"/>
                <a:cs typeface="Arial"/>
              </a:rPr>
              <a:t>1</a:t>
            </a:r>
            <a:r>
              <a:rPr sz="1100" spc="-5" dirty="0">
                <a:latin typeface="Arial"/>
                <a:cs typeface="Arial"/>
              </a:rPr>
              <a:t>0</a:t>
            </a:r>
            <a:r>
              <a:rPr sz="1100" dirty="0">
                <a:latin typeface="Arial"/>
                <a:cs typeface="Arial"/>
              </a:rPr>
              <a:t>0</a:t>
            </a:r>
            <a:endParaRPr sz="1100">
              <a:latin typeface="Arial"/>
              <a:cs typeface="Arial"/>
            </a:endParaRPr>
          </a:p>
        </p:txBody>
      </p:sp>
      <p:sp>
        <p:nvSpPr>
          <p:cNvPr id="12" name="object 12"/>
          <p:cNvSpPr/>
          <p:nvPr/>
        </p:nvSpPr>
        <p:spPr>
          <a:xfrm>
            <a:off x="5292090" y="1998344"/>
            <a:ext cx="1143635" cy="741045"/>
          </a:xfrm>
          <a:custGeom>
            <a:avLst/>
            <a:gdLst/>
            <a:ahLst/>
            <a:cxnLst/>
            <a:rect l="l" t="t" r="r" b="b"/>
            <a:pathLst>
              <a:path w="1143635" h="741044">
                <a:moveTo>
                  <a:pt x="524001" y="0"/>
                </a:moveTo>
                <a:lnTo>
                  <a:pt x="475755" y="4500"/>
                </a:lnTo>
                <a:lnTo>
                  <a:pt x="436356" y="16764"/>
                </a:lnTo>
                <a:lnTo>
                  <a:pt x="409791" y="34932"/>
                </a:lnTo>
                <a:lnTo>
                  <a:pt x="400049" y="57150"/>
                </a:lnTo>
                <a:lnTo>
                  <a:pt x="400049" y="200025"/>
                </a:lnTo>
                <a:lnTo>
                  <a:pt x="400049" y="285750"/>
                </a:lnTo>
                <a:lnTo>
                  <a:pt x="409791" y="308020"/>
                </a:lnTo>
                <a:lnTo>
                  <a:pt x="436356" y="326183"/>
                </a:lnTo>
                <a:lnTo>
                  <a:pt x="475755" y="338417"/>
                </a:lnTo>
                <a:lnTo>
                  <a:pt x="524001" y="342900"/>
                </a:lnTo>
                <a:lnTo>
                  <a:pt x="0" y="741045"/>
                </a:lnTo>
                <a:lnTo>
                  <a:pt x="709929" y="342900"/>
                </a:lnTo>
                <a:lnTo>
                  <a:pt x="1019682" y="342900"/>
                </a:lnTo>
                <a:lnTo>
                  <a:pt x="1067929" y="338417"/>
                </a:lnTo>
                <a:lnTo>
                  <a:pt x="1107328" y="326183"/>
                </a:lnTo>
                <a:lnTo>
                  <a:pt x="1133893" y="308020"/>
                </a:lnTo>
                <a:lnTo>
                  <a:pt x="1143634" y="285750"/>
                </a:lnTo>
                <a:lnTo>
                  <a:pt x="1143634" y="200025"/>
                </a:lnTo>
                <a:lnTo>
                  <a:pt x="1143634" y="57150"/>
                </a:lnTo>
                <a:lnTo>
                  <a:pt x="1133893" y="34932"/>
                </a:lnTo>
                <a:lnTo>
                  <a:pt x="1107328" y="16764"/>
                </a:lnTo>
                <a:lnTo>
                  <a:pt x="1067929" y="4500"/>
                </a:lnTo>
                <a:lnTo>
                  <a:pt x="1019682" y="0"/>
                </a:lnTo>
                <a:lnTo>
                  <a:pt x="709929" y="0"/>
                </a:lnTo>
                <a:lnTo>
                  <a:pt x="524001" y="0"/>
                </a:lnTo>
                <a:close/>
              </a:path>
            </a:pathLst>
          </a:custGeom>
          <a:ln w="9525">
            <a:solidFill>
              <a:srgbClr val="000000"/>
            </a:solidFill>
          </a:ln>
        </p:spPr>
        <p:txBody>
          <a:bodyPr wrap="square" lIns="0" tIns="0" rIns="0" bIns="0" rtlCol="0"/>
          <a:lstStyle/>
          <a:p>
            <a:endParaRPr/>
          </a:p>
        </p:txBody>
      </p:sp>
      <p:sp>
        <p:nvSpPr>
          <p:cNvPr id="13" name="object 13"/>
          <p:cNvSpPr txBox="1"/>
          <p:nvPr/>
        </p:nvSpPr>
        <p:spPr>
          <a:xfrm>
            <a:off x="5797677" y="2034285"/>
            <a:ext cx="50038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Arial"/>
                <a:cs typeface="Arial"/>
              </a:rPr>
              <a:t>P40R-1</a:t>
            </a:r>
            <a:endParaRPr sz="1100">
              <a:latin typeface="Arial"/>
              <a:cs typeface="Arial"/>
            </a:endParaRPr>
          </a:p>
        </p:txBody>
      </p:sp>
      <p:sp>
        <p:nvSpPr>
          <p:cNvPr id="14" name="object 14"/>
          <p:cNvSpPr/>
          <p:nvPr/>
        </p:nvSpPr>
        <p:spPr>
          <a:xfrm>
            <a:off x="3592829" y="2179954"/>
            <a:ext cx="1703704" cy="1716404"/>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511058" y="2203849"/>
            <a:ext cx="1463531" cy="1683361"/>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idx="4294967295"/>
          </p:nvPr>
        </p:nvSpPr>
        <p:spPr>
          <a:xfrm>
            <a:off x="4424553" y="1179321"/>
            <a:ext cx="2701290" cy="743585"/>
          </a:xfrm>
          <a:prstGeom prst="rect">
            <a:avLst/>
          </a:prstGeom>
        </p:spPr>
        <p:txBody>
          <a:bodyPr vert="horz" wrap="square" lIns="0" tIns="12700" rIns="0" bIns="0" rtlCol="0">
            <a:spAutoFit/>
          </a:bodyPr>
          <a:lstStyle/>
          <a:p>
            <a:pPr marR="5080" algn="r">
              <a:lnSpc>
                <a:spcPts val="2825"/>
              </a:lnSpc>
              <a:spcBef>
                <a:spcPts val="100"/>
              </a:spcBef>
            </a:pPr>
            <a:r>
              <a:rPr dirty="0"/>
              <a:t>Positionneur de</a:t>
            </a:r>
            <a:r>
              <a:rPr spc="-114" dirty="0"/>
              <a:t> </a:t>
            </a:r>
            <a:r>
              <a:rPr dirty="0"/>
              <a:t>roulis</a:t>
            </a:r>
          </a:p>
          <a:p>
            <a:pPr marR="6350" algn="r">
              <a:lnSpc>
                <a:spcPts val="2825"/>
              </a:lnSpc>
            </a:pPr>
            <a:r>
              <a:rPr i="1" dirty="0">
                <a:solidFill>
                  <a:srgbClr val="5F5F5F"/>
                </a:solidFill>
                <a:latin typeface="Times New Roman"/>
                <a:cs typeface="Times New Roman"/>
              </a:rPr>
              <a:t>Roll</a:t>
            </a:r>
            <a:r>
              <a:rPr i="1" spc="-60" dirty="0">
                <a:solidFill>
                  <a:srgbClr val="5F5F5F"/>
                </a:solidFill>
                <a:latin typeface="Times New Roman"/>
                <a:cs typeface="Times New Roman"/>
              </a:rPr>
              <a:t> </a:t>
            </a:r>
            <a:r>
              <a:rPr i="1" spc="-5" dirty="0">
                <a:solidFill>
                  <a:srgbClr val="5F5F5F"/>
                </a:solidFill>
                <a:latin typeface="Times New Roman"/>
                <a:cs typeface="Times New Roman"/>
              </a:rPr>
              <a:t>positioner</a:t>
            </a:r>
          </a:p>
        </p:txBody>
      </p:sp>
      <p:graphicFrame>
        <p:nvGraphicFramePr>
          <p:cNvPr id="6" name="object 6"/>
          <p:cNvGraphicFramePr>
            <a:graphicFrameLocks noGrp="1"/>
          </p:cNvGraphicFramePr>
          <p:nvPr/>
        </p:nvGraphicFramePr>
        <p:xfrm>
          <a:off x="1217980" y="2399029"/>
          <a:ext cx="5572119" cy="6055862"/>
        </p:xfrm>
        <a:graphic>
          <a:graphicData uri="http://schemas.openxmlformats.org/drawingml/2006/table">
            <a:tbl>
              <a:tblPr firstRow="1" bandRow="1">
                <a:tableStyleId>{2D5ABB26-0587-4C30-8999-92F81FD0307C}</a:tableStyleId>
              </a:tblPr>
              <a:tblGrid>
                <a:gridCol w="1891664">
                  <a:extLst>
                    <a:ext uri="{9D8B030D-6E8A-4147-A177-3AD203B41FA5}">
                      <a16:colId xmlns:a16="http://schemas.microsoft.com/office/drawing/2014/main" val="20000"/>
                    </a:ext>
                  </a:extLst>
                </a:gridCol>
                <a:gridCol w="585469">
                  <a:extLst>
                    <a:ext uri="{9D8B030D-6E8A-4147-A177-3AD203B41FA5}">
                      <a16:colId xmlns:a16="http://schemas.microsoft.com/office/drawing/2014/main" val="20001"/>
                    </a:ext>
                  </a:extLst>
                </a:gridCol>
                <a:gridCol w="556894">
                  <a:extLst>
                    <a:ext uri="{9D8B030D-6E8A-4147-A177-3AD203B41FA5}">
                      <a16:colId xmlns:a16="http://schemas.microsoft.com/office/drawing/2014/main" val="20002"/>
                    </a:ext>
                  </a:extLst>
                </a:gridCol>
                <a:gridCol w="638810">
                  <a:extLst>
                    <a:ext uri="{9D8B030D-6E8A-4147-A177-3AD203B41FA5}">
                      <a16:colId xmlns:a16="http://schemas.microsoft.com/office/drawing/2014/main" val="20003"/>
                    </a:ext>
                  </a:extLst>
                </a:gridCol>
                <a:gridCol w="783589">
                  <a:extLst>
                    <a:ext uri="{9D8B030D-6E8A-4147-A177-3AD203B41FA5}">
                      <a16:colId xmlns:a16="http://schemas.microsoft.com/office/drawing/2014/main" val="20004"/>
                    </a:ext>
                  </a:extLst>
                </a:gridCol>
                <a:gridCol w="558164">
                  <a:extLst>
                    <a:ext uri="{9D8B030D-6E8A-4147-A177-3AD203B41FA5}">
                      <a16:colId xmlns:a16="http://schemas.microsoft.com/office/drawing/2014/main" val="20005"/>
                    </a:ext>
                  </a:extLst>
                </a:gridCol>
                <a:gridCol w="557529">
                  <a:extLst>
                    <a:ext uri="{9D8B030D-6E8A-4147-A177-3AD203B41FA5}">
                      <a16:colId xmlns:a16="http://schemas.microsoft.com/office/drawing/2014/main" val="20006"/>
                    </a:ext>
                  </a:extLst>
                </a:gridCol>
              </a:tblGrid>
              <a:tr h="294131">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6">
                  <a:txBody>
                    <a:bodyPr/>
                    <a:lstStyle/>
                    <a:p>
                      <a:pPr marL="861060">
                        <a:lnSpc>
                          <a:spcPct val="100000"/>
                        </a:lnSpc>
                        <a:spcBef>
                          <a:spcPts val="425"/>
                        </a:spcBef>
                      </a:pPr>
                      <a:r>
                        <a:rPr sz="1100" spc="-5" dirty="0">
                          <a:latin typeface="Times New Roman"/>
                          <a:cs typeface="Times New Roman"/>
                        </a:rPr>
                        <a:t>DESIGNATION </a:t>
                      </a:r>
                      <a:r>
                        <a:rPr sz="1100" dirty="0">
                          <a:latin typeface="Times New Roman"/>
                          <a:cs typeface="Times New Roman"/>
                        </a:rPr>
                        <a:t>/</a:t>
                      </a:r>
                      <a:r>
                        <a:rPr sz="1100" spc="5" dirty="0">
                          <a:latin typeface="Times New Roman"/>
                          <a:cs typeface="Times New Roman"/>
                        </a:rPr>
                        <a:t> </a:t>
                      </a:r>
                      <a:r>
                        <a:rPr sz="1100" i="1" spc="-5" dirty="0">
                          <a:latin typeface="Times New Roman"/>
                          <a:cs typeface="Times New Roman"/>
                        </a:rPr>
                        <a:t>DESIGNATION</a:t>
                      </a:r>
                      <a:endParaRPr sz="1100">
                        <a:latin typeface="Times New Roman"/>
                        <a:cs typeface="Times New Roman"/>
                      </a:endParaRPr>
                    </a:p>
                  </a:txBody>
                  <a:tcPr marL="0" marR="0" marT="539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80059">
                <a:tc>
                  <a:txBody>
                    <a:bodyPr/>
                    <a:lstStyle/>
                    <a:p>
                      <a:pPr marL="43815">
                        <a:lnSpc>
                          <a:spcPct val="100000"/>
                        </a:lnSpc>
                        <a:spcBef>
                          <a:spcPts val="229"/>
                        </a:spcBef>
                      </a:pPr>
                      <a:r>
                        <a:rPr sz="1100" spc="-5" dirty="0">
                          <a:latin typeface="Times New Roman"/>
                          <a:cs typeface="Times New Roman"/>
                        </a:rPr>
                        <a:t>Caractéristiques</a:t>
                      </a:r>
                      <a:endParaRPr sz="1100">
                        <a:latin typeface="Times New Roman"/>
                        <a:cs typeface="Times New Roman"/>
                      </a:endParaRPr>
                    </a:p>
                    <a:p>
                      <a:pPr marL="179705">
                        <a:lnSpc>
                          <a:spcPct val="100000"/>
                        </a:lnSpc>
                        <a:spcBef>
                          <a:spcPts val="540"/>
                        </a:spcBef>
                      </a:pPr>
                      <a:r>
                        <a:rPr sz="1100" i="1" spc="-5" dirty="0">
                          <a:solidFill>
                            <a:srgbClr val="5F5F5F"/>
                          </a:solidFill>
                          <a:latin typeface="Times New Roman"/>
                          <a:cs typeface="Times New Roman"/>
                        </a:rPr>
                        <a:t>Characteristics</a:t>
                      </a:r>
                      <a:endParaRPr sz="1100">
                        <a:latin typeface="Times New Roman"/>
                        <a:cs typeface="Times New Roman"/>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35255">
                        <a:lnSpc>
                          <a:spcPct val="100000"/>
                        </a:lnSpc>
                        <a:spcBef>
                          <a:spcPts val="229"/>
                        </a:spcBef>
                      </a:pPr>
                      <a:r>
                        <a:rPr sz="1100" spc="-5" dirty="0">
                          <a:latin typeface="Times New Roman"/>
                          <a:cs typeface="Times New Roman"/>
                        </a:rPr>
                        <a:t>Unité</a:t>
                      </a:r>
                      <a:endParaRPr sz="1100">
                        <a:latin typeface="Times New Roman"/>
                        <a:cs typeface="Times New Roman"/>
                      </a:endParaRPr>
                    </a:p>
                    <a:p>
                      <a:pPr marL="139700">
                        <a:lnSpc>
                          <a:spcPct val="100000"/>
                        </a:lnSpc>
                        <a:spcBef>
                          <a:spcPts val="540"/>
                        </a:spcBef>
                      </a:pPr>
                      <a:r>
                        <a:rPr sz="1100" dirty="0">
                          <a:latin typeface="Times New Roman"/>
                          <a:cs typeface="Times New Roman"/>
                        </a:rPr>
                        <a:t>Units</a:t>
                      </a:r>
                      <a:endParaRPr sz="1100">
                        <a:latin typeface="Times New Roman"/>
                        <a:cs typeface="Times New Roman"/>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L="121285">
                        <a:lnSpc>
                          <a:spcPct val="100000"/>
                        </a:lnSpc>
                      </a:pPr>
                      <a:r>
                        <a:rPr sz="1100" dirty="0">
                          <a:latin typeface="Times New Roman"/>
                          <a:cs typeface="Times New Roman"/>
                        </a:rPr>
                        <a:t>P20R</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SP100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spc="-5" dirty="0">
                          <a:latin typeface="Times New Roman"/>
                          <a:cs typeface="Times New Roman"/>
                        </a:rPr>
                        <a:t>P40R-1</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R="61594" algn="r">
                        <a:lnSpc>
                          <a:spcPct val="100000"/>
                        </a:lnSpc>
                      </a:pPr>
                      <a:r>
                        <a:rPr sz="1100" dirty="0">
                          <a:latin typeface="Times New Roman"/>
                          <a:cs typeface="Times New Roman"/>
                        </a:rPr>
                        <a:t>P40</a:t>
                      </a:r>
                      <a:r>
                        <a:rPr sz="1100" spc="-5" dirty="0">
                          <a:latin typeface="Times New Roman"/>
                          <a:cs typeface="Times New Roman"/>
                        </a:rPr>
                        <a:t>R</a:t>
                      </a:r>
                      <a:r>
                        <a:rPr sz="1100" spc="-20" dirty="0">
                          <a:latin typeface="Times New Roman"/>
                          <a:cs typeface="Times New Roman"/>
                        </a:rPr>
                        <a:t>-</a:t>
                      </a:r>
                      <a:r>
                        <a:rPr sz="1100" dirty="0">
                          <a:latin typeface="Times New Roman"/>
                          <a:cs typeface="Times New Roman"/>
                        </a:rPr>
                        <a:t>2</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P80R</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480441">
                <a:tc>
                  <a:txBody>
                    <a:bodyPr/>
                    <a:lstStyle/>
                    <a:p>
                      <a:pPr marL="43815">
                        <a:lnSpc>
                          <a:spcPct val="100000"/>
                        </a:lnSpc>
                        <a:spcBef>
                          <a:spcPts val="229"/>
                        </a:spcBef>
                      </a:pPr>
                      <a:r>
                        <a:rPr sz="1100" spc="-5" dirty="0">
                          <a:latin typeface="Times New Roman"/>
                          <a:cs typeface="Times New Roman"/>
                        </a:rPr>
                        <a:t>Charge maxi </a:t>
                      </a:r>
                      <a:r>
                        <a:rPr sz="1100" dirty="0">
                          <a:latin typeface="Times New Roman"/>
                          <a:cs typeface="Times New Roman"/>
                        </a:rPr>
                        <a:t>sur le</a:t>
                      </a:r>
                      <a:r>
                        <a:rPr sz="1100" spc="-5" dirty="0">
                          <a:latin typeface="Times New Roman"/>
                          <a:cs typeface="Times New Roman"/>
                        </a:rPr>
                        <a:t> plateau</a:t>
                      </a:r>
                      <a:endParaRPr sz="1100">
                        <a:latin typeface="Times New Roman"/>
                        <a:cs typeface="Times New Roman"/>
                      </a:endParaRPr>
                    </a:p>
                    <a:p>
                      <a:pPr marL="179705">
                        <a:lnSpc>
                          <a:spcPct val="100000"/>
                        </a:lnSpc>
                        <a:spcBef>
                          <a:spcPts val="545"/>
                        </a:spcBef>
                      </a:pPr>
                      <a:r>
                        <a:rPr sz="1100" i="1" dirty="0">
                          <a:solidFill>
                            <a:srgbClr val="5F5F5F"/>
                          </a:solidFill>
                          <a:latin typeface="Times New Roman"/>
                          <a:cs typeface="Times New Roman"/>
                        </a:rPr>
                        <a:t>Total </a:t>
                      </a:r>
                      <a:r>
                        <a:rPr sz="1100" i="1" spc="-5" dirty="0">
                          <a:solidFill>
                            <a:srgbClr val="5F5F5F"/>
                          </a:solidFill>
                          <a:latin typeface="Times New Roman"/>
                          <a:cs typeface="Times New Roman"/>
                        </a:rPr>
                        <a:t>vertical load </a:t>
                      </a:r>
                      <a:r>
                        <a:rPr sz="1100" i="1" dirty="0">
                          <a:solidFill>
                            <a:srgbClr val="5F5F5F"/>
                          </a:solidFill>
                          <a:latin typeface="Times New Roman"/>
                          <a:cs typeface="Times New Roman"/>
                        </a:rPr>
                        <a:t>on</a:t>
                      </a:r>
                      <a:r>
                        <a:rPr sz="1100" i="1" spc="-20" dirty="0">
                          <a:solidFill>
                            <a:srgbClr val="5F5F5F"/>
                          </a:solidFill>
                          <a:latin typeface="Times New Roman"/>
                          <a:cs typeface="Times New Roman"/>
                        </a:rPr>
                        <a:t> </a:t>
                      </a:r>
                      <a:r>
                        <a:rPr sz="1100" i="1" spc="-5" dirty="0">
                          <a:solidFill>
                            <a:srgbClr val="5F5F5F"/>
                          </a:solidFill>
                          <a:latin typeface="Times New Roman"/>
                          <a:cs typeface="Times New Roman"/>
                        </a:rPr>
                        <a:t>plate</a:t>
                      </a:r>
                      <a:endParaRPr sz="1100">
                        <a:latin typeface="Times New Roman"/>
                        <a:cs typeface="Times New Roman"/>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N</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L="172085">
                        <a:lnSpc>
                          <a:spcPct val="100000"/>
                        </a:lnSpc>
                      </a:pPr>
                      <a:r>
                        <a:rPr sz="1100" dirty="0">
                          <a:latin typeface="Times New Roman"/>
                          <a:cs typeface="Times New Roman"/>
                        </a:rPr>
                        <a:t>500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2</a:t>
                      </a:r>
                      <a:r>
                        <a:rPr sz="1100" spc="-2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5</a:t>
                      </a:r>
                      <a:r>
                        <a:rPr sz="1100" spc="-15"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R="78740" algn="r">
                        <a:lnSpc>
                          <a:spcPct val="100000"/>
                        </a:lnSpc>
                      </a:pPr>
                      <a:r>
                        <a:rPr sz="1100" dirty="0">
                          <a:latin typeface="Times New Roman"/>
                          <a:cs typeface="Times New Roman"/>
                        </a:rPr>
                        <a:t>15</a:t>
                      </a:r>
                      <a:r>
                        <a:rPr sz="1100" spc="-9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50</a:t>
                      </a:r>
                      <a:r>
                        <a:rPr sz="1100" spc="-3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480059">
                <a:tc>
                  <a:txBody>
                    <a:bodyPr/>
                    <a:lstStyle/>
                    <a:p>
                      <a:pPr marL="43815">
                        <a:lnSpc>
                          <a:spcPct val="100000"/>
                        </a:lnSpc>
                        <a:spcBef>
                          <a:spcPts val="229"/>
                        </a:spcBef>
                      </a:pPr>
                      <a:r>
                        <a:rPr sz="1100" spc="-5" dirty="0">
                          <a:latin typeface="Times New Roman"/>
                          <a:cs typeface="Times New Roman"/>
                        </a:rPr>
                        <a:t>Moment </a:t>
                      </a:r>
                      <a:r>
                        <a:rPr sz="1100" dirty="0">
                          <a:latin typeface="Times New Roman"/>
                          <a:cs typeface="Times New Roman"/>
                        </a:rPr>
                        <a:t>de </a:t>
                      </a:r>
                      <a:r>
                        <a:rPr sz="1100" spc="-5" dirty="0">
                          <a:latin typeface="Times New Roman"/>
                          <a:cs typeface="Times New Roman"/>
                        </a:rPr>
                        <a:t>renversement</a:t>
                      </a:r>
                      <a:endParaRPr sz="1100">
                        <a:latin typeface="Times New Roman"/>
                        <a:cs typeface="Times New Roman"/>
                      </a:endParaRPr>
                    </a:p>
                    <a:p>
                      <a:pPr marL="179705">
                        <a:lnSpc>
                          <a:spcPct val="100000"/>
                        </a:lnSpc>
                        <a:spcBef>
                          <a:spcPts val="540"/>
                        </a:spcBef>
                      </a:pPr>
                      <a:r>
                        <a:rPr sz="1100" i="1" dirty="0">
                          <a:solidFill>
                            <a:srgbClr val="5F5F5F"/>
                          </a:solidFill>
                          <a:latin typeface="Times New Roman"/>
                          <a:cs typeface="Times New Roman"/>
                        </a:rPr>
                        <a:t>Bending</a:t>
                      </a:r>
                      <a:r>
                        <a:rPr sz="1100" i="1" spc="-15" dirty="0">
                          <a:solidFill>
                            <a:srgbClr val="5F5F5F"/>
                          </a:solidFill>
                          <a:latin typeface="Times New Roman"/>
                          <a:cs typeface="Times New Roman"/>
                        </a:rPr>
                        <a:t> </a:t>
                      </a:r>
                      <a:r>
                        <a:rPr sz="1100" i="1" spc="-5" dirty="0">
                          <a:solidFill>
                            <a:srgbClr val="5F5F5F"/>
                          </a:solidFill>
                          <a:latin typeface="Times New Roman"/>
                          <a:cs typeface="Times New Roman"/>
                        </a:rPr>
                        <a:t>moment</a:t>
                      </a:r>
                      <a:endParaRPr sz="1100">
                        <a:latin typeface="Times New Roman"/>
                        <a:cs typeface="Times New Roman"/>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spc="5" dirty="0">
                          <a:latin typeface="Times New Roman"/>
                          <a:cs typeface="Times New Roman"/>
                        </a:rPr>
                        <a:t>Nm</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L="172085">
                        <a:lnSpc>
                          <a:spcPct val="100000"/>
                        </a:lnSpc>
                      </a:pPr>
                      <a:r>
                        <a:rPr sz="1100" dirty="0">
                          <a:latin typeface="Times New Roman"/>
                          <a:cs typeface="Times New Roman"/>
                        </a:rPr>
                        <a:t>100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1</a:t>
                      </a:r>
                      <a:r>
                        <a:rPr sz="1100" spc="-2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3</a:t>
                      </a:r>
                      <a:r>
                        <a:rPr sz="1100" spc="-15"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R="78740" algn="r">
                        <a:lnSpc>
                          <a:spcPct val="100000"/>
                        </a:lnSpc>
                      </a:pPr>
                      <a:r>
                        <a:rPr sz="1100" dirty="0">
                          <a:latin typeface="Times New Roman"/>
                          <a:cs typeface="Times New Roman"/>
                        </a:rPr>
                        <a:t>10</a:t>
                      </a:r>
                      <a:r>
                        <a:rPr sz="1100" spc="-9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50</a:t>
                      </a:r>
                      <a:r>
                        <a:rPr sz="1100" spc="-3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480060">
                <a:tc>
                  <a:txBody>
                    <a:bodyPr/>
                    <a:lstStyle/>
                    <a:p>
                      <a:pPr marL="43815">
                        <a:lnSpc>
                          <a:spcPct val="100000"/>
                        </a:lnSpc>
                        <a:spcBef>
                          <a:spcPts val="220"/>
                        </a:spcBef>
                      </a:pPr>
                      <a:r>
                        <a:rPr sz="1100" spc="-5" dirty="0">
                          <a:latin typeface="Times New Roman"/>
                          <a:cs typeface="Times New Roman"/>
                        </a:rPr>
                        <a:t>Vitesse </a:t>
                      </a:r>
                      <a:r>
                        <a:rPr sz="1100" spc="-10" dirty="0">
                          <a:latin typeface="Times New Roman"/>
                          <a:cs typeface="Times New Roman"/>
                        </a:rPr>
                        <a:t>de</a:t>
                      </a:r>
                      <a:r>
                        <a:rPr sz="1100" dirty="0">
                          <a:latin typeface="Times New Roman"/>
                          <a:cs typeface="Times New Roman"/>
                        </a:rPr>
                        <a:t> </a:t>
                      </a:r>
                      <a:r>
                        <a:rPr sz="1100" spc="-5" dirty="0">
                          <a:latin typeface="Times New Roman"/>
                          <a:cs typeface="Times New Roman"/>
                        </a:rPr>
                        <a:t>rotation</a:t>
                      </a:r>
                      <a:endParaRPr sz="1100">
                        <a:latin typeface="Times New Roman"/>
                        <a:cs typeface="Times New Roman"/>
                      </a:endParaRPr>
                    </a:p>
                    <a:p>
                      <a:pPr marL="179705">
                        <a:lnSpc>
                          <a:spcPct val="100000"/>
                        </a:lnSpc>
                        <a:spcBef>
                          <a:spcPts val="550"/>
                        </a:spcBef>
                      </a:pPr>
                      <a:r>
                        <a:rPr sz="1100" i="1" spc="-5" dirty="0">
                          <a:solidFill>
                            <a:srgbClr val="5F5F5F"/>
                          </a:solidFill>
                          <a:latin typeface="Times New Roman"/>
                          <a:cs typeface="Times New Roman"/>
                        </a:rPr>
                        <a:t>Operating</a:t>
                      </a:r>
                      <a:r>
                        <a:rPr sz="1100" i="1" spc="-15" dirty="0">
                          <a:solidFill>
                            <a:srgbClr val="5F5F5F"/>
                          </a:solidFill>
                          <a:latin typeface="Times New Roman"/>
                          <a:cs typeface="Times New Roman"/>
                        </a:rPr>
                        <a:t> </a:t>
                      </a:r>
                      <a:r>
                        <a:rPr sz="1100" i="1" spc="-5" dirty="0">
                          <a:solidFill>
                            <a:srgbClr val="5F5F5F"/>
                          </a:solidFill>
                          <a:latin typeface="Times New Roman"/>
                          <a:cs typeface="Times New Roman"/>
                        </a:rPr>
                        <a:t>velocity</a:t>
                      </a:r>
                      <a:endParaRPr sz="1100">
                        <a:latin typeface="Times New Roman"/>
                        <a:cs typeface="Times New Roman"/>
                      </a:endParaRPr>
                    </a:p>
                  </a:txBody>
                  <a:tcPr marL="0" marR="0" marT="279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spc="-5" dirty="0">
                          <a:latin typeface="Times New Roman"/>
                          <a:cs typeface="Times New Roman"/>
                        </a:rPr>
                        <a:t>°/s</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20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6</a:t>
                      </a:r>
                      <a:r>
                        <a:rPr sz="1100" spc="-20" dirty="0">
                          <a:latin typeface="Times New Roman"/>
                          <a:cs typeface="Times New Roman"/>
                        </a:rPr>
                        <a:t> </a:t>
                      </a:r>
                      <a:r>
                        <a:rPr sz="1100" dirty="0">
                          <a:latin typeface="Times New Roman"/>
                          <a:cs typeface="Times New Roman"/>
                        </a:rPr>
                        <a:t>/12</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6 /</a:t>
                      </a:r>
                      <a:r>
                        <a:rPr sz="1100" spc="-20" dirty="0">
                          <a:latin typeface="Times New Roman"/>
                          <a:cs typeface="Times New Roman"/>
                        </a:rPr>
                        <a:t> </a:t>
                      </a:r>
                      <a:r>
                        <a:rPr sz="1100" dirty="0">
                          <a:latin typeface="Times New Roman"/>
                          <a:cs typeface="Times New Roman"/>
                        </a:rPr>
                        <a:t>12</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6</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4.6</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480059">
                <a:tc>
                  <a:txBody>
                    <a:bodyPr/>
                    <a:lstStyle/>
                    <a:p>
                      <a:pPr marR="779145" algn="r">
                        <a:lnSpc>
                          <a:spcPct val="100000"/>
                        </a:lnSpc>
                        <a:spcBef>
                          <a:spcPts val="219"/>
                        </a:spcBef>
                      </a:pPr>
                      <a:r>
                        <a:rPr sz="1100" dirty="0">
                          <a:latin typeface="Times New Roman"/>
                          <a:cs typeface="Times New Roman"/>
                        </a:rPr>
                        <a:t>Couple</a:t>
                      </a:r>
                      <a:r>
                        <a:rPr sz="1100" spc="-65" dirty="0">
                          <a:latin typeface="Times New Roman"/>
                          <a:cs typeface="Times New Roman"/>
                        </a:rPr>
                        <a:t> </a:t>
                      </a:r>
                      <a:r>
                        <a:rPr sz="1100" spc="-5" dirty="0">
                          <a:latin typeface="Times New Roman"/>
                          <a:cs typeface="Times New Roman"/>
                        </a:rPr>
                        <a:t>dynamique</a:t>
                      </a:r>
                      <a:endParaRPr sz="1100">
                        <a:latin typeface="Times New Roman"/>
                        <a:cs typeface="Times New Roman"/>
                      </a:endParaRPr>
                    </a:p>
                    <a:p>
                      <a:pPr marR="751840" algn="r">
                        <a:lnSpc>
                          <a:spcPct val="100000"/>
                        </a:lnSpc>
                        <a:spcBef>
                          <a:spcPts val="550"/>
                        </a:spcBef>
                      </a:pPr>
                      <a:r>
                        <a:rPr sz="1100" i="1" spc="-5" dirty="0">
                          <a:solidFill>
                            <a:srgbClr val="5F5F5F"/>
                          </a:solidFill>
                          <a:latin typeface="Times New Roman"/>
                          <a:cs typeface="Times New Roman"/>
                        </a:rPr>
                        <a:t>Delivered</a:t>
                      </a:r>
                      <a:r>
                        <a:rPr sz="1100" i="1" spc="-40" dirty="0">
                          <a:solidFill>
                            <a:srgbClr val="5F5F5F"/>
                          </a:solidFill>
                          <a:latin typeface="Times New Roman"/>
                          <a:cs typeface="Times New Roman"/>
                        </a:rPr>
                        <a:t> </a:t>
                      </a:r>
                      <a:r>
                        <a:rPr sz="1100" i="1" spc="-5" dirty="0">
                          <a:solidFill>
                            <a:srgbClr val="5F5F5F"/>
                          </a:solidFill>
                          <a:latin typeface="Times New Roman"/>
                          <a:cs typeface="Times New Roman"/>
                        </a:rPr>
                        <a:t>torque</a:t>
                      </a:r>
                      <a:endParaRPr sz="1100">
                        <a:latin typeface="Times New Roman"/>
                        <a:cs typeface="Times New Roman"/>
                      </a:endParaRPr>
                    </a:p>
                  </a:txBody>
                  <a:tcPr marL="0" marR="0" marT="279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spc="5" dirty="0">
                          <a:latin typeface="Times New Roman"/>
                          <a:cs typeface="Times New Roman"/>
                        </a:rPr>
                        <a:t>Nm</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10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300 /</a:t>
                      </a:r>
                      <a:r>
                        <a:rPr sz="1100" spc="-45" dirty="0">
                          <a:latin typeface="Times New Roman"/>
                          <a:cs typeface="Times New Roman"/>
                        </a:rPr>
                        <a:t> </a:t>
                      </a:r>
                      <a:r>
                        <a:rPr sz="1100" spc="-5" dirty="0">
                          <a:latin typeface="Times New Roman"/>
                          <a:cs typeface="Times New Roman"/>
                        </a:rPr>
                        <a:t>150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1200 /</a:t>
                      </a:r>
                      <a:r>
                        <a:rPr sz="1100" spc="-55" dirty="0">
                          <a:latin typeface="Times New Roman"/>
                          <a:cs typeface="Times New Roman"/>
                        </a:rPr>
                        <a:t> </a:t>
                      </a:r>
                      <a:r>
                        <a:rPr sz="1100" dirty="0">
                          <a:latin typeface="Times New Roman"/>
                          <a:cs typeface="Times New Roman"/>
                        </a:rPr>
                        <a:t>1000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L="120014">
                        <a:lnSpc>
                          <a:spcPct val="100000"/>
                        </a:lnSpc>
                      </a:pPr>
                      <a:r>
                        <a:rPr sz="1100" dirty="0">
                          <a:latin typeface="Times New Roman"/>
                          <a:cs typeface="Times New Roman"/>
                        </a:rPr>
                        <a:t>1</a:t>
                      </a:r>
                      <a:r>
                        <a:rPr sz="1100" spc="-25" dirty="0">
                          <a:latin typeface="Times New Roman"/>
                          <a:cs typeface="Times New Roman"/>
                        </a:rPr>
                        <a:t> </a:t>
                      </a:r>
                      <a:r>
                        <a:rPr sz="1100" dirty="0">
                          <a:latin typeface="Times New Roman"/>
                          <a:cs typeface="Times New Roman"/>
                        </a:rPr>
                        <a:t>200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8</a:t>
                      </a:r>
                      <a:r>
                        <a:rPr sz="1100" spc="-25"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480060">
                <a:tc>
                  <a:txBody>
                    <a:bodyPr/>
                    <a:lstStyle/>
                    <a:p>
                      <a:pPr marL="43815">
                        <a:lnSpc>
                          <a:spcPct val="100000"/>
                        </a:lnSpc>
                        <a:spcBef>
                          <a:spcPts val="219"/>
                        </a:spcBef>
                      </a:pPr>
                      <a:r>
                        <a:rPr sz="1100" dirty="0">
                          <a:latin typeface="Times New Roman"/>
                          <a:cs typeface="Times New Roman"/>
                        </a:rPr>
                        <a:t>Couple</a:t>
                      </a:r>
                      <a:r>
                        <a:rPr sz="1100" spc="-15" dirty="0">
                          <a:latin typeface="Times New Roman"/>
                          <a:cs typeface="Times New Roman"/>
                        </a:rPr>
                        <a:t> </a:t>
                      </a:r>
                      <a:r>
                        <a:rPr sz="1100" spc="-5" dirty="0">
                          <a:latin typeface="Times New Roman"/>
                          <a:cs typeface="Times New Roman"/>
                        </a:rPr>
                        <a:t>statique</a:t>
                      </a:r>
                      <a:endParaRPr sz="1100">
                        <a:latin typeface="Times New Roman"/>
                        <a:cs typeface="Times New Roman"/>
                      </a:endParaRPr>
                    </a:p>
                    <a:p>
                      <a:pPr marL="179705">
                        <a:lnSpc>
                          <a:spcPct val="100000"/>
                        </a:lnSpc>
                        <a:spcBef>
                          <a:spcPts val="550"/>
                        </a:spcBef>
                      </a:pPr>
                      <a:r>
                        <a:rPr sz="1100" i="1" dirty="0">
                          <a:solidFill>
                            <a:srgbClr val="5F5F5F"/>
                          </a:solidFill>
                          <a:latin typeface="Times New Roman"/>
                          <a:cs typeface="Times New Roman"/>
                        </a:rPr>
                        <a:t>Withstand</a:t>
                      </a:r>
                      <a:r>
                        <a:rPr sz="1100" i="1" spc="-15" dirty="0">
                          <a:solidFill>
                            <a:srgbClr val="5F5F5F"/>
                          </a:solidFill>
                          <a:latin typeface="Times New Roman"/>
                          <a:cs typeface="Times New Roman"/>
                        </a:rPr>
                        <a:t> </a:t>
                      </a:r>
                      <a:r>
                        <a:rPr sz="1100" i="1" dirty="0">
                          <a:solidFill>
                            <a:srgbClr val="5F5F5F"/>
                          </a:solidFill>
                          <a:latin typeface="Times New Roman"/>
                          <a:cs typeface="Times New Roman"/>
                        </a:rPr>
                        <a:t>torque</a:t>
                      </a:r>
                      <a:endParaRPr sz="1100">
                        <a:latin typeface="Times New Roman"/>
                        <a:cs typeface="Times New Roman"/>
                      </a:endParaRPr>
                    </a:p>
                  </a:txBody>
                  <a:tcPr marL="0" marR="0" marT="279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spc="5" dirty="0">
                          <a:latin typeface="Times New Roman"/>
                          <a:cs typeface="Times New Roman"/>
                        </a:rPr>
                        <a:t>Nm</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15</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360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1500 /</a:t>
                      </a:r>
                      <a:r>
                        <a:rPr sz="1100" spc="-55" dirty="0">
                          <a:latin typeface="Times New Roman"/>
                          <a:cs typeface="Times New Roman"/>
                        </a:rPr>
                        <a:t> </a:t>
                      </a:r>
                      <a:r>
                        <a:rPr sz="1100" dirty="0">
                          <a:latin typeface="Times New Roman"/>
                          <a:cs typeface="Times New Roman"/>
                        </a:rPr>
                        <a:t>1200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L="120014">
                        <a:lnSpc>
                          <a:spcPct val="100000"/>
                        </a:lnSpc>
                      </a:pPr>
                      <a:r>
                        <a:rPr sz="1100" dirty="0">
                          <a:latin typeface="Times New Roman"/>
                          <a:cs typeface="Times New Roman"/>
                        </a:rPr>
                        <a:t>1</a:t>
                      </a:r>
                      <a:r>
                        <a:rPr sz="1100" spc="-25" dirty="0">
                          <a:latin typeface="Times New Roman"/>
                          <a:cs typeface="Times New Roman"/>
                        </a:rPr>
                        <a:t> </a:t>
                      </a:r>
                      <a:r>
                        <a:rPr sz="1100" dirty="0">
                          <a:latin typeface="Times New Roman"/>
                          <a:cs typeface="Times New Roman"/>
                        </a:rPr>
                        <a:t>500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9</a:t>
                      </a:r>
                      <a:r>
                        <a:rPr sz="1100" spc="-25" dirty="0">
                          <a:latin typeface="Times New Roman"/>
                          <a:cs typeface="Times New Roman"/>
                        </a:rPr>
                        <a:t> </a:t>
                      </a:r>
                      <a:r>
                        <a:rPr sz="1100" dirty="0">
                          <a:latin typeface="Times New Roman"/>
                          <a:cs typeface="Times New Roman"/>
                        </a:rPr>
                        <a:t>600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480313">
                <a:tc>
                  <a:txBody>
                    <a:bodyPr/>
                    <a:lstStyle/>
                    <a:p>
                      <a:pPr marL="43815">
                        <a:lnSpc>
                          <a:spcPct val="100000"/>
                        </a:lnSpc>
                        <a:spcBef>
                          <a:spcPts val="220"/>
                        </a:spcBef>
                      </a:pPr>
                      <a:r>
                        <a:rPr sz="1100" dirty="0">
                          <a:latin typeface="Times New Roman"/>
                          <a:cs typeface="Times New Roman"/>
                        </a:rPr>
                        <a:t>Puissance</a:t>
                      </a:r>
                      <a:r>
                        <a:rPr sz="1100" spc="-15" dirty="0">
                          <a:latin typeface="Times New Roman"/>
                          <a:cs typeface="Times New Roman"/>
                        </a:rPr>
                        <a:t> </a:t>
                      </a:r>
                      <a:r>
                        <a:rPr sz="1100" spc="-5" dirty="0">
                          <a:latin typeface="Times New Roman"/>
                          <a:cs typeface="Times New Roman"/>
                        </a:rPr>
                        <a:t>moteur</a:t>
                      </a:r>
                      <a:endParaRPr sz="1100">
                        <a:latin typeface="Times New Roman"/>
                        <a:cs typeface="Times New Roman"/>
                      </a:endParaRPr>
                    </a:p>
                    <a:p>
                      <a:pPr marL="179705">
                        <a:lnSpc>
                          <a:spcPct val="100000"/>
                        </a:lnSpc>
                        <a:spcBef>
                          <a:spcPts val="550"/>
                        </a:spcBef>
                      </a:pPr>
                      <a:r>
                        <a:rPr sz="1100" i="1" dirty="0">
                          <a:solidFill>
                            <a:srgbClr val="5F5F5F"/>
                          </a:solidFill>
                          <a:latin typeface="Times New Roman"/>
                          <a:cs typeface="Times New Roman"/>
                        </a:rPr>
                        <a:t>Drive </a:t>
                      </a:r>
                      <a:r>
                        <a:rPr sz="1100" i="1" spc="-5" dirty="0">
                          <a:solidFill>
                            <a:srgbClr val="5F5F5F"/>
                          </a:solidFill>
                          <a:latin typeface="Times New Roman"/>
                          <a:cs typeface="Times New Roman"/>
                        </a:rPr>
                        <a:t>motor</a:t>
                      </a:r>
                      <a:r>
                        <a:rPr sz="1100" i="1" spc="-15" dirty="0">
                          <a:solidFill>
                            <a:srgbClr val="5F5F5F"/>
                          </a:solidFill>
                          <a:latin typeface="Times New Roman"/>
                          <a:cs typeface="Times New Roman"/>
                        </a:rPr>
                        <a:t> </a:t>
                      </a:r>
                      <a:r>
                        <a:rPr sz="1100" i="1" dirty="0">
                          <a:solidFill>
                            <a:srgbClr val="5F5F5F"/>
                          </a:solidFill>
                          <a:latin typeface="Times New Roman"/>
                          <a:cs typeface="Times New Roman"/>
                        </a:rPr>
                        <a:t>power</a:t>
                      </a:r>
                      <a:endParaRPr sz="1100">
                        <a:latin typeface="Times New Roman"/>
                        <a:cs typeface="Times New Roman"/>
                      </a:endParaRPr>
                    </a:p>
                  </a:txBody>
                  <a:tcPr marL="0" marR="0" marT="279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W</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30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150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500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L="172085">
                        <a:lnSpc>
                          <a:spcPct val="100000"/>
                        </a:lnSpc>
                      </a:pPr>
                      <a:r>
                        <a:rPr sz="1100" dirty="0">
                          <a:latin typeface="Times New Roman"/>
                          <a:cs typeface="Times New Roman"/>
                        </a:rPr>
                        <a:t>500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2</a:t>
                      </a:r>
                      <a:r>
                        <a:rPr sz="1100" spc="-25"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480060">
                <a:tc>
                  <a:txBody>
                    <a:bodyPr/>
                    <a:lstStyle/>
                    <a:p>
                      <a:pPr marL="43815">
                        <a:lnSpc>
                          <a:spcPct val="100000"/>
                        </a:lnSpc>
                        <a:spcBef>
                          <a:spcPts val="220"/>
                        </a:spcBef>
                      </a:pPr>
                      <a:r>
                        <a:rPr sz="1100" dirty="0">
                          <a:latin typeface="Times New Roman"/>
                          <a:cs typeface="Times New Roman"/>
                        </a:rPr>
                        <a:t>Jeu</a:t>
                      </a:r>
                      <a:r>
                        <a:rPr sz="1100" spc="-5" dirty="0">
                          <a:latin typeface="Times New Roman"/>
                          <a:cs typeface="Times New Roman"/>
                        </a:rPr>
                        <a:t> mécanique</a:t>
                      </a:r>
                      <a:endParaRPr sz="1100">
                        <a:latin typeface="Times New Roman"/>
                        <a:cs typeface="Times New Roman"/>
                      </a:endParaRPr>
                    </a:p>
                    <a:p>
                      <a:pPr marL="179705">
                        <a:lnSpc>
                          <a:spcPct val="100000"/>
                        </a:lnSpc>
                        <a:spcBef>
                          <a:spcPts val="550"/>
                        </a:spcBef>
                      </a:pPr>
                      <a:r>
                        <a:rPr sz="1100" i="1" spc="-5" dirty="0">
                          <a:solidFill>
                            <a:srgbClr val="5F5F5F"/>
                          </a:solidFill>
                          <a:latin typeface="Times New Roman"/>
                          <a:cs typeface="Times New Roman"/>
                        </a:rPr>
                        <a:t>Mechanical</a:t>
                      </a:r>
                      <a:r>
                        <a:rPr sz="1100" i="1" spc="-15" dirty="0">
                          <a:solidFill>
                            <a:srgbClr val="5F5F5F"/>
                          </a:solidFill>
                          <a:latin typeface="Times New Roman"/>
                          <a:cs typeface="Times New Roman"/>
                        </a:rPr>
                        <a:t> </a:t>
                      </a:r>
                      <a:r>
                        <a:rPr sz="1100" i="1" dirty="0">
                          <a:solidFill>
                            <a:srgbClr val="5F5F5F"/>
                          </a:solidFill>
                          <a:latin typeface="Times New Roman"/>
                          <a:cs typeface="Times New Roman"/>
                        </a:rPr>
                        <a:t>backlash</a:t>
                      </a:r>
                      <a:endParaRPr sz="1100">
                        <a:latin typeface="Times New Roman"/>
                        <a:cs typeface="Times New Roman"/>
                      </a:endParaRPr>
                    </a:p>
                  </a:txBody>
                  <a:tcPr marL="0" marR="0" marT="279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L="154940">
                        <a:lnSpc>
                          <a:spcPct val="100000"/>
                        </a:lnSpc>
                      </a:pPr>
                      <a:r>
                        <a:rPr sz="1100" dirty="0">
                          <a:latin typeface="Times New Roman"/>
                          <a:cs typeface="Times New Roman"/>
                        </a:rPr>
                        <a:t>0.03</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0.03</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0.03</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L="154940">
                        <a:lnSpc>
                          <a:spcPct val="100000"/>
                        </a:lnSpc>
                      </a:pPr>
                      <a:r>
                        <a:rPr sz="1100" dirty="0">
                          <a:latin typeface="Times New Roman"/>
                          <a:cs typeface="Times New Roman"/>
                        </a:rPr>
                        <a:t>0.03</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0.02</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480060">
                <a:tc>
                  <a:txBody>
                    <a:bodyPr/>
                    <a:lstStyle/>
                    <a:p>
                      <a:pPr marL="43815">
                        <a:lnSpc>
                          <a:spcPct val="100000"/>
                        </a:lnSpc>
                        <a:spcBef>
                          <a:spcPts val="219"/>
                        </a:spcBef>
                      </a:pPr>
                      <a:r>
                        <a:rPr sz="1100" spc="-5" dirty="0">
                          <a:latin typeface="Times New Roman"/>
                          <a:cs typeface="Times New Roman"/>
                        </a:rPr>
                        <a:t>Débattement</a:t>
                      </a:r>
                      <a:endParaRPr sz="1100">
                        <a:latin typeface="Times New Roman"/>
                        <a:cs typeface="Times New Roman"/>
                      </a:endParaRPr>
                    </a:p>
                    <a:p>
                      <a:pPr marL="179705">
                        <a:lnSpc>
                          <a:spcPct val="100000"/>
                        </a:lnSpc>
                        <a:spcBef>
                          <a:spcPts val="550"/>
                        </a:spcBef>
                      </a:pPr>
                      <a:r>
                        <a:rPr sz="1100" i="1" dirty="0">
                          <a:solidFill>
                            <a:srgbClr val="5F5F5F"/>
                          </a:solidFill>
                          <a:latin typeface="Times New Roman"/>
                          <a:cs typeface="Times New Roman"/>
                        </a:rPr>
                        <a:t>Travel </a:t>
                      </a:r>
                      <a:r>
                        <a:rPr sz="1100" i="1" spc="-5" dirty="0">
                          <a:solidFill>
                            <a:srgbClr val="5F5F5F"/>
                          </a:solidFill>
                          <a:latin typeface="Times New Roman"/>
                          <a:cs typeface="Times New Roman"/>
                        </a:rPr>
                        <a:t>range</a:t>
                      </a:r>
                      <a:endParaRPr sz="1100">
                        <a:latin typeface="Times New Roman"/>
                        <a:cs typeface="Times New Roman"/>
                      </a:endParaRPr>
                    </a:p>
                  </a:txBody>
                  <a:tcPr marL="0" marR="0" marT="279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R="45085" algn="r">
                        <a:lnSpc>
                          <a:spcPct val="100000"/>
                        </a:lnSpc>
                      </a:pPr>
                      <a:r>
                        <a:rPr sz="1100" dirty="0">
                          <a:latin typeface="Times New Roman"/>
                          <a:cs typeface="Times New Roman"/>
                        </a:rPr>
                        <a:t>N x</a:t>
                      </a:r>
                      <a:r>
                        <a:rPr sz="1100" spc="-95" dirty="0">
                          <a:latin typeface="Times New Roman"/>
                          <a:cs typeface="Times New Roman"/>
                        </a:rPr>
                        <a:t> </a:t>
                      </a:r>
                      <a:r>
                        <a:rPr sz="1100" dirty="0">
                          <a:latin typeface="Times New Roman"/>
                          <a:cs typeface="Times New Roman"/>
                        </a:rPr>
                        <a:t>360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N x</a:t>
                      </a:r>
                      <a:r>
                        <a:rPr sz="1100" spc="-45" dirty="0">
                          <a:latin typeface="Times New Roman"/>
                          <a:cs typeface="Times New Roman"/>
                        </a:rPr>
                        <a:t> </a:t>
                      </a:r>
                      <a:r>
                        <a:rPr sz="1100" dirty="0">
                          <a:latin typeface="Times New Roman"/>
                          <a:cs typeface="Times New Roman"/>
                        </a:rPr>
                        <a:t>360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N x</a:t>
                      </a:r>
                      <a:r>
                        <a:rPr sz="1100" spc="-35" dirty="0">
                          <a:latin typeface="Times New Roman"/>
                          <a:cs typeface="Times New Roman"/>
                        </a:rPr>
                        <a:t> </a:t>
                      </a:r>
                      <a:r>
                        <a:rPr sz="1100" dirty="0">
                          <a:latin typeface="Times New Roman"/>
                          <a:cs typeface="Times New Roman"/>
                        </a:rPr>
                        <a:t>360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R="46355" algn="r">
                        <a:lnSpc>
                          <a:spcPct val="100000"/>
                        </a:lnSpc>
                      </a:pPr>
                      <a:r>
                        <a:rPr sz="1100" dirty="0">
                          <a:latin typeface="Times New Roman"/>
                          <a:cs typeface="Times New Roman"/>
                        </a:rPr>
                        <a:t>N x</a:t>
                      </a:r>
                      <a:r>
                        <a:rPr sz="1100" spc="-95" dirty="0">
                          <a:latin typeface="Times New Roman"/>
                          <a:cs typeface="Times New Roman"/>
                        </a:rPr>
                        <a:t> </a:t>
                      </a:r>
                      <a:r>
                        <a:rPr sz="1100" dirty="0">
                          <a:latin typeface="Times New Roman"/>
                          <a:cs typeface="Times New Roman"/>
                        </a:rPr>
                        <a:t>360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N x</a:t>
                      </a:r>
                      <a:r>
                        <a:rPr sz="1100" spc="-60" dirty="0">
                          <a:latin typeface="Times New Roman"/>
                          <a:cs typeface="Times New Roman"/>
                        </a:rPr>
                        <a:t> </a:t>
                      </a:r>
                      <a:r>
                        <a:rPr sz="1100" dirty="0">
                          <a:latin typeface="Times New Roman"/>
                          <a:cs typeface="Times New Roman"/>
                        </a:rPr>
                        <a:t>360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r h="480060">
                <a:tc>
                  <a:txBody>
                    <a:bodyPr/>
                    <a:lstStyle/>
                    <a:p>
                      <a:pPr marL="43815">
                        <a:lnSpc>
                          <a:spcPct val="100000"/>
                        </a:lnSpc>
                        <a:spcBef>
                          <a:spcPts val="219"/>
                        </a:spcBef>
                      </a:pPr>
                      <a:r>
                        <a:rPr sz="1100" spc="-5" dirty="0">
                          <a:latin typeface="Times New Roman"/>
                          <a:cs typeface="Times New Roman"/>
                        </a:rPr>
                        <a:t>Résolution </a:t>
                      </a:r>
                      <a:r>
                        <a:rPr sz="1100" dirty="0">
                          <a:latin typeface="Times New Roman"/>
                          <a:cs typeface="Times New Roman"/>
                        </a:rPr>
                        <a:t>de</a:t>
                      </a:r>
                      <a:r>
                        <a:rPr sz="1100" spc="-10" dirty="0">
                          <a:latin typeface="Times New Roman"/>
                          <a:cs typeface="Times New Roman"/>
                        </a:rPr>
                        <a:t> </a:t>
                      </a:r>
                      <a:r>
                        <a:rPr sz="1100" spc="-5" dirty="0">
                          <a:latin typeface="Times New Roman"/>
                          <a:cs typeface="Times New Roman"/>
                        </a:rPr>
                        <a:t>recopie</a:t>
                      </a:r>
                      <a:endParaRPr sz="1100">
                        <a:latin typeface="Times New Roman"/>
                        <a:cs typeface="Times New Roman"/>
                      </a:endParaRPr>
                    </a:p>
                    <a:p>
                      <a:pPr marL="179705">
                        <a:lnSpc>
                          <a:spcPct val="100000"/>
                        </a:lnSpc>
                        <a:spcBef>
                          <a:spcPts val="550"/>
                        </a:spcBef>
                      </a:pPr>
                      <a:r>
                        <a:rPr sz="1100" i="1" dirty="0">
                          <a:solidFill>
                            <a:srgbClr val="5F5F5F"/>
                          </a:solidFill>
                          <a:latin typeface="Times New Roman"/>
                          <a:cs typeface="Times New Roman"/>
                        </a:rPr>
                        <a:t>Recopy</a:t>
                      </a:r>
                      <a:r>
                        <a:rPr sz="1100" i="1" spc="-15" dirty="0">
                          <a:solidFill>
                            <a:srgbClr val="5F5F5F"/>
                          </a:solidFill>
                          <a:latin typeface="Times New Roman"/>
                          <a:cs typeface="Times New Roman"/>
                        </a:rPr>
                        <a:t> </a:t>
                      </a:r>
                      <a:r>
                        <a:rPr sz="1100" i="1" spc="-5" dirty="0">
                          <a:solidFill>
                            <a:srgbClr val="5F5F5F"/>
                          </a:solidFill>
                          <a:latin typeface="Times New Roman"/>
                          <a:cs typeface="Times New Roman"/>
                        </a:rPr>
                        <a:t>resolution</a:t>
                      </a:r>
                      <a:endParaRPr sz="1100">
                        <a:latin typeface="Times New Roman"/>
                        <a:cs typeface="Times New Roman"/>
                      </a:endParaRPr>
                    </a:p>
                  </a:txBody>
                  <a:tcPr marL="0" marR="0" marT="279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R="77470" algn="r">
                        <a:lnSpc>
                          <a:spcPct val="100000"/>
                        </a:lnSpc>
                      </a:pPr>
                      <a:r>
                        <a:rPr sz="1100" dirty="0">
                          <a:latin typeface="Times New Roman"/>
                          <a:cs typeface="Times New Roman"/>
                        </a:rPr>
                        <a:t>0.001*</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0.001</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0.001</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L="120014">
                        <a:lnSpc>
                          <a:spcPct val="100000"/>
                        </a:lnSpc>
                      </a:pPr>
                      <a:r>
                        <a:rPr sz="1100" dirty="0">
                          <a:latin typeface="Times New Roman"/>
                          <a:cs typeface="Times New Roman"/>
                        </a:rPr>
                        <a:t>0.001</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0.001</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0"/>
                  </a:ext>
                </a:extLst>
              </a:tr>
              <a:tr h="480060">
                <a:tc>
                  <a:txBody>
                    <a:bodyPr/>
                    <a:lstStyle/>
                    <a:p>
                      <a:pPr marL="43815">
                        <a:lnSpc>
                          <a:spcPct val="100000"/>
                        </a:lnSpc>
                        <a:spcBef>
                          <a:spcPts val="220"/>
                        </a:spcBef>
                      </a:pPr>
                      <a:r>
                        <a:rPr sz="1100" spc="-5" dirty="0">
                          <a:latin typeface="Times New Roman"/>
                          <a:cs typeface="Times New Roman"/>
                        </a:rPr>
                        <a:t>Précision crête </a:t>
                      </a:r>
                      <a:r>
                        <a:rPr sz="1100" dirty="0">
                          <a:latin typeface="Times New Roman"/>
                          <a:cs typeface="Times New Roman"/>
                        </a:rPr>
                        <a:t>à</a:t>
                      </a:r>
                      <a:r>
                        <a:rPr sz="1100" spc="-10" dirty="0">
                          <a:latin typeface="Times New Roman"/>
                          <a:cs typeface="Times New Roman"/>
                        </a:rPr>
                        <a:t> </a:t>
                      </a:r>
                      <a:r>
                        <a:rPr sz="1100" dirty="0">
                          <a:latin typeface="Times New Roman"/>
                          <a:cs typeface="Times New Roman"/>
                        </a:rPr>
                        <a:t>crête</a:t>
                      </a:r>
                      <a:endParaRPr sz="1100">
                        <a:latin typeface="Times New Roman"/>
                        <a:cs typeface="Times New Roman"/>
                      </a:endParaRPr>
                    </a:p>
                    <a:p>
                      <a:pPr marL="179705">
                        <a:lnSpc>
                          <a:spcPct val="100000"/>
                        </a:lnSpc>
                        <a:spcBef>
                          <a:spcPts val="550"/>
                        </a:spcBef>
                      </a:pPr>
                      <a:r>
                        <a:rPr sz="1100" i="1" dirty="0">
                          <a:solidFill>
                            <a:srgbClr val="5F5F5F"/>
                          </a:solidFill>
                          <a:latin typeface="Times New Roman"/>
                          <a:cs typeface="Times New Roman"/>
                        </a:rPr>
                        <a:t>Peak </a:t>
                      </a:r>
                      <a:r>
                        <a:rPr sz="1100" i="1" spc="-5" dirty="0">
                          <a:solidFill>
                            <a:srgbClr val="5F5F5F"/>
                          </a:solidFill>
                          <a:latin typeface="Times New Roman"/>
                          <a:cs typeface="Times New Roman"/>
                        </a:rPr>
                        <a:t>to peak accuracy</a:t>
                      </a:r>
                      <a:endParaRPr sz="1100">
                        <a:latin typeface="Times New Roman"/>
                        <a:cs typeface="Times New Roman"/>
                      </a:endParaRPr>
                    </a:p>
                  </a:txBody>
                  <a:tcPr marL="0" marR="0" marT="279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0"/>
                        </a:spcBef>
                      </a:pPr>
                      <a:endParaRPr sz="1000">
                        <a:latin typeface="Times New Roman"/>
                        <a:cs typeface="Times New Roman"/>
                      </a:endParaRPr>
                    </a:p>
                    <a:p>
                      <a:pPr marR="91440" algn="r">
                        <a:lnSpc>
                          <a:spcPct val="100000"/>
                        </a:lnSpc>
                        <a:spcBef>
                          <a:spcPts val="5"/>
                        </a:spcBef>
                      </a:pPr>
                      <a:r>
                        <a:rPr sz="1100" dirty="0">
                          <a:latin typeface="Symbol"/>
                          <a:cs typeface="Symbol"/>
                        </a:rPr>
                        <a:t></a:t>
                      </a:r>
                      <a:r>
                        <a:rPr sz="1100" spc="-90" dirty="0">
                          <a:latin typeface="Times New Roman"/>
                          <a:cs typeface="Times New Roman"/>
                        </a:rPr>
                        <a:t> </a:t>
                      </a:r>
                      <a:r>
                        <a:rPr sz="1100" dirty="0">
                          <a:latin typeface="Times New Roman"/>
                          <a:cs typeface="Times New Roman"/>
                        </a:rPr>
                        <a:t>0.02</a:t>
                      </a:r>
                      <a:endParaRPr sz="1100">
                        <a:latin typeface="Times New Roman"/>
                        <a:cs typeface="Times New Roman"/>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0"/>
                        </a:spcBef>
                      </a:pPr>
                      <a:endParaRPr sz="1000">
                        <a:latin typeface="Times New Roman"/>
                        <a:cs typeface="Times New Roman"/>
                      </a:endParaRPr>
                    </a:p>
                    <a:p>
                      <a:pPr algn="ctr">
                        <a:lnSpc>
                          <a:spcPct val="100000"/>
                        </a:lnSpc>
                        <a:spcBef>
                          <a:spcPts val="5"/>
                        </a:spcBef>
                      </a:pPr>
                      <a:r>
                        <a:rPr sz="1100" dirty="0">
                          <a:latin typeface="Symbol"/>
                          <a:cs typeface="Symbol"/>
                        </a:rPr>
                        <a:t></a:t>
                      </a:r>
                      <a:r>
                        <a:rPr sz="1100" spc="-15" dirty="0">
                          <a:latin typeface="Times New Roman"/>
                          <a:cs typeface="Times New Roman"/>
                        </a:rPr>
                        <a:t> </a:t>
                      </a:r>
                      <a:r>
                        <a:rPr sz="1100" dirty="0">
                          <a:latin typeface="Times New Roman"/>
                          <a:cs typeface="Times New Roman"/>
                        </a:rPr>
                        <a:t>0.02</a:t>
                      </a:r>
                      <a:endParaRPr sz="1100">
                        <a:latin typeface="Times New Roman"/>
                        <a:cs typeface="Times New Roman"/>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0"/>
                        </a:spcBef>
                      </a:pPr>
                      <a:endParaRPr sz="1000">
                        <a:latin typeface="Times New Roman"/>
                        <a:cs typeface="Times New Roman"/>
                      </a:endParaRPr>
                    </a:p>
                    <a:p>
                      <a:pPr algn="ctr">
                        <a:lnSpc>
                          <a:spcPct val="100000"/>
                        </a:lnSpc>
                        <a:spcBef>
                          <a:spcPts val="5"/>
                        </a:spcBef>
                      </a:pPr>
                      <a:r>
                        <a:rPr sz="1100" dirty="0">
                          <a:latin typeface="Symbol"/>
                          <a:cs typeface="Symbol"/>
                        </a:rPr>
                        <a:t></a:t>
                      </a:r>
                      <a:r>
                        <a:rPr sz="1100" spc="-10" dirty="0">
                          <a:latin typeface="Times New Roman"/>
                          <a:cs typeface="Times New Roman"/>
                        </a:rPr>
                        <a:t> </a:t>
                      </a:r>
                      <a:r>
                        <a:rPr sz="1100" dirty="0">
                          <a:latin typeface="Times New Roman"/>
                          <a:cs typeface="Times New Roman"/>
                        </a:rPr>
                        <a:t>0.02</a:t>
                      </a:r>
                      <a:endParaRPr sz="1100">
                        <a:latin typeface="Times New Roman"/>
                        <a:cs typeface="Times New Roman"/>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0"/>
                        </a:spcBef>
                      </a:pPr>
                      <a:endParaRPr sz="1000">
                        <a:latin typeface="Times New Roman"/>
                        <a:cs typeface="Times New Roman"/>
                      </a:endParaRPr>
                    </a:p>
                    <a:p>
                      <a:pPr marR="93980" algn="r">
                        <a:lnSpc>
                          <a:spcPct val="100000"/>
                        </a:lnSpc>
                        <a:spcBef>
                          <a:spcPts val="5"/>
                        </a:spcBef>
                      </a:pPr>
                      <a:r>
                        <a:rPr sz="1100" dirty="0">
                          <a:latin typeface="Symbol"/>
                          <a:cs typeface="Symbol"/>
                        </a:rPr>
                        <a:t></a:t>
                      </a:r>
                      <a:r>
                        <a:rPr sz="1100" spc="-90" dirty="0">
                          <a:latin typeface="Times New Roman"/>
                          <a:cs typeface="Times New Roman"/>
                        </a:rPr>
                        <a:t> </a:t>
                      </a:r>
                      <a:r>
                        <a:rPr sz="1100" dirty="0">
                          <a:latin typeface="Times New Roman"/>
                          <a:cs typeface="Times New Roman"/>
                        </a:rPr>
                        <a:t>0.02</a:t>
                      </a:r>
                      <a:endParaRPr sz="1100">
                        <a:latin typeface="Times New Roman"/>
                        <a:cs typeface="Times New Roman"/>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0"/>
                        </a:spcBef>
                      </a:pPr>
                      <a:endParaRPr sz="1000">
                        <a:latin typeface="Times New Roman"/>
                        <a:cs typeface="Times New Roman"/>
                      </a:endParaRPr>
                    </a:p>
                    <a:p>
                      <a:pPr algn="ctr">
                        <a:lnSpc>
                          <a:spcPct val="100000"/>
                        </a:lnSpc>
                        <a:spcBef>
                          <a:spcPts val="5"/>
                        </a:spcBef>
                      </a:pPr>
                      <a:r>
                        <a:rPr sz="1100" dirty="0">
                          <a:latin typeface="Symbol"/>
                          <a:cs typeface="Symbol"/>
                        </a:rPr>
                        <a:t></a:t>
                      </a:r>
                      <a:r>
                        <a:rPr sz="1100" spc="-20" dirty="0">
                          <a:latin typeface="Times New Roman"/>
                          <a:cs typeface="Times New Roman"/>
                        </a:rPr>
                        <a:t> </a:t>
                      </a:r>
                      <a:r>
                        <a:rPr sz="1100" dirty="0">
                          <a:latin typeface="Times New Roman"/>
                          <a:cs typeface="Times New Roman"/>
                        </a:rPr>
                        <a:t>0.02</a:t>
                      </a:r>
                      <a:endParaRPr sz="1100">
                        <a:latin typeface="Times New Roman"/>
                        <a:cs typeface="Times New Roman"/>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1"/>
                  </a:ext>
                </a:extLst>
              </a:tr>
              <a:tr h="480440">
                <a:tc>
                  <a:txBody>
                    <a:bodyPr/>
                    <a:lstStyle/>
                    <a:p>
                      <a:pPr marL="43815">
                        <a:lnSpc>
                          <a:spcPct val="100000"/>
                        </a:lnSpc>
                        <a:spcBef>
                          <a:spcPts val="219"/>
                        </a:spcBef>
                      </a:pPr>
                      <a:r>
                        <a:rPr sz="1100" spc="-5" dirty="0">
                          <a:latin typeface="Times New Roman"/>
                          <a:cs typeface="Times New Roman"/>
                        </a:rPr>
                        <a:t>Masse approximative</a:t>
                      </a:r>
                      <a:endParaRPr sz="1100">
                        <a:latin typeface="Times New Roman"/>
                        <a:cs typeface="Times New Roman"/>
                      </a:endParaRPr>
                    </a:p>
                    <a:p>
                      <a:pPr marL="179705">
                        <a:lnSpc>
                          <a:spcPct val="100000"/>
                        </a:lnSpc>
                        <a:spcBef>
                          <a:spcPts val="555"/>
                        </a:spcBef>
                      </a:pPr>
                      <a:r>
                        <a:rPr sz="1100" i="1" dirty="0">
                          <a:solidFill>
                            <a:srgbClr val="5F5F5F"/>
                          </a:solidFill>
                          <a:latin typeface="Times New Roman"/>
                          <a:cs typeface="Times New Roman"/>
                        </a:rPr>
                        <a:t>Approximate</a:t>
                      </a:r>
                      <a:r>
                        <a:rPr sz="1100" i="1" spc="-15" dirty="0">
                          <a:solidFill>
                            <a:srgbClr val="5F5F5F"/>
                          </a:solidFill>
                          <a:latin typeface="Times New Roman"/>
                          <a:cs typeface="Times New Roman"/>
                        </a:rPr>
                        <a:t> </a:t>
                      </a:r>
                      <a:r>
                        <a:rPr sz="1100" i="1" spc="-5" dirty="0">
                          <a:solidFill>
                            <a:srgbClr val="5F5F5F"/>
                          </a:solidFill>
                          <a:latin typeface="Times New Roman"/>
                          <a:cs typeface="Times New Roman"/>
                        </a:rPr>
                        <a:t>weight</a:t>
                      </a:r>
                      <a:endParaRPr sz="1100">
                        <a:latin typeface="Times New Roman"/>
                        <a:cs typeface="Times New Roman"/>
                      </a:endParaRPr>
                    </a:p>
                  </a:txBody>
                  <a:tcPr marL="0" marR="0" marT="279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spc="5" dirty="0">
                          <a:latin typeface="Times New Roman"/>
                          <a:cs typeface="Times New Roman"/>
                        </a:rPr>
                        <a:t>Kg</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10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32</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90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L="172085">
                        <a:lnSpc>
                          <a:spcPct val="100000"/>
                        </a:lnSpc>
                      </a:pPr>
                      <a:r>
                        <a:rPr sz="1100" dirty="0">
                          <a:latin typeface="Times New Roman"/>
                          <a:cs typeface="Times New Roman"/>
                        </a:rPr>
                        <a:t>160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1</a:t>
                      </a:r>
                      <a:r>
                        <a:rPr sz="1100" spc="-25"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2"/>
                  </a:ext>
                </a:extLst>
              </a:tr>
            </a:tbl>
          </a:graphicData>
        </a:graphic>
      </p:graphicFrame>
      <p:sp>
        <p:nvSpPr>
          <p:cNvPr id="7" name="object 7"/>
          <p:cNvSpPr txBox="1"/>
          <p:nvPr/>
        </p:nvSpPr>
        <p:spPr>
          <a:xfrm>
            <a:off x="1601469" y="8675369"/>
            <a:ext cx="1612900"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Informations non</a:t>
            </a:r>
            <a:r>
              <a:rPr sz="900" spc="-20" dirty="0">
                <a:latin typeface="Arial"/>
                <a:cs typeface="Arial"/>
              </a:rPr>
              <a:t> </a:t>
            </a:r>
            <a:r>
              <a:rPr sz="900" spc="-5" dirty="0">
                <a:latin typeface="Arial"/>
                <a:cs typeface="Arial"/>
              </a:rPr>
              <a:t>contractuelles</a:t>
            </a:r>
            <a:endParaRPr sz="900">
              <a:latin typeface="Arial"/>
              <a:cs typeface="Arial"/>
            </a:endParaRPr>
          </a:p>
        </p:txBody>
      </p:sp>
      <p:sp>
        <p:nvSpPr>
          <p:cNvPr id="8" name="object 8"/>
          <p:cNvSpPr txBox="1"/>
          <p:nvPr/>
        </p:nvSpPr>
        <p:spPr>
          <a:xfrm>
            <a:off x="888288" y="8923781"/>
            <a:ext cx="3042285" cy="565150"/>
          </a:xfrm>
          <a:prstGeom prst="rect">
            <a:avLst/>
          </a:prstGeom>
        </p:spPr>
        <p:txBody>
          <a:bodyPr vert="horz" wrap="square" lIns="0" tIns="13970" rIns="0" bIns="0" rtlCol="0">
            <a:spAutoFit/>
          </a:bodyPr>
          <a:lstStyle/>
          <a:p>
            <a:pPr marL="12700" marR="5080" algn="just">
              <a:lnSpc>
                <a:spcPct val="98900"/>
              </a:lnSpc>
              <a:spcBef>
                <a:spcPts val="110"/>
              </a:spcBef>
            </a:pPr>
            <a:r>
              <a:rPr sz="900" spc="-5" dirty="0">
                <a:latin typeface="Arial"/>
                <a:cs typeface="Arial"/>
              </a:rPr>
              <a:t>Le modèle SP100 </a:t>
            </a:r>
            <a:r>
              <a:rPr sz="900" dirty="0">
                <a:latin typeface="Arial"/>
                <a:cs typeface="Arial"/>
              </a:rPr>
              <a:t>est </a:t>
            </a:r>
            <a:r>
              <a:rPr sz="900" spc="-5" dirty="0">
                <a:latin typeface="Arial"/>
                <a:cs typeface="Arial"/>
              </a:rPr>
              <a:t>particulièrement bien adapté pour les  émissions, son passage central </a:t>
            </a:r>
            <a:r>
              <a:rPr sz="900" spc="-5" dirty="0">
                <a:latin typeface="Symbol"/>
                <a:cs typeface="Symbol"/>
              </a:rPr>
              <a:t></a:t>
            </a:r>
            <a:r>
              <a:rPr sz="900" spc="-5" dirty="0">
                <a:latin typeface="Arial"/>
                <a:cs typeface="Arial"/>
              </a:rPr>
              <a:t>70 mm permet </a:t>
            </a:r>
            <a:r>
              <a:rPr sz="900" spc="-10" dirty="0">
                <a:latin typeface="Arial"/>
                <a:cs typeface="Arial"/>
              </a:rPr>
              <a:t>le  </a:t>
            </a:r>
            <a:r>
              <a:rPr sz="900" spc="-5" dirty="0">
                <a:latin typeface="Arial"/>
                <a:cs typeface="Arial"/>
              </a:rPr>
              <a:t>montage aisé de joint tournant</a:t>
            </a:r>
            <a:r>
              <a:rPr sz="900" dirty="0">
                <a:latin typeface="Arial"/>
                <a:cs typeface="Arial"/>
              </a:rPr>
              <a:t> RF.</a:t>
            </a:r>
            <a:endParaRPr sz="900">
              <a:latin typeface="Arial"/>
              <a:cs typeface="Arial"/>
            </a:endParaRPr>
          </a:p>
          <a:p>
            <a:pPr marL="12700" algn="just">
              <a:lnSpc>
                <a:spcPts val="1030"/>
              </a:lnSpc>
            </a:pPr>
            <a:r>
              <a:rPr sz="900" spc="-5" dirty="0">
                <a:latin typeface="Arial"/>
                <a:cs typeface="Arial"/>
              </a:rPr>
              <a:t>* Recopie par codeur optique</a:t>
            </a:r>
            <a:r>
              <a:rPr sz="900" spc="10" dirty="0">
                <a:latin typeface="Arial"/>
                <a:cs typeface="Arial"/>
              </a:rPr>
              <a:t> </a:t>
            </a:r>
            <a:r>
              <a:rPr sz="900" spc="-5" dirty="0">
                <a:latin typeface="Arial"/>
                <a:cs typeface="Arial"/>
              </a:rPr>
              <a:t>incrémental</a:t>
            </a:r>
            <a:endParaRPr sz="900">
              <a:latin typeface="Arial"/>
              <a:cs typeface="Arial"/>
            </a:endParaRPr>
          </a:p>
        </p:txBody>
      </p:sp>
      <p:sp>
        <p:nvSpPr>
          <p:cNvPr id="9" name="object 9"/>
          <p:cNvSpPr txBox="1"/>
          <p:nvPr/>
        </p:nvSpPr>
        <p:spPr>
          <a:xfrm>
            <a:off x="879652" y="9611562"/>
            <a:ext cx="3059430" cy="253365"/>
          </a:xfrm>
          <a:prstGeom prst="rect">
            <a:avLst/>
          </a:prstGeom>
          <a:ln w="6096">
            <a:solidFill>
              <a:srgbClr val="000000"/>
            </a:solidFill>
          </a:ln>
        </p:spPr>
        <p:txBody>
          <a:bodyPr vert="horz" wrap="square" lIns="0" tIns="15875" rIns="0" bIns="0" rtlCol="0">
            <a:spAutoFit/>
          </a:bodyPr>
          <a:lstStyle/>
          <a:p>
            <a:pPr marL="306070" marR="196215" indent="-105410">
              <a:lnSpc>
                <a:spcPts val="919"/>
              </a:lnSpc>
              <a:spcBef>
                <a:spcPts val="125"/>
              </a:spcBef>
            </a:pPr>
            <a:r>
              <a:rPr sz="800" spc="-5" dirty="0">
                <a:latin typeface="Arial"/>
                <a:cs typeface="Arial"/>
              </a:rPr>
              <a:t>Les matériels présentés étant en constante évolution, leurs  caractéristiques peuvent être modifiées </a:t>
            </a:r>
            <a:r>
              <a:rPr sz="800" dirty="0">
                <a:latin typeface="Arial"/>
                <a:cs typeface="Arial"/>
              </a:rPr>
              <a:t>à </a:t>
            </a:r>
            <a:r>
              <a:rPr sz="800" spc="-5" dirty="0">
                <a:latin typeface="Arial"/>
                <a:cs typeface="Arial"/>
              </a:rPr>
              <a:t>tout</a:t>
            </a:r>
            <a:r>
              <a:rPr sz="800" spc="25" dirty="0">
                <a:latin typeface="Arial"/>
                <a:cs typeface="Arial"/>
              </a:rPr>
              <a:t> </a:t>
            </a:r>
            <a:r>
              <a:rPr sz="800" spc="-5" dirty="0">
                <a:latin typeface="Arial"/>
                <a:cs typeface="Arial"/>
              </a:rPr>
              <a:t>moment</a:t>
            </a:r>
            <a:endParaRPr sz="800">
              <a:latin typeface="Arial"/>
              <a:cs typeface="Arial"/>
            </a:endParaRPr>
          </a:p>
        </p:txBody>
      </p:sp>
      <p:sp>
        <p:nvSpPr>
          <p:cNvPr id="10" name="object 10"/>
          <p:cNvSpPr txBox="1"/>
          <p:nvPr/>
        </p:nvSpPr>
        <p:spPr>
          <a:xfrm>
            <a:off x="4889372" y="8673845"/>
            <a:ext cx="1430020"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5F5F5F"/>
                </a:solidFill>
                <a:latin typeface="Arial"/>
                <a:cs typeface="Arial"/>
              </a:rPr>
              <a:t>Non-contractual</a:t>
            </a:r>
            <a:r>
              <a:rPr sz="900" i="1" spc="-10" dirty="0">
                <a:solidFill>
                  <a:srgbClr val="5F5F5F"/>
                </a:solidFill>
                <a:latin typeface="Arial"/>
                <a:cs typeface="Arial"/>
              </a:rPr>
              <a:t> </a:t>
            </a:r>
            <a:r>
              <a:rPr sz="900" i="1" spc="-5" dirty="0">
                <a:solidFill>
                  <a:srgbClr val="5F5F5F"/>
                </a:solidFill>
                <a:latin typeface="Arial"/>
                <a:cs typeface="Arial"/>
              </a:rPr>
              <a:t>information</a:t>
            </a:r>
            <a:endParaRPr sz="900">
              <a:latin typeface="Arial"/>
              <a:cs typeface="Arial"/>
            </a:endParaRPr>
          </a:p>
        </p:txBody>
      </p:sp>
      <p:sp>
        <p:nvSpPr>
          <p:cNvPr id="11" name="object 11"/>
          <p:cNvSpPr txBox="1"/>
          <p:nvPr/>
        </p:nvSpPr>
        <p:spPr>
          <a:xfrm>
            <a:off x="4082922" y="8922257"/>
            <a:ext cx="3043555" cy="565150"/>
          </a:xfrm>
          <a:prstGeom prst="rect">
            <a:avLst/>
          </a:prstGeom>
        </p:spPr>
        <p:txBody>
          <a:bodyPr vert="horz" wrap="square" lIns="0" tIns="17780" rIns="0" bIns="0" rtlCol="0">
            <a:spAutoFit/>
          </a:bodyPr>
          <a:lstStyle/>
          <a:p>
            <a:pPr marL="12700" marR="5080" algn="just">
              <a:lnSpc>
                <a:spcPct val="96200"/>
              </a:lnSpc>
              <a:spcBef>
                <a:spcPts val="140"/>
              </a:spcBef>
            </a:pPr>
            <a:r>
              <a:rPr sz="900" i="1" spc="-5" dirty="0">
                <a:solidFill>
                  <a:srgbClr val="5F5F5F"/>
                </a:solidFill>
                <a:latin typeface="Arial"/>
                <a:cs typeface="Arial"/>
              </a:rPr>
              <a:t>The SP100 model is very well adapted </a:t>
            </a:r>
            <a:r>
              <a:rPr sz="900" i="1" dirty="0">
                <a:solidFill>
                  <a:srgbClr val="5F5F5F"/>
                </a:solidFill>
                <a:latin typeface="Arial"/>
                <a:cs typeface="Arial"/>
              </a:rPr>
              <a:t>for </a:t>
            </a:r>
            <a:r>
              <a:rPr sz="900" i="1" spc="-5" dirty="0">
                <a:solidFill>
                  <a:srgbClr val="5F5F5F"/>
                </a:solidFill>
                <a:latin typeface="Arial"/>
                <a:cs typeface="Arial"/>
              </a:rPr>
              <a:t>emission, its  central hole </a:t>
            </a:r>
            <a:r>
              <a:rPr sz="950" i="1" spc="-15" dirty="0">
                <a:solidFill>
                  <a:srgbClr val="5F5F5F"/>
                </a:solidFill>
                <a:latin typeface="Symbol"/>
                <a:cs typeface="Symbol"/>
              </a:rPr>
              <a:t></a:t>
            </a:r>
            <a:r>
              <a:rPr sz="900" i="1" spc="-15" dirty="0">
                <a:solidFill>
                  <a:srgbClr val="5F5F5F"/>
                </a:solidFill>
                <a:latin typeface="Arial"/>
                <a:cs typeface="Arial"/>
              </a:rPr>
              <a:t>70 </a:t>
            </a:r>
            <a:r>
              <a:rPr sz="900" i="1" spc="-5" dirty="0">
                <a:solidFill>
                  <a:srgbClr val="5F5F5F"/>
                </a:solidFill>
                <a:latin typeface="Arial"/>
                <a:cs typeface="Arial"/>
              </a:rPr>
              <a:t>mm allows an </a:t>
            </a:r>
            <a:r>
              <a:rPr sz="900" i="1" spc="-10" dirty="0">
                <a:solidFill>
                  <a:srgbClr val="5F5F5F"/>
                </a:solidFill>
                <a:latin typeface="Arial"/>
                <a:cs typeface="Arial"/>
              </a:rPr>
              <a:t>easy </a:t>
            </a:r>
            <a:r>
              <a:rPr sz="900" i="1" spc="-5" dirty="0">
                <a:solidFill>
                  <a:srgbClr val="5F5F5F"/>
                </a:solidFill>
                <a:latin typeface="Arial"/>
                <a:cs typeface="Arial"/>
              </a:rPr>
              <a:t>mounting of a </a:t>
            </a:r>
            <a:r>
              <a:rPr sz="900" i="1" spc="-10" dirty="0">
                <a:solidFill>
                  <a:srgbClr val="5F5F5F"/>
                </a:solidFill>
                <a:latin typeface="Arial"/>
                <a:cs typeface="Arial"/>
              </a:rPr>
              <a:t>RF  </a:t>
            </a:r>
            <a:r>
              <a:rPr sz="900" i="1" dirty="0">
                <a:solidFill>
                  <a:srgbClr val="5F5F5F"/>
                </a:solidFill>
                <a:latin typeface="Arial"/>
                <a:cs typeface="Arial"/>
              </a:rPr>
              <a:t>rotary</a:t>
            </a:r>
            <a:r>
              <a:rPr sz="900" i="1" spc="-10" dirty="0">
                <a:solidFill>
                  <a:srgbClr val="5F5F5F"/>
                </a:solidFill>
                <a:latin typeface="Arial"/>
                <a:cs typeface="Arial"/>
              </a:rPr>
              <a:t> </a:t>
            </a:r>
            <a:r>
              <a:rPr sz="900" i="1" spc="-5" dirty="0">
                <a:solidFill>
                  <a:srgbClr val="5F5F5F"/>
                </a:solidFill>
                <a:latin typeface="Arial"/>
                <a:cs typeface="Arial"/>
              </a:rPr>
              <a:t>joint.</a:t>
            </a:r>
            <a:endParaRPr sz="900">
              <a:latin typeface="Arial"/>
              <a:cs typeface="Arial"/>
            </a:endParaRPr>
          </a:p>
          <a:p>
            <a:pPr marL="12700" algn="just">
              <a:lnSpc>
                <a:spcPts val="1030"/>
              </a:lnSpc>
            </a:pPr>
            <a:r>
              <a:rPr sz="900" i="1" spc="-5" dirty="0">
                <a:solidFill>
                  <a:srgbClr val="5F5F5F"/>
                </a:solidFill>
                <a:latin typeface="Arial"/>
                <a:cs typeface="Arial"/>
              </a:rPr>
              <a:t>*Recopy by incremental optical encoder</a:t>
            </a:r>
            <a:endParaRPr sz="900">
              <a:latin typeface="Arial"/>
              <a:cs typeface="Arial"/>
            </a:endParaRPr>
          </a:p>
        </p:txBody>
      </p:sp>
      <p:sp>
        <p:nvSpPr>
          <p:cNvPr id="12" name="object 12"/>
          <p:cNvSpPr txBox="1"/>
          <p:nvPr/>
        </p:nvSpPr>
        <p:spPr>
          <a:xfrm>
            <a:off x="4074286" y="9611562"/>
            <a:ext cx="3059430" cy="266700"/>
          </a:xfrm>
          <a:prstGeom prst="rect">
            <a:avLst/>
          </a:prstGeom>
          <a:ln w="6096">
            <a:solidFill>
              <a:srgbClr val="000000"/>
            </a:solidFill>
          </a:ln>
        </p:spPr>
        <p:txBody>
          <a:bodyPr vert="horz" wrap="square" lIns="0" tIns="13970" rIns="0" bIns="0" rtlCol="0">
            <a:spAutoFit/>
          </a:bodyPr>
          <a:lstStyle/>
          <a:p>
            <a:pPr marL="568325" marR="235585" indent="-325120">
              <a:lnSpc>
                <a:spcPts val="940"/>
              </a:lnSpc>
              <a:spcBef>
                <a:spcPts val="110"/>
              </a:spcBef>
            </a:pPr>
            <a:r>
              <a:rPr sz="800" i="1" dirty="0">
                <a:solidFill>
                  <a:srgbClr val="5F5F5F"/>
                </a:solidFill>
                <a:latin typeface="Arial"/>
                <a:cs typeface="Arial"/>
              </a:rPr>
              <a:t>The </a:t>
            </a:r>
            <a:r>
              <a:rPr sz="800" i="1" spc="-5" dirty="0">
                <a:solidFill>
                  <a:srgbClr val="5F5F5F"/>
                </a:solidFill>
                <a:latin typeface="Arial"/>
                <a:cs typeface="Arial"/>
              </a:rPr>
              <a:t>described equipment being permanently evolving, its  characteristics </a:t>
            </a:r>
            <a:r>
              <a:rPr sz="800" i="1" dirty="0">
                <a:solidFill>
                  <a:srgbClr val="5F5F5F"/>
                </a:solidFill>
                <a:latin typeface="Arial"/>
                <a:cs typeface="Arial"/>
              </a:rPr>
              <a:t>can </a:t>
            </a:r>
            <a:r>
              <a:rPr sz="800" i="1" spc="-5" dirty="0">
                <a:solidFill>
                  <a:srgbClr val="5F5F5F"/>
                </a:solidFill>
                <a:latin typeface="Arial"/>
                <a:cs typeface="Arial"/>
              </a:rPr>
              <a:t>be modified </a:t>
            </a:r>
            <a:r>
              <a:rPr sz="800" i="1" spc="-10" dirty="0">
                <a:solidFill>
                  <a:srgbClr val="5F5F5F"/>
                </a:solidFill>
                <a:latin typeface="Arial"/>
                <a:cs typeface="Arial"/>
              </a:rPr>
              <a:t>at </a:t>
            </a:r>
            <a:r>
              <a:rPr sz="800" i="1" spc="-5" dirty="0">
                <a:solidFill>
                  <a:srgbClr val="5F5F5F"/>
                </a:solidFill>
                <a:latin typeface="Arial"/>
                <a:cs typeface="Arial"/>
              </a:rPr>
              <a:t>any</a:t>
            </a:r>
            <a:r>
              <a:rPr sz="800" i="1" spc="15" dirty="0">
                <a:solidFill>
                  <a:srgbClr val="5F5F5F"/>
                </a:solidFill>
                <a:latin typeface="Arial"/>
                <a:cs typeface="Arial"/>
              </a:rPr>
              <a:t> </a:t>
            </a:r>
            <a:r>
              <a:rPr sz="800" i="1" spc="-5" dirty="0">
                <a:solidFill>
                  <a:srgbClr val="5F5F5F"/>
                </a:solidFill>
                <a:latin typeface="Arial"/>
                <a:cs typeface="Arial"/>
              </a:rPr>
              <a:t>time</a:t>
            </a:r>
            <a:endParaRPr sz="8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3151505" y="1063497"/>
            <a:ext cx="24574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Times New Roman"/>
                <a:cs typeface="Times New Roman"/>
              </a:rPr>
              <a:t>V</a:t>
            </a:r>
            <a:endParaRPr sz="2400" dirty="0">
              <a:latin typeface="Times New Roman"/>
              <a:cs typeface="Times New Roman"/>
            </a:endParaRPr>
          </a:p>
        </p:txBody>
      </p:sp>
      <p:sp>
        <p:nvSpPr>
          <p:cNvPr id="6" name="object 6"/>
          <p:cNvSpPr txBox="1">
            <a:spLocks noGrp="1"/>
          </p:cNvSpPr>
          <p:nvPr>
            <p:ph type="title" idx="4294967295"/>
          </p:nvPr>
        </p:nvSpPr>
        <p:spPr>
          <a:xfrm>
            <a:off x="3314518" y="1006474"/>
            <a:ext cx="4198620" cy="743585"/>
          </a:xfrm>
          <a:prstGeom prst="rect">
            <a:avLst/>
          </a:prstGeom>
        </p:spPr>
        <p:txBody>
          <a:bodyPr vert="horz" wrap="square" lIns="0" tIns="12700" rIns="0" bIns="0" rtlCol="0">
            <a:spAutoFit/>
          </a:bodyPr>
          <a:lstStyle/>
          <a:p>
            <a:pPr marR="5080" algn="r">
              <a:lnSpc>
                <a:spcPts val="2825"/>
              </a:lnSpc>
              <a:spcBef>
                <a:spcPts val="100"/>
              </a:spcBef>
            </a:pPr>
            <a:r>
              <a:rPr dirty="0"/>
              <a:t>Positionneur </a:t>
            </a:r>
            <a:r>
              <a:rPr spc="-5" dirty="0"/>
              <a:t>gisement sur</a:t>
            </a:r>
            <a:r>
              <a:rPr spc="-45" dirty="0"/>
              <a:t> </a:t>
            </a:r>
            <a:r>
              <a:rPr spc="-5" dirty="0"/>
              <a:t>site</a:t>
            </a:r>
          </a:p>
          <a:p>
            <a:pPr marR="5080" algn="r">
              <a:lnSpc>
                <a:spcPts val="2825"/>
              </a:lnSpc>
            </a:pPr>
            <a:r>
              <a:rPr i="1" spc="-5" dirty="0">
                <a:solidFill>
                  <a:srgbClr val="5F5F5F"/>
                </a:solidFill>
                <a:latin typeface="Times New Roman"/>
                <a:cs typeface="Times New Roman"/>
              </a:rPr>
              <a:t>Azimuth over Elevation</a:t>
            </a:r>
            <a:r>
              <a:rPr i="1" spc="25" dirty="0">
                <a:solidFill>
                  <a:srgbClr val="5F5F5F"/>
                </a:solidFill>
                <a:latin typeface="Times New Roman"/>
                <a:cs typeface="Times New Roman"/>
              </a:rPr>
              <a:t> </a:t>
            </a:r>
            <a:r>
              <a:rPr i="1" spc="-5" dirty="0">
                <a:solidFill>
                  <a:srgbClr val="5F5F5F"/>
                </a:solidFill>
                <a:latin typeface="Times New Roman"/>
                <a:cs typeface="Times New Roman"/>
              </a:rPr>
              <a:t>positioner</a:t>
            </a:r>
          </a:p>
        </p:txBody>
      </p:sp>
      <p:sp>
        <p:nvSpPr>
          <p:cNvPr id="7" name="object 7"/>
          <p:cNvSpPr/>
          <p:nvPr/>
        </p:nvSpPr>
        <p:spPr>
          <a:xfrm>
            <a:off x="1400810" y="4041774"/>
            <a:ext cx="4528820" cy="2858769"/>
          </a:xfrm>
          <a:prstGeom prst="rect">
            <a:avLst/>
          </a:prstGeom>
          <a:blipFill>
            <a:blip r:embed="rId2" cstate="print"/>
            <a:stretch>
              <a:fillRect/>
            </a:stretch>
          </a:blipFill>
        </p:spPr>
        <p:txBody>
          <a:bodyPr wrap="square" lIns="0" tIns="0" rIns="0" bIns="0" rtlCol="0"/>
          <a:lstStyle/>
          <a:p>
            <a:endParaRPr/>
          </a:p>
        </p:txBody>
      </p:sp>
      <p:graphicFrame>
        <p:nvGraphicFramePr>
          <p:cNvPr id="8" name="object 8"/>
          <p:cNvGraphicFramePr>
            <a:graphicFrameLocks noGrp="1"/>
          </p:cNvGraphicFramePr>
          <p:nvPr/>
        </p:nvGraphicFramePr>
        <p:xfrm>
          <a:off x="640080" y="7223125"/>
          <a:ext cx="6047103" cy="2059302"/>
        </p:xfrm>
        <a:graphic>
          <a:graphicData uri="http://schemas.openxmlformats.org/drawingml/2006/table">
            <a:tbl>
              <a:tblPr firstRow="1" bandRow="1">
                <a:tableStyleId>{2D5ABB26-0587-4C30-8999-92F81FD0307C}</a:tableStyleId>
              </a:tblPr>
              <a:tblGrid>
                <a:gridCol w="836930">
                  <a:extLst>
                    <a:ext uri="{9D8B030D-6E8A-4147-A177-3AD203B41FA5}">
                      <a16:colId xmlns:a16="http://schemas.microsoft.com/office/drawing/2014/main" val="20000"/>
                    </a:ext>
                  </a:extLst>
                </a:gridCol>
                <a:gridCol w="650875">
                  <a:extLst>
                    <a:ext uri="{9D8B030D-6E8A-4147-A177-3AD203B41FA5}">
                      <a16:colId xmlns:a16="http://schemas.microsoft.com/office/drawing/2014/main" val="20001"/>
                    </a:ext>
                  </a:extLst>
                </a:gridCol>
                <a:gridCol w="651509">
                  <a:extLst>
                    <a:ext uri="{9D8B030D-6E8A-4147-A177-3AD203B41FA5}">
                      <a16:colId xmlns:a16="http://schemas.microsoft.com/office/drawing/2014/main" val="20002"/>
                    </a:ext>
                  </a:extLst>
                </a:gridCol>
                <a:gridCol w="650875">
                  <a:extLst>
                    <a:ext uri="{9D8B030D-6E8A-4147-A177-3AD203B41FA5}">
                      <a16:colId xmlns:a16="http://schemas.microsoft.com/office/drawing/2014/main" val="20003"/>
                    </a:ext>
                  </a:extLst>
                </a:gridCol>
                <a:gridCol w="650875">
                  <a:extLst>
                    <a:ext uri="{9D8B030D-6E8A-4147-A177-3AD203B41FA5}">
                      <a16:colId xmlns:a16="http://schemas.microsoft.com/office/drawing/2014/main" val="20004"/>
                    </a:ext>
                  </a:extLst>
                </a:gridCol>
                <a:gridCol w="650875">
                  <a:extLst>
                    <a:ext uri="{9D8B030D-6E8A-4147-A177-3AD203B41FA5}">
                      <a16:colId xmlns:a16="http://schemas.microsoft.com/office/drawing/2014/main" val="20005"/>
                    </a:ext>
                  </a:extLst>
                </a:gridCol>
                <a:gridCol w="650875">
                  <a:extLst>
                    <a:ext uri="{9D8B030D-6E8A-4147-A177-3AD203B41FA5}">
                      <a16:colId xmlns:a16="http://schemas.microsoft.com/office/drawing/2014/main" val="20006"/>
                    </a:ext>
                  </a:extLst>
                </a:gridCol>
                <a:gridCol w="651510">
                  <a:extLst>
                    <a:ext uri="{9D8B030D-6E8A-4147-A177-3AD203B41FA5}">
                      <a16:colId xmlns:a16="http://schemas.microsoft.com/office/drawing/2014/main" val="20007"/>
                    </a:ext>
                  </a:extLst>
                </a:gridCol>
                <a:gridCol w="652779">
                  <a:extLst>
                    <a:ext uri="{9D8B030D-6E8A-4147-A177-3AD203B41FA5}">
                      <a16:colId xmlns:a16="http://schemas.microsoft.com/office/drawing/2014/main" val="20008"/>
                    </a:ext>
                  </a:extLst>
                </a:gridCol>
              </a:tblGrid>
              <a:tr h="294132">
                <a:tc>
                  <a:txBody>
                    <a:bodyPr/>
                    <a:lstStyle/>
                    <a:p>
                      <a:pPr>
                        <a:lnSpc>
                          <a:spcPct val="100000"/>
                        </a:lnSpc>
                      </a:pPr>
                      <a:endParaRPr sz="1300">
                        <a:latin typeface="Times New Roman"/>
                        <a:cs typeface="Times New Roman"/>
                      </a:endParaRPr>
                    </a:p>
                  </a:txBody>
                  <a:tcPr marL="0" marR="0" marT="0" marB="0">
                    <a:lnR w="6350">
                      <a:solidFill>
                        <a:srgbClr val="000000"/>
                      </a:solidFill>
                      <a:prstDash val="solid"/>
                    </a:lnR>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A</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B</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C</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D</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E</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F</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409"/>
                        </a:spcBef>
                      </a:pPr>
                      <a:r>
                        <a:rPr sz="1100" dirty="0">
                          <a:latin typeface="Times New Roman"/>
                          <a:cs typeface="Times New Roman"/>
                        </a:rPr>
                        <a:t>G</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409"/>
                        </a:spcBef>
                      </a:pPr>
                      <a:r>
                        <a:rPr sz="1100" dirty="0">
                          <a:latin typeface="Times New Roman"/>
                          <a:cs typeface="Times New Roman"/>
                        </a:rPr>
                        <a:t>H</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94131">
                <a:tc>
                  <a:txBody>
                    <a:bodyPr/>
                    <a:lstStyle/>
                    <a:p>
                      <a:pPr marL="635" algn="ctr">
                        <a:lnSpc>
                          <a:spcPct val="100000"/>
                        </a:lnSpc>
                        <a:spcBef>
                          <a:spcPts val="409"/>
                        </a:spcBef>
                      </a:pPr>
                      <a:r>
                        <a:rPr sz="1100" dirty="0">
                          <a:latin typeface="Times New Roman"/>
                          <a:cs typeface="Times New Roman"/>
                        </a:rPr>
                        <a:t>P20AE</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240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70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145</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420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250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250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409"/>
                        </a:spcBef>
                      </a:pPr>
                      <a:r>
                        <a:rPr sz="1100" dirty="0">
                          <a:latin typeface="Times New Roman"/>
                          <a:cs typeface="Times New Roman"/>
                        </a:rPr>
                        <a:t>125</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175" algn="ctr">
                        <a:lnSpc>
                          <a:spcPct val="100000"/>
                        </a:lnSpc>
                        <a:spcBef>
                          <a:spcPts val="409"/>
                        </a:spcBef>
                      </a:pPr>
                      <a:r>
                        <a:rPr sz="1100" dirty="0">
                          <a:latin typeface="Times New Roman"/>
                          <a:cs typeface="Times New Roman"/>
                        </a:rPr>
                        <a:t>M6</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94132">
                <a:tc>
                  <a:txBody>
                    <a:bodyPr/>
                    <a:lstStyle/>
                    <a:p>
                      <a:pPr marL="635" algn="ctr">
                        <a:lnSpc>
                          <a:spcPct val="100000"/>
                        </a:lnSpc>
                        <a:spcBef>
                          <a:spcPts val="409"/>
                        </a:spcBef>
                      </a:pPr>
                      <a:r>
                        <a:rPr sz="1100" dirty="0">
                          <a:latin typeface="Times New Roman"/>
                          <a:cs typeface="Times New Roman"/>
                        </a:rPr>
                        <a:t>P30AE</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300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40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280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430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320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580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409"/>
                        </a:spcBef>
                      </a:pPr>
                      <a:r>
                        <a:rPr sz="1100" dirty="0">
                          <a:latin typeface="Times New Roman"/>
                          <a:cs typeface="Times New Roman"/>
                        </a:rPr>
                        <a:t>380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540" algn="ctr">
                        <a:lnSpc>
                          <a:spcPct val="100000"/>
                        </a:lnSpc>
                        <a:spcBef>
                          <a:spcPts val="409"/>
                        </a:spcBef>
                      </a:pPr>
                      <a:r>
                        <a:rPr sz="1100" dirty="0">
                          <a:latin typeface="Times New Roman"/>
                          <a:cs typeface="Times New Roman"/>
                        </a:rPr>
                        <a:t>M10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94513">
                <a:tc>
                  <a:txBody>
                    <a:bodyPr/>
                    <a:lstStyle/>
                    <a:p>
                      <a:pPr marL="635" algn="ctr">
                        <a:lnSpc>
                          <a:spcPct val="100000"/>
                        </a:lnSpc>
                        <a:spcBef>
                          <a:spcPts val="414"/>
                        </a:spcBef>
                      </a:pPr>
                      <a:r>
                        <a:rPr sz="1100" dirty="0">
                          <a:latin typeface="Times New Roman"/>
                          <a:cs typeface="Times New Roman"/>
                        </a:rPr>
                        <a:t>P40AE</a:t>
                      </a:r>
                      <a:endParaRPr sz="1100">
                        <a:latin typeface="Times New Roman"/>
                        <a:cs typeface="Times New Roman"/>
                      </a:endParaRPr>
                    </a:p>
                  </a:txBody>
                  <a:tcPr marL="0" marR="0" marT="5270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14"/>
                        </a:spcBef>
                      </a:pPr>
                      <a:r>
                        <a:rPr sz="1100" dirty="0">
                          <a:latin typeface="Times New Roman"/>
                          <a:cs typeface="Times New Roman"/>
                        </a:rPr>
                        <a:t>400</a:t>
                      </a:r>
                      <a:endParaRPr sz="1100">
                        <a:latin typeface="Times New Roman"/>
                        <a:cs typeface="Times New Roman"/>
                      </a:endParaRPr>
                    </a:p>
                  </a:txBody>
                  <a:tcPr marL="0" marR="0" marT="5270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14"/>
                        </a:spcBef>
                      </a:pPr>
                      <a:r>
                        <a:rPr sz="1100" dirty="0">
                          <a:latin typeface="Times New Roman"/>
                          <a:cs typeface="Times New Roman"/>
                        </a:rPr>
                        <a:t>70</a:t>
                      </a:r>
                      <a:endParaRPr sz="1100">
                        <a:latin typeface="Times New Roman"/>
                        <a:cs typeface="Times New Roman"/>
                      </a:endParaRPr>
                    </a:p>
                  </a:txBody>
                  <a:tcPr marL="0" marR="0" marT="5270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14"/>
                        </a:spcBef>
                      </a:pPr>
                      <a:r>
                        <a:rPr sz="1100" dirty="0">
                          <a:latin typeface="Times New Roman"/>
                          <a:cs typeface="Times New Roman"/>
                        </a:rPr>
                        <a:t>340</a:t>
                      </a:r>
                      <a:endParaRPr sz="1100">
                        <a:latin typeface="Times New Roman"/>
                        <a:cs typeface="Times New Roman"/>
                      </a:endParaRPr>
                    </a:p>
                  </a:txBody>
                  <a:tcPr marL="0" marR="0" marT="5270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14"/>
                        </a:spcBef>
                      </a:pPr>
                      <a:r>
                        <a:rPr sz="1100" dirty="0">
                          <a:latin typeface="Times New Roman"/>
                          <a:cs typeface="Times New Roman"/>
                        </a:rPr>
                        <a:t>550</a:t>
                      </a:r>
                      <a:endParaRPr sz="1100">
                        <a:latin typeface="Times New Roman"/>
                        <a:cs typeface="Times New Roman"/>
                      </a:endParaRPr>
                    </a:p>
                  </a:txBody>
                  <a:tcPr marL="0" marR="0" marT="5270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14"/>
                        </a:spcBef>
                      </a:pPr>
                      <a:r>
                        <a:rPr sz="1100" dirty="0">
                          <a:latin typeface="Times New Roman"/>
                          <a:cs typeface="Times New Roman"/>
                        </a:rPr>
                        <a:t>470</a:t>
                      </a:r>
                      <a:endParaRPr sz="1100">
                        <a:latin typeface="Times New Roman"/>
                        <a:cs typeface="Times New Roman"/>
                      </a:endParaRPr>
                    </a:p>
                  </a:txBody>
                  <a:tcPr marL="0" marR="0" marT="5270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14"/>
                        </a:spcBef>
                      </a:pPr>
                      <a:r>
                        <a:rPr sz="1100" dirty="0">
                          <a:latin typeface="Times New Roman"/>
                          <a:cs typeface="Times New Roman"/>
                        </a:rPr>
                        <a:t>700</a:t>
                      </a:r>
                      <a:endParaRPr sz="1100">
                        <a:latin typeface="Times New Roman"/>
                        <a:cs typeface="Times New Roman"/>
                      </a:endParaRPr>
                    </a:p>
                  </a:txBody>
                  <a:tcPr marL="0" marR="0" marT="5270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414"/>
                        </a:spcBef>
                      </a:pPr>
                      <a:r>
                        <a:rPr sz="1100" dirty="0">
                          <a:latin typeface="Times New Roman"/>
                          <a:cs typeface="Times New Roman"/>
                        </a:rPr>
                        <a:t>455</a:t>
                      </a:r>
                      <a:endParaRPr sz="1100">
                        <a:latin typeface="Times New Roman"/>
                        <a:cs typeface="Times New Roman"/>
                      </a:endParaRPr>
                    </a:p>
                  </a:txBody>
                  <a:tcPr marL="0" marR="0" marT="5270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540" algn="ctr">
                        <a:lnSpc>
                          <a:spcPct val="100000"/>
                        </a:lnSpc>
                        <a:spcBef>
                          <a:spcPts val="414"/>
                        </a:spcBef>
                      </a:pPr>
                      <a:r>
                        <a:rPr sz="1100" dirty="0">
                          <a:latin typeface="Times New Roman"/>
                          <a:cs typeface="Times New Roman"/>
                        </a:rPr>
                        <a:t>M10</a:t>
                      </a:r>
                      <a:endParaRPr sz="1100">
                        <a:latin typeface="Times New Roman"/>
                        <a:cs typeface="Times New Roman"/>
                      </a:endParaRPr>
                    </a:p>
                  </a:txBody>
                  <a:tcPr marL="0" marR="0" marT="5270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294131">
                <a:tc>
                  <a:txBody>
                    <a:bodyPr/>
                    <a:lstStyle/>
                    <a:p>
                      <a:pPr marL="635" algn="ctr">
                        <a:lnSpc>
                          <a:spcPct val="100000"/>
                        </a:lnSpc>
                        <a:spcBef>
                          <a:spcPts val="409"/>
                        </a:spcBef>
                      </a:pPr>
                      <a:r>
                        <a:rPr sz="1100" dirty="0">
                          <a:latin typeface="Times New Roman"/>
                          <a:cs typeface="Times New Roman"/>
                        </a:rPr>
                        <a:t>P60AE</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680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80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560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409"/>
                        </a:spcBef>
                      </a:pPr>
                      <a:r>
                        <a:rPr sz="1100" dirty="0">
                          <a:latin typeface="Times New Roman"/>
                          <a:cs typeface="Times New Roman"/>
                        </a:rPr>
                        <a:t>1040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650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935</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540" algn="ctr">
                        <a:lnSpc>
                          <a:spcPct val="100000"/>
                        </a:lnSpc>
                        <a:spcBef>
                          <a:spcPts val="409"/>
                        </a:spcBef>
                      </a:pPr>
                      <a:r>
                        <a:rPr sz="1100" dirty="0">
                          <a:latin typeface="Times New Roman"/>
                          <a:cs typeface="Times New Roman"/>
                        </a:rPr>
                        <a:t>467.5</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540" algn="ctr">
                        <a:lnSpc>
                          <a:spcPct val="100000"/>
                        </a:lnSpc>
                        <a:spcBef>
                          <a:spcPts val="409"/>
                        </a:spcBef>
                      </a:pPr>
                      <a:r>
                        <a:rPr sz="1100" dirty="0">
                          <a:latin typeface="Times New Roman"/>
                          <a:cs typeface="Times New Roman"/>
                        </a:rPr>
                        <a:t>M16</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294132">
                <a:tc>
                  <a:txBody>
                    <a:bodyPr/>
                    <a:lstStyle/>
                    <a:p>
                      <a:pPr marL="635" algn="ctr">
                        <a:lnSpc>
                          <a:spcPct val="100000"/>
                        </a:lnSpc>
                        <a:spcBef>
                          <a:spcPts val="409"/>
                        </a:spcBef>
                      </a:pPr>
                      <a:r>
                        <a:rPr sz="1100" dirty="0">
                          <a:latin typeface="Times New Roman"/>
                          <a:cs typeface="Times New Roman"/>
                        </a:rPr>
                        <a:t>P80AE</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810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130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910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409"/>
                        </a:spcBef>
                      </a:pPr>
                      <a:r>
                        <a:rPr sz="1100" dirty="0">
                          <a:latin typeface="Times New Roman"/>
                          <a:cs typeface="Times New Roman"/>
                        </a:rPr>
                        <a:t>1530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1</a:t>
                      </a:r>
                      <a:r>
                        <a:rPr sz="1100" spc="-20" dirty="0">
                          <a:latin typeface="Times New Roman"/>
                          <a:cs typeface="Times New Roman"/>
                        </a:rPr>
                        <a:t> </a:t>
                      </a:r>
                      <a:r>
                        <a:rPr sz="1100" dirty="0">
                          <a:latin typeface="Times New Roman"/>
                          <a:cs typeface="Times New Roman"/>
                        </a:rPr>
                        <a:t>240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1</a:t>
                      </a:r>
                      <a:r>
                        <a:rPr sz="1100" spc="-20" dirty="0">
                          <a:latin typeface="Times New Roman"/>
                          <a:cs typeface="Times New Roman"/>
                        </a:rPr>
                        <a:t> </a:t>
                      </a:r>
                      <a:r>
                        <a:rPr sz="1100" dirty="0">
                          <a:latin typeface="Times New Roman"/>
                          <a:cs typeface="Times New Roman"/>
                        </a:rPr>
                        <a:t>240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409"/>
                        </a:spcBef>
                      </a:pPr>
                      <a:r>
                        <a:rPr sz="1100" dirty="0">
                          <a:latin typeface="Times New Roman"/>
                          <a:cs typeface="Times New Roman"/>
                        </a:rPr>
                        <a:t>620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540" algn="ctr">
                        <a:lnSpc>
                          <a:spcPct val="100000"/>
                        </a:lnSpc>
                        <a:spcBef>
                          <a:spcPts val="409"/>
                        </a:spcBef>
                      </a:pPr>
                      <a:r>
                        <a:rPr sz="1100" dirty="0">
                          <a:latin typeface="Times New Roman"/>
                          <a:cs typeface="Times New Roman"/>
                        </a:rPr>
                        <a:t>M24</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94131">
                <a:tc>
                  <a:txBody>
                    <a:bodyPr/>
                    <a:lstStyle/>
                    <a:p>
                      <a:pPr algn="ctr">
                        <a:lnSpc>
                          <a:spcPct val="100000"/>
                        </a:lnSpc>
                        <a:spcBef>
                          <a:spcPts val="409"/>
                        </a:spcBef>
                      </a:pPr>
                      <a:r>
                        <a:rPr sz="1100" dirty="0">
                          <a:latin typeface="Times New Roman"/>
                          <a:cs typeface="Times New Roman"/>
                        </a:rPr>
                        <a:t>P100AE</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1</a:t>
                      </a:r>
                      <a:r>
                        <a:rPr sz="1100" spc="-20" dirty="0">
                          <a:latin typeface="Times New Roman"/>
                          <a:cs typeface="Times New Roman"/>
                        </a:rPr>
                        <a:t> </a:t>
                      </a:r>
                      <a:r>
                        <a:rPr sz="1100" dirty="0">
                          <a:latin typeface="Times New Roman"/>
                          <a:cs typeface="Times New Roman"/>
                        </a:rPr>
                        <a:t>140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250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1</a:t>
                      </a:r>
                      <a:r>
                        <a:rPr sz="1100" spc="-20" dirty="0">
                          <a:latin typeface="Times New Roman"/>
                          <a:cs typeface="Times New Roman"/>
                        </a:rPr>
                        <a:t> </a:t>
                      </a:r>
                      <a:r>
                        <a:rPr sz="1100" dirty="0">
                          <a:latin typeface="Times New Roman"/>
                          <a:cs typeface="Times New Roman"/>
                        </a:rPr>
                        <a:t>130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1</a:t>
                      </a:r>
                      <a:r>
                        <a:rPr sz="1100" spc="-20" dirty="0">
                          <a:latin typeface="Times New Roman"/>
                          <a:cs typeface="Times New Roman"/>
                        </a:rPr>
                        <a:t> </a:t>
                      </a:r>
                      <a:r>
                        <a:rPr sz="1100" dirty="0">
                          <a:latin typeface="Times New Roman"/>
                          <a:cs typeface="Times New Roman"/>
                        </a:rPr>
                        <a:t>890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1</a:t>
                      </a:r>
                      <a:r>
                        <a:rPr sz="1100" spc="-20" dirty="0">
                          <a:latin typeface="Times New Roman"/>
                          <a:cs typeface="Times New Roman"/>
                        </a:rPr>
                        <a:t> </a:t>
                      </a:r>
                      <a:r>
                        <a:rPr sz="1100" dirty="0">
                          <a:latin typeface="Times New Roman"/>
                          <a:cs typeface="Times New Roman"/>
                        </a:rPr>
                        <a:t>860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1</a:t>
                      </a:r>
                      <a:r>
                        <a:rPr sz="1100" spc="-20" dirty="0">
                          <a:latin typeface="Times New Roman"/>
                          <a:cs typeface="Times New Roman"/>
                        </a:rPr>
                        <a:t> </a:t>
                      </a:r>
                      <a:r>
                        <a:rPr sz="1100" dirty="0">
                          <a:latin typeface="Times New Roman"/>
                          <a:cs typeface="Times New Roman"/>
                        </a:rPr>
                        <a:t>860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409"/>
                        </a:spcBef>
                      </a:pPr>
                      <a:r>
                        <a:rPr sz="1100" dirty="0">
                          <a:latin typeface="Times New Roman"/>
                          <a:cs typeface="Times New Roman"/>
                        </a:rPr>
                        <a:t>930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540" algn="ctr">
                        <a:lnSpc>
                          <a:spcPct val="100000"/>
                        </a:lnSpc>
                        <a:spcBef>
                          <a:spcPts val="409"/>
                        </a:spcBef>
                      </a:pPr>
                      <a:r>
                        <a:rPr sz="1100" dirty="0">
                          <a:latin typeface="Times New Roman"/>
                          <a:cs typeface="Times New Roman"/>
                        </a:rPr>
                        <a:t>M30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bl>
          </a:graphicData>
        </a:graphic>
      </p:graphicFrame>
      <p:sp>
        <p:nvSpPr>
          <p:cNvPr id="9" name="object 9"/>
          <p:cNvSpPr txBox="1"/>
          <p:nvPr/>
        </p:nvSpPr>
        <p:spPr>
          <a:xfrm>
            <a:off x="1150416" y="9428174"/>
            <a:ext cx="1612900"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Informations non</a:t>
            </a:r>
            <a:r>
              <a:rPr sz="900" spc="-20" dirty="0">
                <a:latin typeface="Arial"/>
                <a:cs typeface="Arial"/>
              </a:rPr>
              <a:t> </a:t>
            </a:r>
            <a:r>
              <a:rPr sz="900" spc="-5" dirty="0">
                <a:latin typeface="Arial"/>
                <a:cs typeface="Arial"/>
              </a:rPr>
              <a:t>contractuelles</a:t>
            </a:r>
            <a:endParaRPr sz="900">
              <a:latin typeface="Arial"/>
              <a:cs typeface="Arial"/>
            </a:endParaRPr>
          </a:p>
        </p:txBody>
      </p:sp>
      <p:sp>
        <p:nvSpPr>
          <p:cNvPr id="10" name="object 10"/>
          <p:cNvSpPr txBox="1"/>
          <p:nvPr/>
        </p:nvSpPr>
        <p:spPr>
          <a:xfrm>
            <a:off x="4438269" y="9426650"/>
            <a:ext cx="1430020"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7E7E7E"/>
                </a:solidFill>
                <a:latin typeface="Arial"/>
                <a:cs typeface="Arial"/>
              </a:rPr>
              <a:t>Non-contractual</a:t>
            </a:r>
            <a:r>
              <a:rPr sz="900" i="1" spc="-10" dirty="0">
                <a:solidFill>
                  <a:srgbClr val="7E7E7E"/>
                </a:solidFill>
                <a:latin typeface="Arial"/>
                <a:cs typeface="Arial"/>
              </a:rPr>
              <a:t> </a:t>
            </a:r>
            <a:r>
              <a:rPr sz="900" i="1" spc="-5" dirty="0">
                <a:solidFill>
                  <a:srgbClr val="7E7E7E"/>
                </a:solidFill>
                <a:latin typeface="Arial"/>
                <a:cs typeface="Arial"/>
              </a:rPr>
              <a:t>information</a:t>
            </a:r>
            <a:endParaRPr sz="900">
              <a:latin typeface="Arial"/>
              <a:cs typeface="Arial"/>
            </a:endParaRPr>
          </a:p>
        </p:txBody>
      </p:sp>
      <p:sp>
        <p:nvSpPr>
          <p:cNvPr id="11" name="object 11"/>
          <p:cNvSpPr/>
          <p:nvPr/>
        </p:nvSpPr>
        <p:spPr>
          <a:xfrm>
            <a:off x="6006465" y="1969134"/>
            <a:ext cx="1218565" cy="551815"/>
          </a:xfrm>
          <a:custGeom>
            <a:avLst/>
            <a:gdLst/>
            <a:ahLst/>
            <a:cxnLst/>
            <a:rect l="l" t="t" r="r" b="b"/>
            <a:pathLst>
              <a:path w="1218565" h="551814">
                <a:moveTo>
                  <a:pt x="647064" y="0"/>
                </a:moveTo>
                <a:lnTo>
                  <a:pt x="602577" y="4500"/>
                </a:lnTo>
                <a:lnTo>
                  <a:pt x="566245" y="16764"/>
                </a:lnTo>
                <a:lnTo>
                  <a:pt x="541748" y="34932"/>
                </a:lnTo>
                <a:lnTo>
                  <a:pt x="532764" y="57150"/>
                </a:lnTo>
                <a:lnTo>
                  <a:pt x="532764" y="200025"/>
                </a:lnTo>
                <a:lnTo>
                  <a:pt x="0" y="551815"/>
                </a:lnTo>
                <a:lnTo>
                  <a:pt x="532764" y="285750"/>
                </a:lnTo>
                <a:lnTo>
                  <a:pt x="541748" y="307967"/>
                </a:lnTo>
                <a:lnTo>
                  <a:pt x="566245" y="326136"/>
                </a:lnTo>
                <a:lnTo>
                  <a:pt x="602577" y="338399"/>
                </a:lnTo>
                <a:lnTo>
                  <a:pt x="647064" y="342900"/>
                </a:lnTo>
                <a:lnTo>
                  <a:pt x="818514" y="342900"/>
                </a:lnTo>
                <a:lnTo>
                  <a:pt x="1104264" y="342900"/>
                </a:lnTo>
                <a:lnTo>
                  <a:pt x="1148752" y="338399"/>
                </a:lnTo>
                <a:lnTo>
                  <a:pt x="1185084" y="326136"/>
                </a:lnTo>
                <a:lnTo>
                  <a:pt x="1209581" y="307967"/>
                </a:lnTo>
                <a:lnTo>
                  <a:pt x="1218564" y="285750"/>
                </a:lnTo>
                <a:lnTo>
                  <a:pt x="1218564" y="200025"/>
                </a:lnTo>
                <a:lnTo>
                  <a:pt x="1218564" y="57150"/>
                </a:lnTo>
                <a:lnTo>
                  <a:pt x="1209581" y="34932"/>
                </a:lnTo>
                <a:lnTo>
                  <a:pt x="1185084" y="16764"/>
                </a:lnTo>
                <a:lnTo>
                  <a:pt x="1148752" y="4500"/>
                </a:lnTo>
                <a:lnTo>
                  <a:pt x="1104264" y="0"/>
                </a:lnTo>
                <a:lnTo>
                  <a:pt x="818514" y="0"/>
                </a:lnTo>
                <a:lnTo>
                  <a:pt x="647064" y="0"/>
                </a:lnTo>
                <a:close/>
              </a:path>
            </a:pathLst>
          </a:custGeom>
          <a:ln w="9525">
            <a:solidFill>
              <a:srgbClr val="000000"/>
            </a:solidFill>
          </a:ln>
        </p:spPr>
        <p:txBody>
          <a:bodyPr wrap="square" lIns="0" tIns="0" rIns="0" bIns="0" rtlCol="0"/>
          <a:lstStyle/>
          <a:p>
            <a:endParaRPr/>
          </a:p>
        </p:txBody>
      </p:sp>
      <p:sp>
        <p:nvSpPr>
          <p:cNvPr id="12" name="object 12"/>
          <p:cNvSpPr txBox="1"/>
          <p:nvPr/>
        </p:nvSpPr>
        <p:spPr>
          <a:xfrm>
            <a:off x="6642354" y="2005330"/>
            <a:ext cx="46037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Arial"/>
                <a:cs typeface="Arial"/>
              </a:rPr>
              <a:t>P</a:t>
            </a:r>
            <a:r>
              <a:rPr sz="1100" dirty="0">
                <a:latin typeface="Arial"/>
                <a:cs typeface="Arial"/>
              </a:rPr>
              <a:t>8</a:t>
            </a:r>
            <a:r>
              <a:rPr sz="1100" spc="-5" dirty="0">
                <a:latin typeface="Arial"/>
                <a:cs typeface="Arial"/>
              </a:rPr>
              <a:t>0A</a:t>
            </a:r>
            <a:r>
              <a:rPr sz="1100" dirty="0">
                <a:latin typeface="Arial"/>
                <a:cs typeface="Arial"/>
              </a:rPr>
              <a:t>E</a:t>
            </a:r>
            <a:endParaRPr sz="1100">
              <a:latin typeface="Arial"/>
              <a:cs typeface="Arial"/>
            </a:endParaRPr>
          </a:p>
        </p:txBody>
      </p:sp>
      <p:sp>
        <p:nvSpPr>
          <p:cNvPr id="13" name="object 13"/>
          <p:cNvSpPr/>
          <p:nvPr/>
        </p:nvSpPr>
        <p:spPr>
          <a:xfrm>
            <a:off x="447675" y="1969134"/>
            <a:ext cx="1165860" cy="581660"/>
          </a:xfrm>
          <a:custGeom>
            <a:avLst/>
            <a:gdLst/>
            <a:ahLst/>
            <a:cxnLst/>
            <a:rect l="l" t="t" r="r" b="b"/>
            <a:pathLst>
              <a:path w="1165860" h="581660">
                <a:moveTo>
                  <a:pt x="114300" y="0"/>
                </a:moveTo>
                <a:lnTo>
                  <a:pt x="69812" y="4500"/>
                </a:lnTo>
                <a:lnTo>
                  <a:pt x="33480" y="16764"/>
                </a:lnTo>
                <a:lnTo>
                  <a:pt x="8983" y="34932"/>
                </a:lnTo>
                <a:lnTo>
                  <a:pt x="0" y="57150"/>
                </a:lnTo>
                <a:lnTo>
                  <a:pt x="0" y="200025"/>
                </a:lnTo>
                <a:lnTo>
                  <a:pt x="0" y="285750"/>
                </a:lnTo>
                <a:lnTo>
                  <a:pt x="8983" y="307967"/>
                </a:lnTo>
                <a:lnTo>
                  <a:pt x="33480" y="326136"/>
                </a:lnTo>
                <a:lnTo>
                  <a:pt x="69812" y="338399"/>
                </a:lnTo>
                <a:lnTo>
                  <a:pt x="114300" y="342900"/>
                </a:lnTo>
                <a:lnTo>
                  <a:pt x="400050" y="342900"/>
                </a:lnTo>
                <a:lnTo>
                  <a:pt x="571500" y="342900"/>
                </a:lnTo>
                <a:lnTo>
                  <a:pt x="615987" y="338399"/>
                </a:lnTo>
                <a:lnTo>
                  <a:pt x="652319" y="326136"/>
                </a:lnTo>
                <a:lnTo>
                  <a:pt x="676816" y="307967"/>
                </a:lnTo>
                <a:lnTo>
                  <a:pt x="685800" y="285750"/>
                </a:lnTo>
                <a:lnTo>
                  <a:pt x="1165860" y="581660"/>
                </a:lnTo>
                <a:lnTo>
                  <a:pt x="685800" y="200025"/>
                </a:lnTo>
                <a:lnTo>
                  <a:pt x="685800" y="57150"/>
                </a:lnTo>
                <a:lnTo>
                  <a:pt x="676816" y="34932"/>
                </a:lnTo>
                <a:lnTo>
                  <a:pt x="652319" y="16764"/>
                </a:lnTo>
                <a:lnTo>
                  <a:pt x="615987" y="4500"/>
                </a:lnTo>
                <a:lnTo>
                  <a:pt x="571500" y="0"/>
                </a:lnTo>
                <a:lnTo>
                  <a:pt x="400050" y="0"/>
                </a:lnTo>
                <a:lnTo>
                  <a:pt x="114300" y="0"/>
                </a:lnTo>
                <a:close/>
              </a:path>
            </a:pathLst>
          </a:custGeom>
          <a:ln w="9525">
            <a:solidFill>
              <a:srgbClr val="000000"/>
            </a:solidFill>
          </a:ln>
        </p:spPr>
        <p:txBody>
          <a:bodyPr wrap="square" lIns="0" tIns="0" rIns="0" bIns="0" rtlCol="0"/>
          <a:lstStyle/>
          <a:p>
            <a:endParaRPr/>
          </a:p>
        </p:txBody>
      </p:sp>
      <p:sp>
        <p:nvSpPr>
          <p:cNvPr id="14" name="object 14"/>
          <p:cNvSpPr txBox="1"/>
          <p:nvPr/>
        </p:nvSpPr>
        <p:spPr>
          <a:xfrm>
            <a:off x="549655" y="2005330"/>
            <a:ext cx="46037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Arial"/>
                <a:cs typeface="Arial"/>
              </a:rPr>
              <a:t>P</a:t>
            </a:r>
            <a:r>
              <a:rPr sz="1100" dirty="0">
                <a:latin typeface="Arial"/>
                <a:cs typeface="Arial"/>
              </a:rPr>
              <a:t>6</a:t>
            </a:r>
            <a:r>
              <a:rPr sz="1100" spc="-5" dirty="0">
                <a:latin typeface="Arial"/>
                <a:cs typeface="Arial"/>
              </a:rPr>
              <a:t>0A</a:t>
            </a:r>
            <a:r>
              <a:rPr sz="1100" dirty="0">
                <a:latin typeface="Arial"/>
                <a:cs typeface="Arial"/>
              </a:rPr>
              <a:t>E</a:t>
            </a:r>
            <a:endParaRPr sz="1100">
              <a:latin typeface="Arial"/>
              <a:cs typeface="Arial"/>
            </a:endParaRPr>
          </a:p>
        </p:txBody>
      </p:sp>
      <p:sp>
        <p:nvSpPr>
          <p:cNvPr id="15" name="object 15"/>
          <p:cNvSpPr/>
          <p:nvPr/>
        </p:nvSpPr>
        <p:spPr>
          <a:xfrm>
            <a:off x="1564639" y="2312034"/>
            <a:ext cx="1752600" cy="1697354"/>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4487545" y="2274569"/>
            <a:ext cx="1565275" cy="171132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idx="4294967295"/>
          </p:nvPr>
        </p:nvSpPr>
        <p:spPr>
          <a:xfrm>
            <a:off x="882650" y="1063497"/>
            <a:ext cx="6637781" cy="755650"/>
          </a:xfrm>
          <a:prstGeom prst="rect">
            <a:avLst/>
          </a:prstGeom>
        </p:spPr>
        <p:txBody>
          <a:bodyPr vert="horz" wrap="square" lIns="0" tIns="12700" rIns="0" bIns="0" rtlCol="0">
            <a:spAutoFit/>
          </a:bodyPr>
          <a:lstStyle/>
          <a:p>
            <a:pPr marL="2513330" marR="6350" algn="r">
              <a:lnSpc>
                <a:spcPts val="2825"/>
              </a:lnSpc>
              <a:spcBef>
                <a:spcPts val="100"/>
              </a:spcBef>
            </a:pPr>
            <a:r>
              <a:rPr dirty="0"/>
              <a:t>Positionneur </a:t>
            </a:r>
            <a:r>
              <a:rPr spc="-5" dirty="0"/>
              <a:t>gisement sur</a:t>
            </a:r>
            <a:r>
              <a:rPr spc="-45" dirty="0"/>
              <a:t> </a:t>
            </a:r>
            <a:r>
              <a:rPr spc="-5" dirty="0"/>
              <a:t>site</a:t>
            </a:r>
          </a:p>
          <a:p>
            <a:pPr marL="2513330" marR="5080" algn="r">
              <a:lnSpc>
                <a:spcPts val="2825"/>
              </a:lnSpc>
            </a:pPr>
            <a:r>
              <a:rPr i="1" spc="-5" dirty="0">
                <a:solidFill>
                  <a:srgbClr val="5F5F5F"/>
                </a:solidFill>
                <a:latin typeface="Times New Roman"/>
                <a:cs typeface="Times New Roman"/>
              </a:rPr>
              <a:t>Azimuth over </a:t>
            </a:r>
            <a:r>
              <a:rPr i="1" dirty="0">
                <a:solidFill>
                  <a:srgbClr val="5F5F5F"/>
                </a:solidFill>
                <a:latin typeface="Times New Roman"/>
                <a:cs typeface="Times New Roman"/>
              </a:rPr>
              <a:t>elevation</a:t>
            </a:r>
            <a:r>
              <a:rPr i="1" spc="-20" dirty="0">
                <a:solidFill>
                  <a:srgbClr val="5F5F5F"/>
                </a:solidFill>
                <a:latin typeface="Times New Roman"/>
                <a:cs typeface="Times New Roman"/>
              </a:rPr>
              <a:t> </a:t>
            </a:r>
            <a:r>
              <a:rPr i="1" spc="-5" dirty="0">
                <a:solidFill>
                  <a:srgbClr val="5F5F5F"/>
                </a:solidFill>
                <a:latin typeface="Times New Roman"/>
                <a:cs typeface="Times New Roman"/>
              </a:rPr>
              <a:t>positioner</a:t>
            </a:r>
          </a:p>
        </p:txBody>
      </p:sp>
      <p:graphicFrame>
        <p:nvGraphicFramePr>
          <p:cNvPr id="6" name="object 6"/>
          <p:cNvGraphicFramePr>
            <a:graphicFrameLocks noGrp="1"/>
          </p:cNvGraphicFramePr>
          <p:nvPr/>
        </p:nvGraphicFramePr>
        <p:xfrm>
          <a:off x="1166164" y="2121661"/>
          <a:ext cx="5681975" cy="6671553"/>
        </p:xfrm>
        <a:graphic>
          <a:graphicData uri="http://schemas.openxmlformats.org/drawingml/2006/table">
            <a:tbl>
              <a:tblPr firstRow="1" bandRow="1">
                <a:tableStyleId>{2D5ABB26-0587-4C30-8999-92F81FD0307C}</a:tableStyleId>
              </a:tblPr>
              <a:tblGrid>
                <a:gridCol w="1517015">
                  <a:extLst>
                    <a:ext uri="{9D8B030D-6E8A-4147-A177-3AD203B41FA5}">
                      <a16:colId xmlns:a16="http://schemas.microsoft.com/office/drawing/2014/main" val="20000"/>
                    </a:ext>
                  </a:extLst>
                </a:gridCol>
                <a:gridCol w="454659">
                  <a:extLst>
                    <a:ext uri="{9D8B030D-6E8A-4147-A177-3AD203B41FA5}">
                      <a16:colId xmlns:a16="http://schemas.microsoft.com/office/drawing/2014/main" val="20001"/>
                    </a:ext>
                  </a:extLst>
                </a:gridCol>
                <a:gridCol w="447039">
                  <a:extLst>
                    <a:ext uri="{9D8B030D-6E8A-4147-A177-3AD203B41FA5}">
                      <a16:colId xmlns:a16="http://schemas.microsoft.com/office/drawing/2014/main" val="20002"/>
                    </a:ext>
                  </a:extLst>
                </a:gridCol>
                <a:gridCol w="538480">
                  <a:extLst>
                    <a:ext uri="{9D8B030D-6E8A-4147-A177-3AD203B41FA5}">
                      <a16:colId xmlns:a16="http://schemas.microsoft.com/office/drawing/2014/main" val="20003"/>
                    </a:ext>
                  </a:extLst>
                </a:gridCol>
                <a:gridCol w="540384">
                  <a:extLst>
                    <a:ext uri="{9D8B030D-6E8A-4147-A177-3AD203B41FA5}">
                      <a16:colId xmlns:a16="http://schemas.microsoft.com/office/drawing/2014/main" val="20004"/>
                    </a:ext>
                  </a:extLst>
                </a:gridCol>
                <a:gridCol w="540385">
                  <a:extLst>
                    <a:ext uri="{9D8B030D-6E8A-4147-A177-3AD203B41FA5}">
                      <a16:colId xmlns:a16="http://schemas.microsoft.com/office/drawing/2014/main" val="20005"/>
                    </a:ext>
                  </a:extLst>
                </a:gridCol>
                <a:gridCol w="540385">
                  <a:extLst>
                    <a:ext uri="{9D8B030D-6E8A-4147-A177-3AD203B41FA5}">
                      <a16:colId xmlns:a16="http://schemas.microsoft.com/office/drawing/2014/main" val="20006"/>
                    </a:ext>
                  </a:extLst>
                </a:gridCol>
                <a:gridCol w="539114">
                  <a:extLst>
                    <a:ext uri="{9D8B030D-6E8A-4147-A177-3AD203B41FA5}">
                      <a16:colId xmlns:a16="http://schemas.microsoft.com/office/drawing/2014/main" val="20007"/>
                    </a:ext>
                  </a:extLst>
                </a:gridCol>
                <a:gridCol w="564514">
                  <a:extLst>
                    <a:ext uri="{9D8B030D-6E8A-4147-A177-3AD203B41FA5}">
                      <a16:colId xmlns:a16="http://schemas.microsoft.com/office/drawing/2014/main" val="20008"/>
                    </a:ext>
                  </a:extLst>
                </a:gridCol>
              </a:tblGrid>
              <a:tr h="243840">
                <a:tc gridSpan="3">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6">
                  <a:txBody>
                    <a:bodyPr/>
                    <a:lstStyle/>
                    <a:p>
                      <a:pPr marL="650875">
                        <a:lnSpc>
                          <a:spcPct val="100000"/>
                        </a:lnSpc>
                        <a:spcBef>
                          <a:spcPts val="229"/>
                        </a:spcBef>
                      </a:pPr>
                      <a:r>
                        <a:rPr sz="1100" spc="-5" dirty="0">
                          <a:latin typeface="Times New Roman"/>
                          <a:cs typeface="Times New Roman"/>
                        </a:rPr>
                        <a:t>DESIGNATION </a:t>
                      </a:r>
                      <a:r>
                        <a:rPr sz="1100" dirty="0">
                          <a:latin typeface="Times New Roman"/>
                          <a:cs typeface="Times New Roman"/>
                        </a:rPr>
                        <a:t>/</a:t>
                      </a:r>
                      <a:r>
                        <a:rPr sz="1100" spc="5" dirty="0">
                          <a:latin typeface="Times New Roman"/>
                          <a:cs typeface="Times New Roman"/>
                        </a:rPr>
                        <a:t> </a:t>
                      </a:r>
                      <a:r>
                        <a:rPr sz="1100" i="1" spc="-5" dirty="0">
                          <a:solidFill>
                            <a:srgbClr val="5F5F5F"/>
                          </a:solidFill>
                          <a:latin typeface="Times New Roman"/>
                          <a:cs typeface="Times New Roman"/>
                        </a:rPr>
                        <a:t>DESIGNATION</a:t>
                      </a:r>
                      <a:endParaRPr sz="1100">
                        <a:latin typeface="Times New Roman"/>
                        <a:cs typeface="Times New Roman"/>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80059">
                <a:tc>
                  <a:txBody>
                    <a:bodyPr/>
                    <a:lstStyle/>
                    <a:p>
                      <a:pPr marL="43815">
                        <a:lnSpc>
                          <a:spcPct val="100000"/>
                        </a:lnSpc>
                        <a:spcBef>
                          <a:spcPts val="220"/>
                        </a:spcBef>
                      </a:pPr>
                      <a:r>
                        <a:rPr sz="1100" spc="-5" dirty="0">
                          <a:latin typeface="Times New Roman"/>
                          <a:cs typeface="Times New Roman"/>
                        </a:rPr>
                        <a:t>Caractéristiques</a:t>
                      </a:r>
                      <a:endParaRPr sz="1100">
                        <a:latin typeface="Times New Roman"/>
                        <a:cs typeface="Times New Roman"/>
                      </a:endParaRPr>
                    </a:p>
                    <a:p>
                      <a:pPr marL="179705">
                        <a:lnSpc>
                          <a:spcPct val="100000"/>
                        </a:lnSpc>
                        <a:spcBef>
                          <a:spcPts val="550"/>
                        </a:spcBef>
                      </a:pPr>
                      <a:r>
                        <a:rPr sz="1100" i="1" spc="-5" dirty="0">
                          <a:solidFill>
                            <a:srgbClr val="5F5F5F"/>
                          </a:solidFill>
                          <a:latin typeface="Times New Roman"/>
                          <a:cs typeface="Times New Roman"/>
                        </a:rPr>
                        <a:t>Characteristics</a:t>
                      </a:r>
                      <a:endParaRPr sz="1100">
                        <a:latin typeface="Times New Roman"/>
                        <a:cs typeface="Times New Roman"/>
                      </a:endParaRPr>
                    </a:p>
                  </a:txBody>
                  <a:tcPr marL="0" marR="0" marT="279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3815">
                        <a:lnSpc>
                          <a:spcPct val="100000"/>
                        </a:lnSpc>
                        <a:spcBef>
                          <a:spcPts val="220"/>
                        </a:spcBef>
                      </a:pPr>
                      <a:r>
                        <a:rPr sz="1100" spc="-5" dirty="0">
                          <a:latin typeface="Times New Roman"/>
                          <a:cs typeface="Times New Roman"/>
                        </a:rPr>
                        <a:t>Unités</a:t>
                      </a:r>
                      <a:endParaRPr sz="1100">
                        <a:latin typeface="Times New Roman"/>
                        <a:cs typeface="Times New Roman"/>
                      </a:endParaRPr>
                    </a:p>
                    <a:p>
                      <a:pPr marL="74295">
                        <a:lnSpc>
                          <a:spcPct val="100000"/>
                        </a:lnSpc>
                        <a:spcBef>
                          <a:spcPts val="550"/>
                        </a:spcBef>
                      </a:pPr>
                      <a:r>
                        <a:rPr sz="1100" spc="-5" dirty="0">
                          <a:latin typeface="Times New Roman"/>
                          <a:cs typeface="Times New Roman"/>
                        </a:rPr>
                        <a:t>Units</a:t>
                      </a:r>
                      <a:endParaRPr sz="1100">
                        <a:latin typeface="Times New Roman"/>
                        <a:cs typeface="Times New Roman"/>
                      </a:endParaRPr>
                    </a:p>
                  </a:txBody>
                  <a:tcPr marL="0" marR="0" marT="279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P20AE</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P30AE</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P40AE</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P60AE</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R="59055" algn="r">
                        <a:lnSpc>
                          <a:spcPct val="100000"/>
                        </a:lnSpc>
                      </a:pPr>
                      <a:r>
                        <a:rPr sz="1100" dirty="0">
                          <a:latin typeface="Times New Roman"/>
                          <a:cs typeface="Times New Roman"/>
                        </a:rPr>
                        <a:t>P80</a:t>
                      </a:r>
                      <a:r>
                        <a:rPr sz="1100" spc="-5" dirty="0">
                          <a:latin typeface="Times New Roman"/>
                          <a:cs typeface="Times New Roman"/>
                        </a:rPr>
                        <a:t>A</a:t>
                      </a:r>
                      <a:r>
                        <a:rPr sz="1100" dirty="0">
                          <a:latin typeface="Times New Roman"/>
                          <a:cs typeface="Times New Roman"/>
                        </a:rPr>
                        <a:t>E</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P100AE</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480059">
                <a:tc>
                  <a:txBody>
                    <a:bodyPr/>
                    <a:lstStyle/>
                    <a:p>
                      <a:pPr marR="120014" algn="ctr">
                        <a:lnSpc>
                          <a:spcPct val="100000"/>
                        </a:lnSpc>
                        <a:spcBef>
                          <a:spcPts val="220"/>
                        </a:spcBef>
                      </a:pPr>
                      <a:r>
                        <a:rPr sz="1100" spc="-5" dirty="0">
                          <a:latin typeface="Times New Roman"/>
                          <a:cs typeface="Times New Roman"/>
                        </a:rPr>
                        <a:t>Charge maxi </a:t>
                      </a:r>
                      <a:r>
                        <a:rPr sz="1100" dirty="0">
                          <a:latin typeface="Times New Roman"/>
                          <a:cs typeface="Times New Roman"/>
                        </a:rPr>
                        <a:t>dans</a:t>
                      </a:r>
                      <a:r>
                        <a:rPr sz="1100" spc="-30" dirty="0">
                          <a:latin typeface="Times New Roman"/>
                          <a:cs typeface="Times New Roman"/>
                        </a:rPr>
                        <a:t> </a:t>
                      </a:r>
                      <a:r>
                        <a:rPr sz="1100" spc="-5" dirty="0">
                          <a:latin typeface="Times New Roman"/>
                          <a:cs typeface="Times New Roman"/>
                        </a:rPr>
                        <a:t>l'axe</a:t>
                      </a:r>
                      <a:endParaRPr sz="1100">
                        <a:latin typeface="Times New Roman"/>
                        <a:cs typeface="Times New Roman"/>
                      </a:endParaRPr>
                    </a:p>
                    <a:p>
                      <a:pPr marR="109220" algn="ctr">
                        <a:lnSpc>
                          <a:spcPct val="100000"/>
                        </a:lnSpc>
                        <a:spcBef>
                          <a:spcPts val="550"/>
                        </a:spcBef>
                      </a:pPr>
                      <a:r>
                        <a:rPr sz="1100" i="1" dirty="0">
                          <a:solidFill>
                            <a:srgbClr val="5F5F5F"/>
                          </a:solidFill>
                          <a:latin typeface="Times New Roman"/>
                          <a:cs typeface="Times New Roman"/>
                        </a:rPr>
                        <a:t>Total </a:t>
                      </a:r>
                      <a:r>
                        <a:rPr sz="1100" i="1" spc="-5" dirty="0">
                          <a:solidFill>
                            <a:srgbClr val="5F5F5F"/>
                          </a:solidFill>
                          <a:latin typeface="Times New Roman"/>
                          <a:cs typeface="Times New Roman"/>
                        </a:rPr>
                        <a:t>vertical</a:t>
                      </a:r>
                      <a:r>
                        <a:rPr sz="1100" i="1" spc="-25" dirty="0">
                          <a:solidFill>
                            <a:srgbClr val="5F5F5F"/>
                          </a:solidFill>
                          <a:latin typeface="Times New Roman"/>
                          <a:cs typeface="Times New Roman"/>
                        </a:rPr>
                        <a:t> </a:t>
                      </a:r>
                      <a:r>
                        <a:rPr sz="1100" i="1" spc="-5" dirty="0">
                          <a:solidFill>
                            <a:srgbClr val="5F5F5F"/>
                          </a:solidFill>
                          <a:latin typeface="Times New Roman"/>
                          <a:cs typeface="Times New Roman"/>
                        </a:rPr>
                        <a:t>load</a:t>
                      </a:r>
                      <a:endParaRPr sz="1100">
                        <a:latin typeface="Times New Roman"/>
                        <a:cs typeface="Times New Roman"/>
                      </a:endParaRPr>
                    </a:p>
                  </a:txBody>
                  <a:tcPr marL="0" marR="0" marT="279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L="635" algn="ctr">
                        <a:lnSpc>
                          <a:spcPct val="100000"/>
                        </a:lnSpc>
                      </a:pPr>
                      <a:r>
                        <a:rPr sz="1100" dirty="0">
                          <a:latin typeface="Times New Roman"/>
                          <a:cs typeface="Times New Roman"/>
                        </a:rPr>
                        <a:t>N</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20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1</a:t>
                      </a:r>
                      <a:r>
                        <a:rPr sz="1100" spc="-25"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2</a:t>
                      </a:r>
                      <a:r>
                        <a:rPr sz="1100" spc="-25" dirty="0">
                          <a:latin typeface="Times New Roman"/>
                          <a:cs typeface="Times New Roman"/>
                        </a:rPr>
                        <a:t> </a:t>
                      </a:r>
                      <a:r>
                        <a:rPr sz="1100" dirty="0">
                          <a:latin typeface="Times New Roman"/>
                          <a:cs typeface="Times New Roman"/>
                        </a:rPr>
                        <a:t>500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15</a:t>
                      </a:r>
                      <a:r>
                        <a:rPr sz="1100" spc="-3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R="68580" algn="r">
                        <a:lnSpc>
                          <a:spcPct val="100000"/>
                        </a:lnSpc>
                      </a:pPr>
                      <a:r>
                        <a:rPr sz="1100" dirty="0">
                          <a:latin typeface="Times New Roman"/>
                          <a:cs typeface="Times New Roman"/>
                        </a:rPr>
                        <a:t>50</a:t>
                      </a:r>
                      <a:r>
                        <a:rPr sz="1100" spc="-9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200</a:t>
                      </a:r>
                      <a:r>
                        <a:rPr sz="1100" spc="-35"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480441">
                <a:tc>
                  <a:txBody>
                    <a:bodyPr/>
                    <a:lstStyle/>
                    <a:p>
                      <a:pPr marL="43815">
                        <a:lnSpc>
                          <a:spcPct val="100000"/>
                        </a:lnSpc>
                        <a:spcBef>
                          <a:spcPts val="220"/>
                        </a:spcBef>
                      </a:pPr>
                      <a:r>
                        <a:rPr sz="1100" spc="-5" dirty="0">
                          <a:latin typeface="Times New Roman"/>
                          <a:cs typeface="Times New Roman"/>
                        </a:rPr>
                        <a:t>Moment </a:t>
                      </a:r>
                      <a:r>
                        <a:rPr sz="1100" dirty="0">
                          <a:latin typeface="Times New Roman"/>
                          <a:cs typeface="Times New Roman"/>
                        </a:rPr>
                        <a:t>de</a:t>
                      </a:r>
                      <a:r>
                        <a:rPr sz="1100" spc="-15" dirty="0">
                          <a:latin typeface="Times New Roman"/>
                          <a:cs typeface="Times New Roman"/>
                        </a:rPr>
                        <a:t> </a:t>
                      </a:r>
                      <a:r>
                        <a:rPr sz="1100" spc="-5" dirty="0">
                          <a:latin typeface="Times New Roman"/>
                          <a:cs typeface="Times New Roman"/>
                        </a:rPr>
                        <a:t>renversement</a:t>
                      </a:r>
                      <a:endParaRPr sz="1100">
                        <a:latin typeface="Times New Roman"/>
                        <a:cs typeface="Times New Roman"/>
                      </a:endParaRPr>
                    </a:p>
                    <a:p>
                      <a:pPr marL="179705">
                        <a:lnSpc>
                          <a:spcPct val="100000"/>
                        </a:lnSpc>
                        <a:spcBef>
                          <a:spcPts val="555"/>
                        </a:spcBef>
                      </a:pPr>
                      <a:r>
                        <a:rPr sz="1100" i="1" dirty="0">
                          <a:solidFill>
                            <a:srgbClr val="5F5F5F"/>
                          </a:solidFill>
                          <a:latin typeface="Times New Roman"/>
                          <a:cs typeface="Times New Roman"/>
                        </a:rPr>
                        <a:t>Bending</a:t>
                      </a:r>
                      <a:r>
                        <a:rPr sz="1100" i="1" spc="-20" dirty="0">
                          <a:solidFill>
                            <a:srgbClr val="5F5F5F"/>
                          </a:solidFill>
                          <a:latin typeface="Times New Roman"/>
                          <a:cs typeface="Times New Roman"/>
                        </a:rPr>
                        <a:t> </a:t>
                      </a:r>
                      <a:r>
                        <a:rPr sz="1100" i="1" spc="-5" dirty="0">
                          <a:solidFill>
                            <a:srgbClr val="5F5F5F"/>
                          </a:solidFill>
                          <a:latin typeface="Times New Roman"/>
                          <a:cs typeface="Times New Roman"/>
                        </a:rPr>
                        <a:t>moment</a:t>
                      </a:r>
                      <a:endParaRPr sz="1100">
                        <a:latin typeface="Times New Roman"/>
                        <a:cs typeface="Times New Roman"/>
                      </a:endParaRPr>
                    </a:p>
                  </a:txBody>
                  <a:tcPr marL="0" marR="0" marT="279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R="112395" algn="r">
                        <a:lnSpc>
                          <a:spcPct val="100000"/>
                        </a:lnSpc>
                        <a:spcBef>
                          <a:spcPts val="5"/>
                        </a:spcBef>
                      </a:pPr>
                      <a:r>
                        <a:rPr sz="1100" spc="5" dirty="0">
                          <a:latin typeface="Times New Roman"/>
                          <a:cs typeface="Times New Roman"/>
                        </a:rPr>
                        <a:t>Nm</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spcBef>
                          <a:spcPts val="5"/>
                        </a:spcBef>
                      </a:pPr>
                      <a:r>
                        <a:rPr sz="1100" dirty="0">
                          <a:latin typeface="Times New Roman"/>
                          <a:cs typeface="Times New Roman"/>
                        </a:rPr>
                        <a:t>15</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spcBef>
                          <a:spcPts val="5"/>
                        </a:spcBef>
                      </a:pPr>
                      <a:r>
                        <a:rPr sz="1100" dirty="0">
                          <a:latin typeface="Times New Roman"/>
                          <a:cs typeface="Times New Roman"/>
                        </a:rPr>
                        <a:t>250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spcBef>
                          <a:spcPts val="5"/>
                        </a:spcBef>
                      </a:pPr>
                      <a:r>
                        <a:rPr sz="1100" dirty="0">
                          <a:latin typeface="Times New Roman"/>
                          <a:cs typeface="Times New Roman"/>
                        </a:rPr>
                        <a:t>1</a:t>
                      </a:r>
                      <a:r>
                        <a:rPr sz="1100" spc="-25" dirty="0">
                          <a:latin typeface="Times New Roman"/>
                          <a:cs typeface="Times New Roman"/>
                        </a:rPr>
                        <a:t> </a:t>
                      </a:r>
                      <a:r>
                        <a:rPr sz="1100" dirty="0">
                          <a:latin typeface="Times New Roman"/>
                          <a:cs typeface="Times New Roman"/>
                        </a:rPr>
                        <a:t>200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spcBef>
                          <a:spcPts val="5"/>
                        </a:spcBef>
                      </a:pPr>
                      <a:r>
                        <a:rPr sz="1100" dirty="0">
                          <a:latin typeface="Times New Roman"/>
                          <a:cs typeface="Times New Roman"/>
                        </a:rPr>
                        <a:t>10</a:t>
                      </a:r>
                      <a:r>
                        <a:rPr sz="1100" spc="-3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R="68580" algn="r">
                        <a:lnSpc>
                          <a:spcPct val="100000"/>
                        </a:lnSpc>
                        <a:spcBef>
                          <a:spcPts val="5"/>
                        </a:spcBef>
                      </a:pPr>
                      <a:r>
                        <a:rPr sz="1100" dirty="0">
                          <a:latin typeface="Times New Roman"/>
                          <a:cs typeface="Times New Roman"/>
                        </a:rPr>
                        <a:t>50</a:t>
                      </a:r>
                      <a:r>
                        <a:rPr sz="1100" spc="-9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spcBef>
                          <a:spcPts val="5"/>
                        </a:spcBef>
                      </a:pPr>
                      <a:r>
                        <a:rPr sz="1100" dirty="0">
                          <a:latin typeface="Times New Roman"/>
                          <a:cs typeface="Times New Roman"/>
                        </a:rPr>
                        <a:t>120</a:t>
                      </a:r>
                      <a:r>
                        <a:rPr sz="1100" spc="-35"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281940">
                <a:tc rowSpan="2">
                  <a:txBody>
                    <a:bodyPr/>
                    <a:lstStyle/>
                    <a:p>
                      <a:pPr marL="43815">
                        <a:lnSpc>
                          <a:spcPct val="100000"/>
                        </a:lnSpc>
                        <a:spcBef>
                          <a:spcPts val="400"/>
                        </a:spcBef>
                      </a:pPr>
                      <a:r>
                        <a:rPr sz="1100" spc="-5" dirty="0">
                          <a:latin typeface="Times New Roman"/>
                          <a:cs typeface="Times New Roman"/>
                        </a:rPr>
                        <a:t>Vitesse </a:t>
                      </a:r>
                      <a:r>
                        <a:rPr sz="1100" spc="-10" dirty="0">
                          <a:latin typeface="Times New Roman"/>
                          <a:cs typeface="Times New Roman"/>
                        </a:rPr>
                        <a:t>de</a:t>
                      </a:r>
                      <a:r>
                        <a:rPr sz="1100" spc="-5" dirty="0">
                          <a:latin typeface="Times New Roman"/>
                          <a:cs typeface="Times New Roman"/>
                        </a:rPr>
                        <a:t> rotation</a:t>
                      </a:r>
                      <a:endParaRPr sz="1100">
                        <a:latin typeface="Times New Roman"/>
                        <a:cs typeface="Times New Roman"/>
                      </a:endParaRPr>
                    </a:p>
                    <a:p>
                      <a:pPr marL="179705">
                        <a:lnSpc>
                          <a:spcPct val="100000"/>
                        </a:lnSpc>
                        <a:spcBef>
                          <a:spcPts val="550"/>
                        </a:spcBef>
                      </a:pPr>
                      <a:r>
                        <a:rPr sz="1100" i="1" spc="-5" dirty="0">
                          <a:solidFill>
                            <a:srgbClr val="5F5F5F"/>
                          </a:solidFill>
                          <a:latin typeface="Times New Roman"/>
                          <a:cs typeface="Times New Roman"/>
                        </a:rPr>
                        <a:t>Operating</a:t>
                      </a:r>
                      <a:r>
                        <a:rPr sz="1100" i="1" spc="-15" dirty="0">
                          <a:solidFill>
                            <a:srgbClr val="5F5F5F"/>
                          </a:solidFill>
                          <a:latin typeface="Times New Roman"/>
                          <a:cs typeface="Times New Roman"/>
                        </a:rPr>
                        <a:t> </a:t>
                      </a:r>
                      <a:r>
                        <a:rPr sz="1100" i="1" spc="-5" dirty="0">
                          <a:solidFill>
                            <a:srgbClr val="5F5F5F"/>
                          </a:solidFill>
                          <a:latin typeface="Times New Roman"/>
                          <a:cs typeface="Times New Roman"/>
                        </a:rPr>
                        <a:t>velocity</a:t>
                      </a:r>
                      <a:endParaRPr sz="1100">
                        <a:latin typeface="Times New Roman"/>
                        <a:cs typeface="Times New Roman"/>
                      </a:endParaRPr>
                    </a:p>
                  </a:txBody>
                  <a:tcPr marL="0" marR="0" marT="508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10"/>
                        </a:spcBef>
                      </a:pPr>
                      <a:endParaRPr sz="1150">
                        <a:latin typeface="Times New Roman"/>
                        <a:cs typeface="Times New Roman"/>
                      </a:endParaRPr>
                    </a:p>
                    <a:p>
                      <a:pPr algn="ctr">
                        <a:lnSpc>
                          <a:spcPct val="100000"/>
                        </a:lnSpc>
                      </a:pPr>
                      <a:r>
                        <a:rPr sz="1100" spc="-5" dirty="0">
                          <a:latin typeface="Times New Roman"/>
                          <a:cs typeface="Times New Roman"/>
                        </a:rPr>
                        <a:t>°/s</a:t>
                      </a:r>
                      <a:endParaRPr sz="1100">
                        <a:latin typeface="Times New Roman"/>
                        <a:cs typeface="Times New Roman"/>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4460">
                        <a:lnSpc>
                          <a:spcPct val="100000"/>
                        </a:lnSpc>
                        <a:spcBef>
                          <a:spcPts val="400"/>
                        </a:spcBef>
                      </a:pPr>
                      <a:r>
                        <a:rPr sz="1100" b="1" spc="-10" dirty="0">
                          <a:latin typeface="Times New Roman"/>
                          <a:cs typeface="Times New Roman"/>
                        </a:rPr>
                        <a:t>AZ</a:t>
                      </a:r>
                      <a:endParaRPr sz="1100">
                        <a:latin typeface="Times New Roman"/>
                        <a:cs typeface="Times New Roman"/>
                      </a:endParaRPr>
                    </a:p>
                  </a:txBody>
                  <a:tcPr marL="0" marR="0" marT="508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375"/>
                        </a:spcBef>
                      </a:pPr>
                      <a:r>
                        <a:rPr sz="1100" dirty="0">
                          <a:latin typeface="Times New Roman"/>
                          <a:cs typeface="Times New Roman"/>
                        </a:rPr>
                        <a:t>20</a:t>
                      </a:r>
                      <a:endParaRPr sz="1100">
                        <a:latin typeface="Times New Roman"/>
                        <a:cs typeface="Times New Roman"/>
                      </a:endParaRPr>
                    </a:p>
                  </a:txBody>
                  <a:tcPr marL="0" marR="0" marT="476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375"/>
                        </a:spcBef>
                      </a:pPr>
                      <a:r>
                        <a:rPr sz="1100" dirty="0">
                          <a:latin typeface="Times New Roman"/>
                          <a:cs typeface="Times New Roman"/>
                        </a:rPr>
                        <a:t>6</a:t>
                      </a:r>
                      <a:endParaRPr sz="1100">
                        <a:latin typeface="Times New Roman"/>
                        <a:cs typeface="Times New Roman"/>
                      </a:endParaRPr>
                    </a:p>
                  </a:txBody>
                  <a:tcPr marL="0" marR="0" marT="476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375"/>
                        </a:spcBef>
                      </a:pPr>
                      <a:r>
                        <a:rPr sz="1100" dirty="0">
                          <a:latin typeface="Times New Roman"/>
                          <a:cs typeface="Times New Roman"/>
                        </a:rPr>
                        <a:t>12</a:t>
                      </a:r>
                      <a:endParaRPr sz="1100">
                        <a:latin typeface="Times New Roman"/>
                        <a:cs typeface="Times New Roman"/>
                      </a:endParaRPr>
                    </a:p>
                  </a:txBody>
                  <a:tcPr marL="0" marR="0" marT="476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375"/>
                        </a:spcBef>
                      </a:pPr>
                      <a:r>
                        <a:rPr sz="1100" dirty="0">
                          <a:latin typeface="Times New Roman"/>
                          <a:cs typeface="Times New Roman"/>
                        </a:rPr>
                        <a:t>6</a:t>
                      </a:r>
                      <a:endParaRPr sz="1100">
                        <a:latin typeface="Times New Roman"/>
                        <a:cs typeface="Times New Roman"/>
                      </a:endParaRPr>
                    </a:p>
                  </a:txBody>
                  <a:tcPr marL="0" marR="0" marT="476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375"/>
                        </a:spcBef>
                      </a:pPr>
                      <a:r>
                        <a:rPr sz="1100" dirty="0">
                          <a:latin typeface="Times New Roman"/>
                          <a:cs typeface="Times New Roman"/>
                        </a:rPr>
                        <a:t>4.6</a:t>
                      </a:r>
                      <a:endParaRPr sz="1100">
                        <a:latin typeface="Times New Roman"/>
                        <a:cs typeface="Times New Roman"/>
                      </a:endParaRPr>
                    </a:p>
                  </a:txBody>
                  <a:tcPr marL="0" marR="0" marT="476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375"/>
                        </a:spcBef>
                      </a:pPr>
                      <a:r>
                        <a:rPr sz="1100" dirty="0">
                          <a:latin typeface="Times New Roman"/>
                          <a:cs typeface="Times New Roman"/>
                        </a:rPr>
                        <a:t>3</a:t>
                      </a:r>
                      <a:endParaRPr sz="1100">
                        <a:latin typeface="Times New Roman"/>
                        <a:cs typeface="Times New Roman"/>
                      </a:endParaRPr>
                    </a:p>
                  </a:txBody>
                  <a:tcPr marL="0" marR="0" marT="476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243839">
                <a:tc vMerge="1">
                  <a:txBody>
                    <a:bodyPr/>
                    <a:lstStyle/>
                    <a:p>
                      <a:endParaRPr/>
                    </a:p>
                  </a:txBody>
                  <a:tcPr marL="0" marR="0" marT="508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8905">
                        <a:lnSpc>
                          <a:spcPct val="100000"/>
                        </a:lnSpc>
                        <a:spcBef>
                          <a:spcPts val="254"/>
                        </a:spcBef>
                      </a:pPr>
                      <a:r>
                        <a:rPr sz="1100" b="1" spc="-5" dirty="0">
                          <a:latin typeface="Times New Roman"/>
                          <a:cs typeface="Times New Roman"/>
                        </a:rPr>
                        <a:t>EL</a:t>
                      </a:r>
                      <a:endParaRPr sz="1100">
                        <a:latin typeface="Times New Roman"/>
                        <a:cs typeface="Times New Roman"/>
                      </a:endParaRPr>
                    </a:p>
                  </a:txBody>
                  <a:tcPr marL="0" marR="0" marT="3238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29"/>
                        </a:spcBef>
                      </a:pPr>
                      <a:r>
                        <a:rPr sz="1100" dirty="0">
                          <a:latin typeface="Times New Roman"/>
                          <a:cs typeface="Times New Roman"/>
                        </a:rPr>
                        <a:t>20</a:t>
                      </a:r>
                      <a:endParaRPr sz="1100">
                        <a:latin typeface="Times New Roman"/>
                        <a:cs typeface="Times New Roman"/>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29"/>
                        </a:spcBef>
                      </a:pPr>
                      <a:r>
                        <a:rPr sz="1100" dirty="0">
                          <a:latin typeface="Times New Roman"/>
                          <a:cs typeface="Times New Roman"/>
                        </a:rPr>
                        <a:t>6</a:t>
                      </a:r>
                      <a:endParaRPr sz="1100">
                        <a:latin typeface="Times New Roman"/>
                        <a:cs typeface="Times New Roman"/>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29"/>
                        </a:spcBef>
                      </a:pPr>
                      <a:r>
                        <a:rPr sz="1100" dirty="0">
                          <a:latin typeface="Times New Roman"/>
                          <a:cs typeface="Times New Roman"/>
                        </a:rPr>
                        <a:t>12</a:t>
                      </a:r>
                      <a:endParaRPr sz="1100">
                        <a:latin typeface="Times New Roman"/>
                        <a:cs typeface="Times New Roman"/>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29"/>
                        </a:spcBef>
                      </a:pPr>
                      <a:r>
                        <a:rPr sz="1100" dirty="0">
                          <a:latin typeface="Times New Roman"/>
                          <a:cs typeface="Times New Roman"/>
                        </a:rPr>
                        <a:t>1</a:t>
                      </a:r>
                      <a:endParaRPr sz="1100">
                        <a:latin typeface="Times New Roman"/>
                        <a:cs typeface="Times New Roman"/>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29"/>
                        </a:spcBef>
                      </a:pPr>
                      <a:r>
                        <a:rPr sz="1100" dirty="0">
                          <a:latin typeface="Times New Roman"/>
                          <a:cs typeface="Times New Roman"/>
                        </a:rPr>
                        <a:t>0.6</a:t>
                      </a:r>
                      <a:endParaRPr sz="1100">
                        <a:latin typeface="Times New Roman"/>
                        <a:cs typeface="Times New Roman"/>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29"/>
                        </a:spcBef>
                      </a:pPr>
                      <a:r>
                        <a:rPr sz="1100" dirty="0">
                          <a:latin typeface="Times New Roman"/>
                          <a:cs typeface="Times New Roman"/>
                        </a:rPr>
                        <a:t>0.40</a:t>
                      </a:r>
                      <a:endParaRPr sz="1100">
                        <a:latin typeface="Times New Roman"/>
                        <a:cs typeface="Times New Roman"/>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54508">
                <a:tc rowSpan="2">
                  <a:txBody>
                    <a:bodyPr/>
                    <a:lstStyle/>
                    <a:p>
                      <a:pPr marR="404495" algn="r">
                        <a:lnSpc>
                          <a:spcPct val="100000"/>
                        </a:lnSpc>
                        <a:spcBef>
                          <a:spcPts val="290"/>
                        </a:spcBef>
                      </a:pPr>
                      <a:r>
                        <a:rPr sz="1100" dirty="0">
                          <a:latin typeface="Times New Roman"/>
                          <a:cs typeface="Times New Roman"/>
                        </a:rPr>
                        <a:t>Couple</a:t>
                      </a:r>
                      <a:r>
                        <a:rPr sz="1100" spc="-65" dirty="0">
                          <a:latin typeface="Times New Roman"/>
                          <a:cs typeface="Times New Roman"/>
                        </a:rPr>
                        <a:t> </a:t>
                      </a:r>
                      <a:r>
                        <a:rPr sz="1100" spc="-5" dirty="0">
                          <a:latin typeface="Times New Roman"/>
                          <a:cs typeface="Times New Roman"/>
                        </a:rPr>
                        <a:t>dynamique</a:t>
                      </a:r>
                      <a:endParaRPr sz="1100">
                        <a:latin typeface="Times New Roman"/>
                        <a:cs typeface="Times New Roman"/>
                      </a:endParaRPr>
                    </a:p>
                    <a:p>
                      <a:pPr marR="377190" algn="r">
                        <a:lnSpc>
                          <a:spcPct val="100000"/>
                        </a:lnSpc>
                        <a:spcBef>
                          <a:spcPts val="540"/>
                        </a:spcBef>
                      </a:pPr>
                      <a:r>
                        <a:rPr sz="1100" i="1" spc="-5" dirty="0">
                          <a:solidFill>
                            <a:srgbClr val="5F5F5F"/>
                          </a:solidFill>
                          <a:latin typeface="Times New Roman"/>
                          <a:cs typeface="Times New Roman"/>
                        </a:rPr>
                        <a:t>Delivered</a:t>
                      </a:r>
                      <a:r>
                        <a:rPr sz="1100" i="1" spc="-40" dirty="0">
                          <a:solidFill>
                            <a:srgbClr val="5F5F5F"/>
                          </a:solidFill>
                          <a:latin typeface="Times New Roman"/>
                          <a:cs typeface="Times New Roman"/>
                        </a:rPr>
                        <a:t> </a:t>
                      </a:r>
                      <a:r>
                        <a:rPr sz="1100" i="1" spc="-5" dirty="0">
                          <a:solidFill>
                            <a:srgbClr val="5F5F5F"/>
                          </a:solidFill>
                          <a:latin typeface="Times New Roman"/>
                          <a:cs typeface="Times New Roman"/>
                        </a:rPr>
                        <a:t>torque</a:t>
                      </a:r>
                      <a:endParaRPr sz="1100">
                        <a:latin typeface="Times New Roman"/>
                        <a:cs typeface="Times New Roman"/>
                      </a:endParaRPr>
                    </a:p>
                  </a:txBody>
                  <a:tcPr marL="0" marR="0" marT="368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5"/>
                        </a:spcBef>
                      </a:pPr>
                      <a:endParaRPr sz="1050">
                        <a:latin typeface="Times New Roman"/>
                        <a:cs typeface="Times New Roman"/>
                      </a:endParaRPr>
                    </a:p>
                    <a:p>
                      <a:pPr marL="121285">
                        <a:lnSpc>
                          <a:spcPct val="100000"/>
                        </a:lnSpc>
                      </a:pPr>
                      <a:r>
                        <a:rPr sz="1100" spc="5" dirty="0">
                          <a:latin typeface="Times New Roman"/>
                          <a:cs typeface="Times New Roman"/>
                        </a:rPr>
                        <a:t>Nm</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4460">
                        <a:lnSpc>
                          <a:spcPct val="100000"/>
                        </a:lnSpc>
                        <a:spcBef>
                          <a:spcPts val="290"/>
                        </a:spcBef>
                      </a:pPr>
                      <a:r>
                        <a:rPr sz="1100" b="1" spc="-10" dirty="0">
                          <a:latin typeface="Times New Roman"/>
                          <a:cs typeface="Times New Roman"/>
                        </a:rPr>
                        <a:t>AZ</a:t>
                      </a:r>
                      <a:endParaRPr sz="1100">
                        <a:latin typeface="Times New Roman"/>
                        <a:cs typeface="Times New Roman"/>
                      </a:endParaRPr>
                    </a:p>
                  </a:txBody>
                  <a:tcPr marL="0" marR="0" marT="368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65"/>
                        </a:spcBef>
                      </a:pPr>
                      <a:r>
                        <a:rPr sz="1100" dirty="0">
                          <a:latin typeface="Times New Roman"/>
                          <a:cs typeface="Times New Roman"/>
                        </a:rPr>
                        <a:t>10</a:t>
                      </a:r>
                      <a:endParaRPr sz="1100">
                        <a:latin typeface="Times New Roman"/>
                        <a:cs typeface="Times New Roman"/>
                      </a:endParaRPr>
                    </a:p>
                  </a:txBody>
                  <a:tcPr marL="0" marR="0" marT="336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65"/>
                        </a:spcBef>
                      </a:pPr>
                      <a:r>
                        <a:rPr sz="1100" dirty="0">
                          <a:latin typeface="Times New Roman"/>
                          <a:cs typeface="Times New Roman"/>
                        </a:rPr>
                        <a:t>200</a:t>
                      </a:r>
                      <a:endParaRPr sz="1100">
                        <a:latin typeface="Times New Roman"/>
                        <a:cs typeface="Times New Roman"/>
                      </a:endParaRPr>
                    </a:p>
                  </a:txBody>
                  <a:tcPr marL="0" marR="0" marT="336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65"/>
                        </a:spcBef>
                      </a:pPr>
                      <a:r>
                        <a:rPr sz="1100" dirty="0">
                          <a:latin typeface="Times New Roman"/>
                          <a:cs typeface="Times New Roman"/>
                        </a:rPr>
                        <a:t>1</a:t>
                      </a:r>
                      <a:r>
                        <a:rPr sz="1100" spc="-25"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336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65"/>
                        </a:spcBef>
                      </a:pPr>
                      <a:r>
                        <a:rPr sz="1100" dirty="0">
                          <a:latin typeface="Times New Roman"/>
                          <a:cs typeface="Times New Roman"/>
                        </a:rPr>
                        <a:t>2</a:t>
                      </a:r>
                      <a:r>
                        <a:rPr sz="1100" spc="-25" dirty="0">
                          <a:latin typeface="Times New Roman"/>
                          <a:cs typeface="Times New Roman"/>
                        </a:rPr>
                        <a:t> </a:t>
                      </a:r>
                      <a:r>
                        <a:rPr sz="1100" dirty="0">
                          <a:latin typeface="Times New Roman"/>
                          <a:cs typeface="Times New Roman"/>
                        </a:rPr>
                        <a:t>500</a:t>
                      </a:r>
                      <a:endParaRPr sz="1100">
                        <a:latin typeface="Times New Roman"/>
                        <a:cs typeface="Times New Roman"/>
                      </a:endParaRPr>
                    </a:p>
                  </a:txBody>
                  <a:tcPr marL="0" marR="0" marT="336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1125">
                        <a:lnSpc>
                          <a:spcPct val="100000"/>
                        </a:lnSpc>
                        <a:spcBef>
                          <a:spcPts val="265"/>
                        </a:spcBef>
                      </a:pPr>
                      <a:r>
                        <a:rPr sz="1100" dirty="0">
                          <a:latin typeface="Times New Roman"/>
                          <a:cs typeface="Times New Roman"/>
                        </a:rPr>
                        <a:t>8</a:t>
                      </a:r>
                      <a:r>
                        <a:rPr sz="1100" spc="-25"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336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65"/>
                        </a:spcBef>
                      </a:pPr>
                      <a:r>
                        <a:rPr sz="1100" dirty="0">
                          <a:latin typeface="Times New Roman"/>
                          <a:cs typeface="Times New Roman"/>
                        </a:rPr>
                        <a:t>30</a:t>
                      </a:r>
                      <a:r>
                        <a:rPr sz="1100" spc="-3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336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242315">
                <a:tc vMerge="1">
                  <a:txBody>
                    <a:bodyPr/>
                    <a:lstStyle/>
                    <a:p>
                      <a:endParaRPr/>
                    </a:p>
                  </a:txBody>
                  <a:tcPr marL="0" marR="0" marT="368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8905">
                        <a:lnSpc>
                          <a:spcPct val="100000"/>
                        </a:lnSpc>
                        <a:spcBef>
                          <a:spcPts val="244"/>
                        </a:spcBef>
                      </a:pPr>
                      <a:r>
                        <a:rPr sz="1100" b="1" spc="-5" dirty="0">
                          <a:latin typeface="Times New Roman"/>
                          <a:cs typeface="Times New Roman"/>
                        </a:rPr>
                        <a:t>EL</a:t>
                      </a:r>
                      <a:endParaRPr sz="1100">
                        <a:latin typeface="Times New Roman"/>
                        <a:cs typeface="Times New Roman"/>
                      </a:endParaRPr>
                    </a:p>
                  </a:txBody>
                  <a:tcPr marL="0" marR="0" marT="311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19"/>
                        </a:spcBef>
                      </a:pPr>
                      <a:r>
                        <a:rPr sz="1100" dirty="0">
                          <a:latin typeface="Times New Roman"/>
                          <a:cs typeface="Times New Roman"/>
                        </a:rPr>
                        <a:t>10</a:t>
                      </a:r>
                      <a:endParaRPr sz="1100">
                        <a:latin typeface="Times New Roman"/>
                        <a:cs typeface="Times New Roman"/>
                      </a:endParaRPr>
                    </a:p>
                  </a:txBody>
                  <a:tcPr marL="0" marR="0" marT="279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19"/>
                        </a:spcBef>
                      </a:pPr>
                      <a:r>
                        <a:rPr sz="1100" dirty="0">
                          <a:latin typeface="Times New Roman"/>
                          <a:cs typeface="Times New Roman"/>
                        </a:rPr>
                        <a:t>200</a:t>
                      </a:r>
                      <a:endParaRPr sz="1100">
                        <a:latin typeface="Times New Roman"/>
                        <a:cs typeface="Times New Roman"/>
                      </a:endParaRPr>
                    </a:p>
                  </a:txBody>
                  <a:tcPr marL="0" marR="0" marT="279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19"/>
                        </a:spcBef>
                      </a:pPr>
                      <a:r>
                        <a:rPr sz="1100" dirty="0">
                          <a:latin typeface="Times New Roman"/>
                          <a:cs typeface="Times New Roman"/>
                        </a:rPr>
                        <a:t>1</a:t>
                      </a:r>
                      <a:r>
                        <a:rPr sz="1100" spc="-25"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279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19"/>
                        </a:spcBef>
                      </a:pPr>
                      <a:r>
                        <a:rPr sz="1100" dirty="0">
                          <a:latin typeface="Times New Roman"/>
                          <a:cs typeface="Times New Roman"/>
                        </a:rPr>
                        <a:t>8</a:t>
                      </a:r>
                      <a:r>
                        <a:rPr sz="1100" spc="-25" dirty="0">
                          <a:latin typeface="Times New Roman"/>
                          <a:cs typeface="Times New Roman"/>
                        </a:rPr>
                        <a:t> </a:t>
                      </a:r>
                      <a:r>
                        <a:rPr sz="1100" dirty="0">
                          <a:latin typeface="Times New Roman"/>
                          <a:cs typeface="Times New Roman"/>
                        </a:rPr>
                        <a:t>500</a:t>
                      </a:r>
                      <a:endParaRPr sz="1100">
                        <a:latin typeface="Times New Roman"/>
                        <a:cs typeface="Times New Roman"/>
                      </a:endParaRPr>
                    </a:p>
                  </a:txBody>
                  <a:tcPr marL="0" marR="0" marT="279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8580" algn="r">
                        <a:lnSpc>
                          <a:spcPct val="100000"/>
                        </a:lnSpc>
                        <a:spcBef>
                          <a:spcPts val="219"/>
                        </a:spcBef>
                      </a:pPr>
                      <a:r>
                        <a:rPr sz="1100" dirty="0">
                          <a:latin typeface="Times New Roman"/>
                          <a:cs typeface="Times New Roman"/>
                        </a:rPr>
                        <a:t>45</a:t>
                      </a:r>
                      <a:r>
                        <a:rPr sz="1100" spc="-9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279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19"/>
                        </a:spcBef>
                      </a:pPr>
                      <a:r>
                        <a:rPr sz="1100" dirty="0">
                          <a:latin typeface="Times New Roman"/>
                          <a:cs typeface="Times New Roman"/>
                        </a:rPr>
                        <a:t>10</a:t>
                      </a:r>
                      <a:r>
                        <a:rPr sz="1100" spc="-3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279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263651">
                <a:tc rowSpan="2">
                  <a:txBody>
                    <a:bodyPr/>
                    <a:lstStyle/>
                    <a:p>
                      <a:pPr marL="43815">
                        <a:lnSpc>
                          <a:spcPct val="100000"/>
                        </a:lnSpc>
                        <a:spcBef>
                          <a:spcPts val="325"/>
                        </a:spcBef>
                      </a:pPr>
                      <a:r>
                        <a:rPr sz="1100" dirty="0">
                          <a:latin typeface="Times New Roman"/>
                          <a:cs typeface="Times New Roman"/>
                        </a:rPr>
                        <a:t>Couple</a:t>
                      </a:r>
                      <a:r>
                        <a:rPr sz="1100" spc="-15" dirty="0">
                          <a:latin typeface="Times New Roman"/>
                          <a:cs typeface="Times New Roman"/>
                        </a:rPr>
                        <a:t> </a:t>
                      </a:r>
                      <a:r>
                        <a:rPr sz="1100" spc="-5" dirty="0">
                          <a:latin typeface="Times New Roman"/>
                          <a:cs typeface="Times New Roman"/>
                        </a:rPr>
                        <a:t>statique</a:t>
                      </a:r>
                      <a:endParaRPr sz="1100">
                        <a:latin typeface="Times New Roman"/>
                        <a:cs typeface="Times New Roman"/>
                      </a:endParaRPr>
                    </a:p>
                    <a:p>
                      <a:pPr marL="179705">
                        <a:lnSpc>
                          <a:spcPct val="100000"/>
                        </a:lnSpc>
                        <a:spcBef>
                          <a:spcPts val="540"/>
                        </a:spcBef>
                      </a:pPr>
                      <a:r>
                        <a:rPr sz="1100" i="1" dirty="0">
                          <a:solidFill>
                            <a:srgbClr val="5F5F5F"/>
                          </a:solidFill>
                          <a:latin typeface="Times New Roman"/>
                          <a:cs typeface="Times New Roman"/>
                        </a:rPr>
                        <a:t>Withstand</a:t>
                      </a:r>
                      <a:r>
                        <a:rPr sz="1100" i="1" spc="-20" dirty="0">
                          <a:solidFill>
                            <a:srgbClr val="5F5F5F"/>
                          </a:solidFill>
                          <a:latin typeface="Times New Roman"/>
                          <a:cs typeface="Times New Roman"/>
                        </a:rPr>
                        <a:t> </a:t>
                      </a:r>
                      <a:r>
                        <a:rPr sz="1100" i="1" dirty="0">
                          <a:solidFill>
                            <a:srgbClr val="5F5F5F"/>
                          </a:solidFill>
                          <a:latin typeface="Times New Roman"/>
                          <a:cs typeface="Times New Roman"/>
                        </a:rPr>
                        <a:t>torque</a:t>
                      </a:r>
                      <a:endParaRPr sz="1100">
                        <a:latin typeface="Times New Roman"/>
                        <a:cs typeface="Times New Roman"/>
                      </a:endParaRPr>
                    </a:p>
                  </a:txBody>
                  <a:tcPr marL="0" marR="0" marT="412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55"/>
                        </a:spcBef>
                      </a:pPr>
                      <a:endParaRPr sz="1050">
                        <a:latin typeface="Times New Roman"/>
                        <a:cs typeface="Times New Roman"/>
                      </a:endParaRPr>
                    </a:p>
                    <a:p>
                      <a:pPr marL="121285">
                        <a:lnSpc>
                          <a:spcPct val="100000"/>
                        </a:lnSpc>
                      </a:pPr>
                      <a:r>
                        <a:rPr sz="1100" spc="5" dirty="0">
                          <a:latin typeface="Times New Roman"/>
                          <a:cs typeface="Times New Roman"/>
                        </a:rPr>
                        <a:t>Nm</a:t>
                      </a:r>
                      <a:endParaRPr sz="110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4460">
                        <a:lnSpc>
                          <a:spcPct val="100000"/>
                        </a:lnSpc>
                        <a:spcBef>
                          <a:spcPts val="325"/>
                        </a:spcBef>
                      </a:pPr>
                      <a:r>
                        <a:rPr sz="1100" b="1" spc="-10" dirty="0">
                          <a:latin typeface="Times New Roman"/>
                          <a:cs typeface="Times New Roman"/>
                        </a:rPr>
                        <a:t>AZ</a:t>
                      </a:r>
                      <a:endParaRPr sz="1100">
                        <a:latin typeface="Times New Roman"/>
                        <a:cs typeface="Times New Roman"/>
                      </a:endParaRPr>
                    </a:p>
                  </a:txBody>
                  <a:tcPr marL="0" marR="0" marT="412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305"/>
                        </a:spcBef>
                      </a:pPr>
                      <a:r>
                        <a:rPr sz="1100" dirty="0">
                          <a:latin typeface="Times New Roman"/>
                          <a:cs typeface="Times New Roman"/>
                        </a:rPr>
                        <a:t>15</a:t>
                      </a:r>
                      <a:endParaRPr sz="1100">
                        <a:latin typeface="Times New Roman"/>
                        <a:cs typeface="Times New Roman"/>
                      </a:endParaRPr>
                    </a:p>
                  </a:txBody>
                  <a:tcPr marL="0" marR="0" marT="387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305"/>
                        </a:spcBef>
                      </a:pPr>
                      <a:r>
                        <a:rPr sz="1100" dirty="0">
                          <a:latin typeface="Times New Roman"/>
                          <a:cs typeface="Times New Roman"/>
                        </a:rPr>
                        <a:t>250</a:t>
                      </a:r>
                      <a:endParaRPr sz="1100">
                        <a:latin typeface="Times New Roman"/>
                        <a:cs typeface="Times New Roman"/>
                      </a:endParaRPr>
                    </a:p>
                  </a:txBody>
                  <a:tcPr marL="0" marR="0" marT="387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305"/>
                        </a:spcBef>
                      </a:pPr>
                      <a:r>
                        <a:rPr sz="1100" dirty="0">
                          <a:latin typeface="Times New Roman"/>
                          <a:cs typeface="Times New Roman"/>
                        </a:rPr>
                        <a:t>1</a:t>
                      </a:r>
                      <a:r>
                        <a:rPr sz="1100" spc="-25" dirty="0">
                          <a:latin typeface="Times New Roman"/>
                          <a:cs typeface="Times New Roman"/>
                        </a:rPr>
                        <a:t> </a:t>
                      </a:r>
                      <a:r>
                        <a:rPr sz="1100" dirty="0">
                          <a:latin typeface="Times New Roman"/>
                          <a:cs typeface="Times New Roman"/>
                        </a:rPr>
                        <a:t>200</a:t>
                      </a:r>
                      <a:endParaRPr sz="1100">
                        <a:latin typeface="Times New Roman"/>
                        <a:cs typeface="Times New Roman"/>
                      </a:endParaRPr>
                    </a:p>
                  </a:txBody>
                  <a:tcPr marL="0" marR="0" marT="387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305"/>
                        </a:spcBef>
                      </a:pPr>
                      <a:r>
                        <a:rPr sz="1100" dirty="0">
                          <a:latin typeface="Times New Roman"/>
                          <a:cs typeface="Times New Roman"/>
                        </a:rPr>
                        <a:t>3</a:t>
                      </a:r>
                      <a:r>
                        <a:rPr sz="1100" spc="-25"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387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1125">
                        <a:lnSpc>
                          <a:spcPct val="100000"/>
                        </a:lnSpc>
                        <a:spcBef>
                          <a:spcPts val="305"/>
                        </a:spcBef>
                      </a:pPr>
                      <a:r>
                        <a:rPr sz="1100" dirty="0">
                          <a:latin typeface="Times New Roman"/>
                          <a:cs typeface="Times New Roman"/>
                        </a:rPr>
                        <a:t>9</a:t>
                      </a:r>
                      <a:r>
                        <a:rPr sz="1100" spc="-25" dirty="0">
                          <a:latin typeface="Times New Roman"/>
                          <a:cs typeface="Times New Roman"/>
                        </a:rPr>
                        <a:t> </a:t>
                      </a:r>
                      <a:r>
                        <a:rPr sz="1100" dirty="0">
                          <a:latin typeface="Times New Roman"/>
                          <a:cs typeface="Times New Roman"/>
                        </a:rPr>
                        <a:t>600</a:t>
                      </a:r>
                      <a:endParaRPr sz="1100">
                        <a:latin typeface="Times New Roman"/>
                        <a:cs typeface="Times New Roman"/>
                      </a:endParaRPr>
                    </a:p>
                  </a:txBody>
                  <a:tcPr marL="0" marR="0" marT="387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305"/>
                        </a:spcBef>
                      </a:pPr>
                      <a:r>
                        <a:rPr sz="1100" dirty="0">
                          <a:latin typeface="Times New Roman"/>
                          <a:cs typeface="Times New Roman"/>
                        </a:rPr>
                        <a:t>36</a:t>
                      </a:r>
                      <a:r>
                        <a:rPr sz="1100" spc="-3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387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243840">
                <a:tc vMerge="1">
                  <a:txBody>
                    <a:bodyPr/>
                    <a:lstStyle/>
                    <a:p>
                      <a:endParaRPr/>
                    </a:p>
                  </a:txBody>
                  <a:tcPr marL="0" marR="0" marT="412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8905">
                        <a:lnSpc>
                          <a:spcPct val="100000"/>
                        </a:lnSpc>
                        <a:spcBef>
                          <a:spcPts val="244"/>
                        </a:spcBef>
                      </a:pPr>
                      <a:r>
                        <a:rPr sz="1100" b="1" spc="-5" dirty="0">
                          <a:latin typeface="Times New Roman"/>
                          <a:cs typeface="Times New Roman"/>
                        </a:rPr>
                        <a:t>EL</a:t>
                      </a:r>
                      <a:endParaRPr sz="1100">
                        <a:latin typeface="Times New Roman"/>
                        <a:cs typeface="Times New Roman"/>
                      </a:endParaRPr>
                    </a:p>
                  </a:txBody>
                  <a:tcPr marL="0" marR="0" marT="311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19"/>
                        </a:spcBef>
                      </a:pPr>
                      <a:r>
                        <a:rPr sz="1100" dirty="0">
                          <a:latin typeface="Times New Roman"/>
                          <a:cs typeface="Times New Roman"/>
                        </a:rPr>
                        <a:t>15</a:t>
                      </a:r>
                      <a:endParaRPr sz="1100">
                        <a:latin typeface="Times New Roman"/>
                        <a:cs typeface="Times New Roman"/>
                      </a:endParaRPr>
                    </a:p>
                  </a:txBody>
                  <a:tcPr marL="0" marR="0" marT="279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19"/>
                        </a:spcBef>
                      </a:pPr>
                      <a:r>
                        <a:rPr sz="1100" dirty="0">
                          <a:latin typeface="Times New Roman"/>
                          <a:cs typeface="Times New Roman"/>
                        </a:rPr>
                        <a:t>250</a:t>
                      </a:r>
                      <a:endParaRPr sz="1100">
                        <a:latin typeface="Times New Roman"/>
                        <a:cs typeface="Times New Roman"/>
                      </a:endParaRPr>
                    </a:p>
                  </a:txBody>
                  <a:tcPr marL="0" marR="0" marT="279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19"/>
                        </a:spcBef>
                      </a:pPr>
                      <a:r>
                        <a:rPr sz="1100" dirty="0">
                          <a:latin typeface="Times New Roman"/>
                          <a:cs typeface="Times New Roman"/>
                        </a:rPr>
                        <a:t>1</a:t>
                      </a:r>
                      <a:r>
                        <a:rPr sz="1100" spc="-25" dirty="0">
                          <a:latin typeface="Times New Roman"/>
                          <a:cs typeface="Times New Roman"/>
                        </a:rPr>
                        <a:t> </a:t>
                      </a:r>
                      <a:r>
                        <a:rPr sz="1100" dirty="0">
                          <a:latin typeface="Times New Roman"/>
                          <a:cs typeface="Times New Roman"/>
                        </a:rPr>
                        <a:t>200</a:t>
                      </a:r>
                      <a:endParaRPr sz="1100">
                        <a:latin typeface="Times New Roman"/>
                        <a:cs typeface="Times New Roman"/>
                      </a:endParaRPr>
                    </a:p>
                  </a:txBody>
                  <a:tcPr marL="0" marR="0" marT="279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19"/>
                        </a:spcBef>
                      </a:pPr>
                      <a:r>
                        <a:rPr sz="1100" dirty="0">
                          <a:latin typeface="Times New Roman"/>
                          <a:cs typeface="Times New Roman"/>
                        </a:rPr>
                        <a:t>10</a:t>
                      </a:r>
                      <a:r>
                        <a:rPr sz="1100" spc="-3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279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68580" algn="r">
                        <a:lnSpc>
                          <a:spcPct val="100000"/>
                        </a:lnSpc>
                        <a:spcBef>
                          <a:spcPts val="219"/>
                        </a:spcBef>
                      </a:pPr>
                      <a:r>
                        <a:rPr sz="1100" dirty="0">
                          <a:latin typeface="Times New Roman"/>
                          <a:cs typeface="Times New Roman"/>
                        </a:rPr>
                        <a:t>50</a:t>
                      </a:r>
                      <a:r>
                        <a:rPr sz="1100" spc="-9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279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19"/>
                        </a:spcBef>
                      </a:pPr>
                      <a:r>
                        <a:rPr sz="1100" dirty="0">
                          <a:latin typeface="Times New Roman"/>
                          <a:cs typeface="Times New Roman"/>
                        </a:rPr>
                        <a:t>120</a:t>
                      </a:r>
                      <a:r>
                        <a:rPr sz="1100" spc="-35"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279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r h="252983">
                <a:tc rowSpan="2">
                  <a:txBody>
                    <a:bodyPr/>
                    <a:lstStyle/>
                    <a:p>
                      <a:pPr marL="43815">
                        <a:lnSpc>
                          <a:spcPct val="100000"/>
                        </a:lnSpc>
                        <a:spcBef>
                          <a:spcPts val="280"/>
                        </a:spcBef>
                      </a:pPr>
                      <a:r>
                        <a:rPr sz="1100" dirty="0">
                          <a:latin typeface="Times New Roman"/>
                          <a:cs typeface="Times New Roman"/>
                        </a:rPr>
                        <a:t>Puissance</a:t>
                      </a:r>
                      <a:r>
                        <a:rPr sz="1100" spc="-15" dirty="0">
                          <a:latin typeface="Times New Roman"/>
                          <a:cs typeface="Times New Roman"/>
                        </a:rPr>
                        <a:t> </a:t>
                      </a:r>
                      <a:r>
                        <a:rPr sz="1100" spc="-5" dirty="0">
                          <a:latin typeface="Times New Roman"/>
                          <a:cs typeface="Times New Roman"/>
                        </a:rPr>
                        <a:t>moteur</a:t>
                      </a:r>
                      <a:endParaRPr sz="1100">
                        <a:latin typeface="Times New Roman"/>
                        <a:cs typeface="Times New Roman"/>
                      </a:endParaRPr>
                    </a:p>
                    <a:p>
                      <a:pPr marL="179705">
                        <a:lnSpc>
                          <a:spcPct val="100000"/>
                        </a:lnSpc>
                        <a:spcBef>
                          <a:spcPts val="550"/>
                        </a:spcBef>
                      </a:pPr>
                      <a:r>
                        <a:rPr sz="1100" i="1" dirty="0">
                          <a:solidFill>
                            <a:srgbClr val="5F5F5F"/>
                          </a:solidFill>
                          <a:latin typeface="Times New Roman"/>
                          <a:cs typeface="Times New Roman"/>
                        </a:rPr>
                        <a:t>Drive </a:t>
                      </a:r>
                      <a:r>
                        <a:rPr sz="1100" i="1" spc="-5" dirty="0">
                          <a:solidFill>
                            <a:srgbClr val="5F5F5F"/>
                          </a:solidFill>
                          <a:latin typeface="Times New Roman"/>
                          <a:cs typeface="Times New Roman"/>
                        </a:rPr>
                        <a:t>motor</a:t>
                      </a:r>
                      <a:r>
                        <a:rPr sz="1100" i="1" spc="-25" dirty="0">
                          <a:solidFill>
                            <a:srgbClr val="5F5F5F"/>
                          </a:solidFill>
                          <a:latin typeface="Times New Roman"/>
                          <a:cs typeface="Times New Roman"/>
                        </a:rPr>
                        <a:t> </a:t>
                      </a:r>
                      <a:r>
                        <a:rPr sz="1100" i="1" dirty="0">
                          <a:solidFill>
                            <a:srgbClr val="5F5F5F"/>
                          </a:solidFill>
                          <a:latin typeface="Times New Roman"/>
                          <a:cs typeface="Times New Roman"/>
                        </a:rPr>
                        <a:t>power</a:t>
                      </a:r>
                      <a:endParaRPr sz="1100">
                        <a:latin typeface="Times New Roman"/>
                        <a:cs typeface="Times New Roman"/>
                      </a:endParaRPr>
                    </a:p>
                  </a:txBody>
                  <a:tcPr marL="0" marR="0" marT="355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5"/>
                        </a:spcBef>
                      </a:pPr>
                      <a:endParaRPr sz="1050">
                        <a:latin typeface="Times New Roman"/>
                        <a:cs typeface="Times New Roman"/>
                      </a:endParaRPr>
                    </a:p>
                    <a:p>
                      <a:pPr algn="ctr">
                        <a:lnSpc>
                          <a:spcPct val="100000"/>
                        </a:lnSpc>
                      </a:pPr>
                      <a:r>
                        <a:rPr sz="1100" dirty="0">
                          <a:latin typeface="Times New Roman"/>
                          <a:cs typeface="Times New Roman"/>
                        </a:rPr>
                        <a:t>W</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4460">
                        <a:lnSpc>
                          <a:spcPct val="100000"/>
                        </a:lnSpc>
                        <a:spcBef>
                          <a:spcPts val="280"/>
                        </a:spcBef>
                      </a:pPr>
                      <a:r>
                        <a:rPr sz="1100" b="1" spc="-10" dirty="0">
                          <a:latin typeface="Times New Roman"/>
                          <a:cs typeface="Times New Roman"/>
                        </a:rPr>
                        <a:t>AZ</a:t>
                      </a:r>
                      <a:endParaRPr sz="1100">
                        <a:latin typeface="Times New Roman"/>
                        <a:cs typeface="Times New Roman"/>
                      </a:endParaRPr>
                    </a:p>
                  </a:txBody>
                  <a:tcPr marL="0" marR="0" marT="355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5"/>
                        </a:spcBef>
                      </a:pPr>
                      <a:endParaRPr sz="1050">
                        <a:latin typeface="Times New Roman"/>
                        <a:cs typeface="Times New Roman"/>
                      </a:endParaRPr>
                    </a:p>
                    <a:p>
                      <a:pPr algn="ctr">
                        <a:lnSpc>
                          <a:spcPct val="100000"/>
                        </a:lnSpc>
                      </a:pPr>
                      <a:r>
                        <a:rPr sz="1100" dirty="0">
                          <a:latin typeface="Times New Roman"/>
                          <a:cs typeface="Times New Roman"/>
                        </a:rPr>
                        <a:t>30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5"/>
                        </a:spcBef>
                      </a:pPr>
                      <a:endParaRPr sz="1050">
                        <a:latin typeface="Times New Roman"/>
                        <a:cs typeface="Times New Roman"/>
                      </a:endParaRPr>
                    </a:p>
                    <a:p>
                      <a:pPr marL="163195">
                        <a:lnSpc>
                          <a:spcPct val="100000"/>
                        </a:lnSpc>
                      </a:pPr>
                      <a:r>
                        <a:rPr sz="1100" dirty="0">
                          <a:latin typeface="Times New Roman"/>
                          <a:cs typeface="Times New Roman"/>
                        </a:rPr>
                        <a:t>150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5"/>
                        </a:spcBef>
                      </a:pPr>
                      <a:endParaRPr sz="1050">
                        <a:latin typeface="Times New Roman"/>
                        <a:cs typeface="Times New Roman"/>
                      </a:endParaRPr>
                    </a:p>
                    <a:p>
                      <a:pPr marL="162560">
                        <a:lnSpc>
                          <a:spcPct val="100000"/>
                        </a:lnSpc>
                      </a:pPr>
                      <a:r>
                        <a:rPr sz="1100" dirty="0">
                          <a:latin typeface="Times New Roman"/>
                          <a:cs typeface="Times New Roman"/>
                        </a:rPr>
                        <a:t>500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5"/>
                        </a:spcBef>
                      </a:pPr>
                      <a:endParaRPr sz="1050">
                        <a:latin typeface="Times New Roman"/>
                        <a:cs typeface="Times New Roman"/>
                      </a:endParaRPr>
                    </a:p>
                    <a:p>
                      <a:pPr marL="111125">
                        <a:lnSpc>
                          <a:spcPct val="100000"/>
                        </a:lnSpc>
                      </a:pPr>
                      <a:r>
                        <a:rPr sz="1100" dirty="0">
                          <a:latin typeface="Times New Roman"/>
                          <a:cs typeface="Times New Roman"/>
                        </a:rPr>
                        <a:t>1</a:t>
                      </a:r>
                      <a:r>
                        <a:rPr sz="1100" spc="-25"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5"/>
                        </a:spcBef>
                      </a:pPr>
                      <a:endParaRPr sz="1050">
                        <a:latin typeface="Times New Roman"/>
                        <a:cs typeface="Times New Roman"/>
                      </a:endParaRPr>
                    </a:p>
                    <a:p>
                      <a:pPr marL="111125">
                        <a:lnSpc>
                          <a:spcPct val="100000"/>
                        </a:lnSpc>
                      </a:pPr>
                      <a:r>
                        <a:rPr sz="1100" dirty="0">
                          <a:latin typeface="Times New Roman"/>
                          <a:cs typeface="Times New Roman"/>
                        </a:rPr>
                        <a:t>2</a:t>
                      </a:r>
                      <a:r>
                        <a:rPr sz="1100" spc="-25"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5"/>
                        </a:spcBef>
                      </a:pPr>
                      <a:endParaRPr sz="1050">
                        <a:latin typeface="Times New Roman"/>
                        <a:cs typeface="Times New Roman"/>
                      </a:endParaRPr>
                    </a:p>
                    <a:p>
                      <a:pPr marL="123189">
                        <a:lnSpc>
                          <a:spcPct val="100000"/>
                        </a:lnSpc>
                      </a:pPr>
                      <a:r>
                        <a:rPr sz="1100" dirty="0">
                          <a:latin typeface="Times New Roman"/>
                          <a:cs typeface="Times New Roman"/>
                        </a:rPr>
                        <a:t>3</a:t>
                      </a:r>
                      <a:r>
                        <a:rPr sz="1100" spc="-20" dirty="0">
                          <a:latin typeface="Times New Roman"/>
                          <a:cs typeface="Times New Roman"/>
                        </a:rPr>
                        <a:t> </a:t>
                      </a:r>
                      <a:r>
                        <a:rPr sz="1100" dirty="0">
                          <a:latin typeface="Times New Roman"/>
                          <a:cs typeface="Times New Roman"/>
                        </a:rPr>
                        <a:t>800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0"/>
                  </a:ext>
                </a:extLst>
              </a:tr>
              <a:tr h="243840">
                <a:tc vMerge="1">
                  <a:txBody>
                    <a:bodyPr/>
                    <a:lstStyle/>
                    <a:p>
                      <a:endParaRPr/>
                    </a:p>
                  </a:txBody>
                  <a:tcPr marL="0" marR="0" marT="355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8905">
                        <a:lnSpc>
                          <a:spcPct val="100000"/>
                        </a:lnSpc>
                        <a:spcBef>
                          <a:spcPts val="244"/>
                        </a:spcBef>
                      </a:pPr>
                      <a:r>
                        <a:rPr sz="1100" b="1" spc="-5" dirty="0">
                          <a:latin typeface="Times New Roman"/>
                          <a:cs typeface="Times New Roman"/>
                        </a:rPr>
                        <a:t>EL</a:t>
                      </a:r>
                      <a:endParaRPr sz="1100">
                        <a:latin typeface="Times New Roman"/>
                        <a:cs typeface="Times New Roman"/>
                      </a:endParaRPr>
                    </a:p>
                  </a:txBody>
                  <a:tcPr marL="0" marR="0" marT="311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1"/>
                  </a:ext>
                </a:extLst>
              </a:tr>
              <a:tr h="242569">
                <a:tc rowSpan="2">
                  <a:txBody>
                    <a:bodyPr/>
                    <a:lstStyle/>
                    <a:p>
                      <a:pPr marL="43815">
                        <a:lnSpc>
                          <a:spcPct val="100000"/>
                        </a:lnSpc>
                        <a:spcBef>
                          <a:spcPts val="254"/>
                        </a:spcBef>
                      </a:pPr>
                      <a:r>
                        <a:rPr sz="1100" dirty="0">
                          <a:latin typeface="Times New Roman"/>
                          <a:cs typeface="Times New Roman"/>
                        </a:rPr>
                        <a:t>Jeu</a:t>
                      </a:r>
                      <a:r>
                        <a:rPr sz="1100" spc="-5" dirty="0">
                          <a:latin typeface="Times New Roman"/>
                          <a:cs typeface="Times New Roman"/>
                        </a:rPr>
                        <a:t> mécanique</a:t>
                      </a:r>
                      <a:endParaRPr sz="1100">
                        <a:latin typeface="Times New Roman"/>
                        <a:cs typeface="Times New Roman"/>
                      </a:endParaRPr>
                    </a:p>
                    <a:p>
                      <a:pPr marL="179705">
                        <a:lnSpc>
                          <a:spcPct val="100000"/>
                        </a:lnSpc>
                        <a:spcBef>
                          <a:spcPts val="540"/>
                        </a:spcBef>
                      </a:pPr>
                      <a:r>
                        <a:rPr sz="1100" i="1" spc="-5" dirty="0">
                          <a:solidFill>
                            <a:srgbClr val="5F5F5F"/>
                          </a:solidFill>
                          <a:latin typeface="Times New Roman"/>
                          <a:cs typeface="Times New Roman"/>
                        </a:rPr>
                        <a:t>Mechanical</a:t>
                      </a:r>
                      <a:r>
                        <a:rPr sz="1100" i="1" spc="-20" dirty="0">
                          <a:solidFill>
                            <a:srgbClr val="5F5F5F"/>
                          </a:solidFill>
                          <a:latin typeface="Times New Roman"/>
                          <a:cs typeface="Times New Roman"/>
                        </a:rPr>
                        <a:t> </a:t>
                      </a:r>
                      <a:r>
                        <a:rPr sz="1100" i="1" dirty="0">
                          <a:solidFill>
                            <a:srgbClr val="5F5F5F"/>
                          </a:solidFill>
                          <a:latin typeface="Times New Roman"/>
                          <a:cs typeface="Times New Roman"/>
                        </a:rPr>
                        <a:t>backlash</a:t>
                      </a:r>
                      <a:endParaRPr sz="1100">
                        <a:latin typeface="Times New Roman"/>
                        <a:cs typeface="Times New Roman"/>
                      </a:endParaRPr>
                    </a:p>
                  </a:txBody>
                  <a:tcPr marL="0" marR="0" marT="3238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30"/>
                        </a:spcBef>
                      </a:pPr>
                      <a:endParaRPr sz="1000">
                        <a:latin typeface="Times New Roman"/>
                        <a:cs typeface="Times New Roman"/>
                      </a:endParaRPr>
                    </a:p>
                    <a:p>
                      <a:pPr algn="ctr">
                        <a:lnSpc>
                          <a:spcPct val="100000"/>
                        </a:lnSpc>
                      </a:pPr>
                      <a:r>
                        <a:rPr sz="1100" dirty="0">
                          <a:latin typeface="Times New Roman"/>
                          <a:cs typeface="Times New Roman"/>
                        </a:rPr>
                        <a:t>°</a:t>
                      </a:r>
                      <a:endParaRPr sz="1100">
                        <a:latin typeface="Times New Roman"/>
                        <a:cs typeface="Times New Roman"/>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4460">
                        <a:lnSpc>
                          <a:spcPct val="100000"/>
                        </a:lnSpc>
                        <a:spcBef>
                          <a:spcPts val="245"/>
                        </a:spcBef>
                      </a:pPr>
                      <a:r>
                        <a:rPr sz="1100" b="1" spc="-10" dirty="0">
                          <a:latin typeface="Times New Roman"/>
                          <a:cs typeface="Times New Roman"/>
                        </a:rPr>
                        <a:t>AZ</a:t>
                      </a:r>
                      <a:endParaRPr sz="1100">
                        <a:latin typeface="Times New Roman"/>
                        <a:cs typeface="Times New Roman"/>
                      </a:endParaRPr>
                    </a:p>
                  </a:txBody>
                  <a:tcPr marL="0" marR="0" marT="311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30"/>
                        </a:spcBef>
                      </a:pPr>
                      <a:endParaRPr sz="1000">
                        <a:latin typeface="Times New Roman"/>
                        <a:cs typeface="Times New Roman"/>
                      </a:endParaRPr>
                    </a:p>
                    <a:p>
                      <a:pPr marL="146050">
                        <a:lnSpc>
                          <a:spcPct val="100000"/>
                        </a:lnSpc>
                      </a:pPr>
                      <a:r>
                        <a:rPr sz="1100" dirty="0">
                          <a:latin typeface="Times New Roman"/>
                          <a:cs typeface="Times New Roman"/>
                        </a:rPr>
                        <a:t>0.03</a:t>
                      </a:r>
                      <a:endParaRPr sz="1100">
                        <a:latin typeface="Times New Roman"/>
                        <a:cs typeface="Times New Roman"/>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30"/>
                        </a:spcBef>
                      </a:pPr>
                      <a:endParaRPr sz="1000">
                        <a:latin typeface="Times New Roman"/>
                        <a:cs typeface="Times New Roman"/>
                      </a:endParaRPr>
                    </a:p>
                    <a:p>
                      <a:pPr marL="146050">
                        <a:lnSpc>
                          <a:spcPct val="100000"/>
                        </a:lnSpc>
                      </a:pPr>
                      <a:r>
                        <a:rPr sz="1100" dirty="0">
                          <a:latin typeface="Times New Roman"/>
                          <a:cs typeface="Times New Roman"/>
                        </a:rPr>
                        <a:t>0.03</a:t>
                      </a:r>
                      <a:endParaRPr sz="1100">
                        <a:latin typeface="Times New Roman"/>
                        <a:cs typeface="Times New Roman"/>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30"/>
                        </a:spcBef>
                      </a:pPr>
                      <a:endParaRPr sz="1000">
                        <a:latin typeface="Times New Roman"/>
                        <a:cs typeface="Times New Roman"/>
                      </a:endParaRPr>
                    </a:p>
                    <a:p>
                      <a:pPr marL="146050">
                        <a:lnSpc>
                          <a:spcPct val="100000"/>
                        </a:lnSpc>
                      </a:pPr>
                      <a:r>
                        <a:rPr sz="1100" dirty="0">
                          <a:latin typeface="Times New Roman"/>
                          <a:cs typeface="Times New Roman"/>
                        </a:rPr>
                        <a:t>0.03</a:t>
                      </a:r>
                      <a:endParaRPr sz="1100">
                        <a:latin typeface="Times New Roman"/>
                        <a:cs typeface="Times New Roman"/>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30"/>
                        </a:spcBef>
                      </a:pPr>
                      <a:endParaRPr sz="1000">
                        <a:latin typeface="Times New Roman"/>
                        <a:cs typeface="Times New Roman"/>
                      </a:endParaRPr>
                    </a:p>
                    <a:p>
                      <a:pPr marL="146050">
                        <a:lnSpc>
                          <a:spcPct val="100000"/>
                        </a:lnSpc>
                      </a:pPr>
                      <a:r>
                        <a:rPr sz="1100" dirty="0">
                          <a:latin typeface="Times New Roman"/>
                          <a:cs typeface="Times New Roman"/>
                        </a:rPr>
                        <a:t>0.02</a:t>
                      </a:r>
                      <a:endParaRPr sz="1100">
                        <a:latin typeface="Times New Roman"/>
                        <a:cs typeface="Times New Roman"/>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30"/>
                        </a:spcBef>
                      </a:pPr>
                      <a:endParaRPr sz="1000">
                        <a:latin typeface="Times New Roman"/>
                        <a:cs typeface="Times New Roman"/>
                      </a:endParaRPr>
                    </a:p>
                    <a:p>
                      <a:pPr marL="146050">
                        <a:lnSpc>
                          <a:spcPct val="100000"/>
                        </a:lnSpc>
                      </a:pPr>
                      <a:r>
                        <a:rPr sz="1100" dirty="0">
                          <a:latin typeface="Times New Roman"/>
                          <a:cs typeface="Times New Roman"/>
                        </a:rPr>
                        <a:t>0.02</a:t>
                      </a:r>
                      <a:endParaRPr sz="1100">
                        <a:latin typeface="Times New Roman"/>
                        <a:cs typeface="Times New Roman"/>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30"/>
                        </a:spcBef>
                      </a:pPr>
                      <a:endParaRPr sz="1000">
                        <a:latin typeface="Times New Roman"/>
                        <a:cs typeface="Times New Roman"/>
                      </a:endParaRPr>
                    </a:p>
                    <a:p>
                      <a:pPr marL="158115">
                        <a:lnSpc>
                          <a:spcPct val="100000"/>
                        </a:lnSpc>
                      </a:pPr>
                      <a:r>
                        <a:rPr sz="1100" dirty="0">
                          <a:latin typeface="Times New Roman"/>
                          <a:cs typeface="Times New Roman"/>
                        </a:rPr>
                        <a:t>0.02</a:t>
                      </a:r>
                      <a:endParaRPr sz="1100">
                        <a:latin typeface="Times New Roman"/>
                        <a:cs typeface="Times New Roman"/>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2"/>
                  </a:ext>
                </a:extLst>
              </a:tr>
              <a:tr h="245363">
                <a:tc vMerge="1">
                  <a:txBody>
                    <a:bodyPr/>
                    <a:lstStyle/>
                    <a:p>
                      <a:endParaRPr/>
                    </a:p>
                  </a:txBody>
                  <a:tcPr marL="0" marR="0" marT="3238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8905">
                        <a:lnSpc>
                          <a:spcPct val="100000"/>
                        </a:lnSpc>
                        <a:spcBef>
                          <a:spcPts val="254"/>
                        </a:spcBef>
                      </a:pPr>
                      <a:r>
                        <a:rPr sz="1100" b="1" spc="-5" dirty="0">
                          <a:latin typeface="Times New Roman"/>
                          <a:cs typeface="Times New Roman"/>
                        </a:rPr>
                        <a:t>EL</a:t>
                      </a:r>
                      <a:endParaRPr sz="1100">
                        <a:latin typeface="Times New Roman"/>
                        <a:cs typeface="Times New Roman"/>
                      </a:endParaRPr>
                    </a:p>
                  </a:txBody>
                  <a:tcPr marL="0" marR="0" marT="3238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3"/>
                  </a:ext>
                </a:extLst>
              </a:tr>
              <a:tr h="574548">
                <a:tc rowSpan="2">
                  <a:txBody>
                    <a:bodyPr/>
                    <a:lstStyle/>
                    <a:p>
                      <a:pPr>
                        <a:lnSpc>
                          <a:spcPct val="100000"/>
                        </a:lnSpc>
                      </a:pPr>
                      <a:endParaRPr sz="1200">
                        <a:latin typeface="Times New Roman"/>
                        <a:cs typeface="Times New Roman"/>
                      </a:endParaRPr>
                    </a:p>
                    <a:p>
                      <a:pPr marL="43815">
                        <a:lnSpc>
                          <a:spcPct val="100000"/>
                        </a:lnSpc>
                        <a:spcBef>
                          <a:spcPts val="805"/>
                        </a:spcBef>
                      </a:pPr>
                      <a:r>
                        <a:rPr sz="1100" spc="-5" dirty="0">
                          <a:latin typeface="Times New Roman"/>
                          <a:cs typeface="Times New Roman"/>
                        </a:rPr>
                        <a:t>Débattement</a:t>
                      </a:r>
                      <a:endParaRPr sz="1100">
                        <a:latin typeface="Times New Roman"/>
                        <a:cs typeface="Times New Roman"/>
                      </a:endParaRPr>
                    </a:p>
                    <a:p>
                      <a:pPr marL="179705">
                        <a:lnSpc>
                          <a:spcPct val="100000"/>
                        </a:lnSpc>
                        <a:spcBef>
                          <a:spcPts val="540"/>
                        </a:spcBef>
                      </a:pPr>
                      <a:r>
                        <a:rPr sz="1100" i="1" dirty="0">
                          <a:solidFill>
                            <a:srgbClr val="5F5F5F"/>
                          </a:solidFill>
                          <a:latin typeface="Times New Roman"/>
                          <a:cs typeface="Times New Roman"/>
                        </a:rPr>
                        <a:t>Travel </a:t>
                      </a:r>
                      <a:r>
                        <a:rPr sz="1100" i="1" spc="-5" dirty="0">
                          <a:solidFill>
                            <a:srgbClr val="5F5F5F"/>
                          </a:solidFill>
                          <a:latin typeface="Times New Roman"/>
                          <a:cs typeface="Times New Roman"/>
                        </a:rPr>
                        <a:t>range</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pPr>
                      <a:endParaRPr sz="1200">
                        <a:latin typeface="Times New Roman"/>
                        <a:cs typeface="Times New Roman"/>
                      </a:endParaRPr>
                    </a:p>
                    <a:p>
                      <a:pPr algn="ctr">
                        <a:lnSpc>
                          <a:spcPct val="100000"/>
                        </a:lnSpc>
                        <a:spcBef>
                          <a:spcPts val="805"/>
                        </a:spcBef>
                      </a:pPr>
                      <a:r>
                        <a:rPr sz="1100" dirty="0">
                          <a:latin typeface="Times New Roman"/>
                          <a:cs typeface="Times New Roman"/>
                        </a:rPr>
                        <a:t>°</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5"/>
                        </a:spcBef>
                      </a:pPr>
                      <a:endParaRPr sz="1300">
                        <a:latin typeface="Times New Roman"/>
                        <a:cs typeface="Times New Roman"/>
                      </a:endParaRPr>
                    </a:p>
                    <a:p>
                      <a:pPr marL="124460">
                        <a:lnSpc>
                          <a:spcPct val="100000"/>
                        </a:lnSpc>
                      </a:pPr>
                      <a:r>
                        <a:rPr sz="1100" b="1" spc="-10" dirty="0">
                          <a:latin typeface="Times New Roman"/>
                          <a:cs typeface="Times New Roman"/>
                        </a:rPr>
                        <a:t>AZ</a:t>
                      </a:r>
                      <a:endParaRPr sz="110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0">
                        <a:lnSpc>
                          <a:spcPts val="1290"/>
                        </a:lnSpc>
                        <a:spcBef>
                          <a:spcPts val="305"/>
                        </a:spcBef>
                      </a:pPr>
                      <a:r>
                        <a:rPr sz="1100" dirty="0">
                          <a:latin typeface="Symbol"/>
                          <a:cs typeface="Symbol"/>
                        </a:rPr>
                        <a:t></a:t>
                      </a:r>
                      <a:r>
                        <a:rPr sz="1100" spc="-90" dirty="0">
                          <a:latin typeface="Times New Roman"/>
                          <a:cs typeface="Times New Roman"/>
                        </a:rPr>
                        <a:t> </a:t>
                      </a:r>
                      <a:r>
                        <a:rPr sz="1100" dirty="0">
                          <a:latin typeface="Times New Roman"/>
                          <a:cs typeface="Times New Roman"/>
                        </a:rPr>
                        <a:t>170</a:t>
                      </a:r>
                      <a:endParaRPr sz="1100">
                        <a:latin typeface="Times New Roman"/>
                        <a:cs typeface="Times New Roman"/>
                      </a:endParaRPr>
                    </a:p>
                    <a:p>
                      <a:pPr marL="81915">
                        <a:lnSpc>
                          <a:spcPts val="1265"/>
                        </a:lnSpc>
                      </a:pPr>
                      <a:r>
                        <a:rPr sz="1100" i="1" dirty="0">
                          <a:latin typeface="Times New Roman"/>
                          <a:cs typeface="Times New Roman"/>
                        </a:rPr>
                        <a:t>ou /</a:t>
                      </a:r>
                      <a:r>
                        <a:rPr sz="1100" i="1" spc="-85" dirty="0">
                          <a:latin typeface="Times New Roman"/>
                          <a:cs typeface="Times New Roman"/>
                        </a:rPr>
                        <a:t> </a:t>
                      </a:r>
                      <a:r>
                        <a:rPr sz="1100" i="1" spc="-10" dirty="0">
                          <a:latin typeface="Times New Roman"/>
                          <a:cs typeface="Times New Roman"/>
                        </a:rPr>
                        <a:t>or</a:t>
                      </a:r>
                      <a:endParaRPr sz="1100">
                        <a:latin typeface="Times New Roman"/>
                        <a:cs typeface="Times New Roman"/>
                      </a:endParaRPr>
                    </a:p>
                    <a:p>
                      <a:pPr marL="43815">
                        <a:lnSpc>
                          <a:spcPts val="1295"/>
                        </a:lnSpc>
                      </a:pPr>
                      <a:r>
                        <a:rPr sz="1100" dirty="0">
                          <a:latin typeface="Times New Roman"/>
                          <a:cs typeface="Times New Roman"/>
                        </a:rPr>
                        <a:t>N x</a:t>
                      </a:r>
                      <a:r>
                        <a:rPr sz="1100" spc="-60" dirty="0">
                          <a:latin typeface="Times New Roman"/>
                          <a:cs typeface="Times New Roman"/>
                        </a:rPr>
                        <a:t> </a:t>
                      </a:r>
                      <a:r>
                        <a:rPr sz="1100" dirty="0">
                          <a:latin typeface="Times New Roman"/>
                          <a:cs typeface="Times New Roman"/>
                        </a:rPr>
                        <a:t>360</a:t>
                      </a:r>
                      <a:endParaRPr sz="1100">
                        <a:latin typeface="Times New Roman"/>
                        <a:cs typeface="Times New Roman"/>
                      </a:endParaRPr>
                    </a:p>
                  </a:txBody>
                  <a:tcPr marL="0" marR="0" marT="387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0">
                        <a:lnSpc>
                          <a:spcPts val="1290"/>
                        </a:lnSpc>
                        <a:spcBef>
                          <a:spcPts val="305"/>
                        </a:spcBef>
                      </a:pPr>
                      <a:r>
                        <a:rPr sz="1100" dirty="0">
                          <a:latin typeface="Symbol"/>
                          <a:cs typeface="Symbol"/>
                        </a:rPr>
                        <a:t></a:t>
                      </a:r>
                      <a:r>
                        <a:rPr sz="1100" spc="-90" dirty="0">
                          <a:latin typeface="Times New Roman"/>
                          <a:cs typeface="Times New Roman"/>
                        </a:rPr>
                        <a:t> </a:t>
                      </a:r>
                      <a:r>
                        <a:rPr sz="1100" dirty="0">
                          <a:latin typeface="Times New Roman"/>
                          <a:cs typeface="Times New Roman"/>
                        </a:rPr>
                        <a:t>200</a:t>
                      </a:r>
                      <a:endParaRPr sz="1100">
                        <a:latin typeface="Times New Roman"/>
                        <a:cs typeface="Times New Roman"/>
                      </a:endParaRPr>
                    </a:p>
                    <a:p>
                      <a:pPr marL="81915">
                        <a:lnSpc>
                          <a:spcPts val="1265"/>
                        </a:lnSpc>
                      </a:pPr>
                      <a:r>
                        <a:rPr sz="1100" i="1" dirty="0">
                          <a:latin typeface="Times New Roman"/>
                          <a:cs typeface="Times New Roman"/>
                        </a:rPr>
                        <a:t>ou /</a:t>
                      </a:r>
                      <a:r>
                        <a:rPr sz="1100" i="1" spc="-85" dirty="0">
                          <a:latin typeface="Times New Roman"/>
                          <a:cs typeface="Times New Roman"/>
                        </a:rPr>
                        <a:t> </a:t>
                      </a:r>
                      <a:r>
                        <a:rPr sz="1100" i="1" spc="-10" dirty="0">
                          <a:latin typeface="Times New Roman"/>
                          <a:cs typeface="Times New Roman"/>
                        </a:rPr>
                        <a:t>or</a:t>
                      </a:r>
                      <a:endParaRPr sz="1100">
                        <a:latin typeface="Times New Roman"/>
                        <a:cs typeface="Times New Roman"/>
                      </a:endParaRPr>
                    </a:p>
                    <a:p>
                      <a:pPr marL="43815">
                        <a:lnSpc>
                          <a:spcPts val="1295"/>
                        </a:lnSpc>
                      </a:pPr>
                      <a:r>
                        <a:rPr sz="1100" dirty="0">
                          <a:latin typeface="Times New Roman"/>
                          <a:cs typeface="Times New Roman"/>
                        </a:rPr>
                        <a:t>N x</a:t>
                      </a:r>
                      <a:r>
                        <a:rPr sz="1100" spc="-60" dirty="0">
                          <a:latin typeface="Times New Roman"/>
                          <a:cs typeface="Times New Roman"/>
                        </a:rPr>
                        <a:t> </a:t>
                      </a:r>
                      <a:r>
                        <a:rPr sz="1100" dirty="0">
                          <a:latin typeface="Times New Roman"/>
                          <a:cs typeface="Times New Roman"/>
                        </a:rPr>
                        <a:t>360</a:t>
                      </a:r>
                      <a:endParaRPr sz="1100">
                        <a:latin typeface="Times New Roman"/>
                        <a:cs typeface="Times New Roman"/>
                      </a:endParaRPr>
                    </a:p>
                  </a:txBody>
                  <a:tcPr marL="0" marR="0" marT="387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0">
                        <a:lnSpc>
                          <a:spcPts val="1290"/>
                        </a:lnSpc>
                        <a:spcBef>
                          <a:spcPts val="305"/>
                        </a:spcBef>
                      </a:pPr>
                      <a:r>
                        <a:rPr sz="1100" dirty="0">
                          <a:latin typeface="Symbol"/>
                          <a:cs typeface="Symbol"/>
                        </a:rPr>
                        <a:t></a:t>
                      </a:r>
                      <a:r>
                        <a:rPr sz="1100" spc="-90" dirty="0">
                          <a:latin typeface="Times New Roman"/>
                          <a:cs typeface="Times New Roman"/>
                        </a:rPr>
                        <a:t> </a:t>
                      </a:r>
                      <a:r>
                        <a:rPr sz="1100" dirty="0">
                          <a:latin typeface="Times New Roman"/>
                          <a:cs typeface="Times New Roman"/>
                        </a:rPr>
                        <a:t>200</a:t>
                      </a:r>
                      <a:endParaRPr sz="1100">
                        <a:latin typeface="Times New Roman"/>
                        <a:cs typeface="Times New Roman"/>
                      </a:endParaRPr>
                    </a:p>
                    <a:p>
                      <a:pPr marL="81915">
                        <a:lnSpc>
                          <a:spcPts val="1265"/>
                        </a:lnSpc>
                      </a:pPr>
                      <a:r>
                        <a:rPr sz="1100" i="1" dirty="0">
                          <a:latin typeface="Times New Roman"/>
                          <a:cs typeface="Times New Roman"/>
                        </a:rPr>
                        <a:t>ou /</a:t>
                      </a:r>
                      <a:r>
                        <a:rPr sz="1100" i="1" spc="-85" dirty="0">
                          <a:latin typeface="Times New Roman"/>
                          <a:cs typeface="Times New Roman"/>
                        </a:rPr>
                        <a:t> </a:t>
                      </a:r>
                      <a:r>
                        <a:rPr sz="1100" i="1" spc="-10" dirty="0">
                          <a:latin typeface="Times New Roman"/>
                          <a:cs typeface="Times New Roman"/>
                        </a:rPr>
                        <a:t>or</a:t>
                      </a:r>
                      <a:endParaRPr sz="1100">
                        <a:latin typeface="Times New Roman"/>
                        <a:cs typeface="Times New Roman"/>
                      </a:endParaRPr>
                    </a:p>
                    <a:p>
                      <a:pPr marL="43815">
                        <a:lnSpc>
                          <a:spcPts val="1295"/>
                        </a:lnSpc>
                      </a:pPr>
                      <a:r>
                        <a:rPr sz="1100" dirty="0">
                          <a:latin typeface="Times New Roman"/>
                          <a:cs typeface="Times New Roman"/>
                        </a:rPr>
                        <a:t>N x</a:t>
                      </a:r>
                      <a:r>
                        <a:rPr sz="1100" spc="-60" dirty="0">
                          <a:latin typeface="Times New Roman"/>
                          <a:cs typeface="Times New Roman"/>
                        </a:rPr>
                        <a:t> </a:t>
                      </a:r>
                      <a:r>
                        <a:rPr sz="1100" dirty="0">
                          <a:latin typeface="Times New Roman"/>
                          <a:cs typeface="Times New Roman"/>
                        </a:rPr>
                        <a:t>360</a:t>
                      </a:r>
                      <a:endParaRPr sz="1100">
                        <a:latin typeface="Times New Roman"/>
                        <a:cs typeface="Times New Roman"/>
                      </a:endParaRPr>
                    </a:p>
                  </a:txBody>
                  <a:tcPr marL="0" marR="0" marT="387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0">
                        <a:lnSpc>
                          <a:spcPts val="1290"/>
                        </a:lnSpc>
                        <a:spcBef>
                          <a:spcPts val="305"/>
                        </a:spcBef>
                      </a:pPr>
                      <a:r>
                        <a:rPr sz="1100" dirty="0">
                          <a:latin typeface="Symbol"/>
                          <a:cs typeface="Symbol"/>
                        </a:rPr>
                        <a:t></a:t>
                      </a:r>
                      <a:r>
                        <a:rPr sz="1100" spc="-90" dirty="0">
                          <a:latin typeface="Times New Roman"/>
                          <a:cs typeface="Times New Roman"/>
                        </a:rPr>
                        <a:t> </a:t>
                      </a:r>
                      <a:r>
                        <a:rPr sz="1100" dirty="0">
                          <a:latin typeface="Times New Roman"/>
                          <a:cs typeface="Times New Roman"/>
                        </a:rPr>
                        <a:t>200</a:t>
                      </a:r>
                      <a:endParaRPr sz="1100">
                        <a:latin typeface="Times New Roman"/>
                        <a:cs typeface="Times New Roman"/>
                      </a:endParaRPr>
                    </a:p>
                    <a:p>
                      <a:pPr marL="81915">
                        <a:lnSpc>
                          <a:spcPts val="1265"/>
                        </a:lnSpc>
                      </a:pPr>
                      <a:r>
                        <a:rPr sz="1100" dirty="0">
                          <a:latin typeface="Times New Roman"/>
                          <a:cs typeface="Times New Roman"/>
                        </a:rPr>
                        <a:t>ou /</a:t>
                      </a:r>
                      <a:r>
                        <a:rPr sz="1100" spc="-90" dirty="0">
                          <a:latin typeface="Times New Roman"/>
                          <a:cs typeface="Times New Roman"/>
                        </a:rPr>
                        <a:t> </a:t>
                      </a:r>
                      <a:r>
                        <a:rPr sz="1100" i="1" spc="-15" dirty="0">
                          <a:latin typeface="Times New Roman"/>
                          <a:cs typeface="Times New Roman"/>
                        </a:rPr>
                        <a:t>or</a:t>
                      </a:r>
                      <a:endParaRPr sz="1100">
                        <a:latin typeface="Times New Roman"/>
                        <a:cs typeface="Times New Roman"/>
                      </a:endParaRPr>
                    </a:p>
                    <a:p>
                      <a:pPr marL="43815">
                        <a:lnSpc>
                          <a:spcPts val="1295"/>
                        </a:lnSpc>
                      </a:pPr>
                      <a:r>
                        <a:rPr sz="1100" dirty="0">
                          <a:latin typeface="Times New Roman"/>
                          <a:cs typeface="Times New Roman"/>
                        </a:rPr>
                        <a:t>N x</a:t>
                      </a:r>
                      <a:r>
                        <a:rPr sz="1100" spc="-60" dirty="0">
                          <a:latin typeface="Times New Roman"/>
                          <a:cs typeface="Times New Roman"/>
                        </a:rPr>
                        <a:t> </a:t>
                      </a:r>
                      <a:r>
                        <a:rPr sz="1100" dirty="0">
                          <a:latin typeface="Times New Roman"/>
                          <a:cs typeface="Times New Roman"/>
                        </a:rPr>
                        <a:t>360</a:t>
                      </a:r>
                      <a:endParaRPr sz="1100">
                        <a:latin typeface="Times New Roman"/>
                        <a:cs typeface="Times New Roman"/>
                      </a:endParaRPr>
                    </a:p>
                  </a:txBody>
                  <a:tcPr marL="0" marR="0" marT="387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0">
                        <a:lnSpc>
                          <a:spcPts val="1290"/>
                        </a:lnSpc>
                        <a:spcBef>
                          <a:spcPts val="305"/>
                        </a:spcBef>
                      </a:pPr>
                      <a:r>
                        <a:rPr sz="1100" dirty="0">
                          <a:latin typeface="Symbol"/>
                          <a:cs typeface="Symbol"/>
                        </a:rPr>
                        <a:t></a:t>
                      </a:r>
                      <a:r>
                        <a:rPr sz="1100" spc="-85" dirty="0">
                          <a:latin typeface="Times New Roman"/>
                          <a:cs typeface="Times New Roman"/>
                        </a:rPr>
                        <a:t> </a:t>
                      </a:r>
                      <a:r>
                        <a:rPr sz="1100" dirty="0">
                          <a:latin typeface="Times New Roman"/>
                          <a:cs typeface="Times New Roman"/>
                        </a:rPr>
                        <a:t>200</a:t>
                      </a:r>
                      <a:endParaRPr sz="1100">
                        <a:latin typeface="Times New Roman"/>
                        <a:cs typeface="Times New Roman"/>
                      </a:endParaRPr>
                    </a:p>
                    <a:p>
                      <a:pPr marL="81915">
                        <a:lnSpc>
                          <a:spcPts val="1265"/>
                        </a:lnSpc>
                      </a:pPr>
                      <a:r>
                        <a:rPr sz="1100" i="1" dirty="0">
                          <a:latin typeface="Times New Roman"/>
                          <a:cs typeface="Times New Roman"/>
                        </a:rPr>
                        <a:t>ou /</a:t>
                      </a:r>
                      <a:r>
                        <a:rPr sz="1100" i="1" spc="-85" dirty="0">
                          <a:latin typeface="Times New Roman"/>
                          <a:cs typeface="Times New Roman"/>
                        </a:rPr>
                        <a:t> </a:t>
                      </a:r>
                      <a:r>
                        <a:rPr sz="1100" i="1" spc="-10" dirty="0">
                          <a:latin typeface="Times New Roman"/>
                          <a:cs typeface="Times New Roman"/>
                        </a:rPr>
                        <a:t>or</a:t>
                      </a:r>
                      <a:endParaRPr sz="1100">
                        <a:latin typeface="Times New Roman"/>
                        <a:cs typeface="Times New Roman"/>
                      </a:endParaRPr>
                    </a:p>
                    <a:p>
                      <a:pPr marL="43815">
                        <a:lnSpc>
                          <a:spcPts val="1295"/>
                        </a:lnSpc>
                      </a:pPr>
                      <a:r>
                        <a:rPr sz="1100" dirty="0">
                          <a:latin typeface="Times New Roman"/>
                          <a:cs typeface="Times New Roman"/>
                        </a:rPr>
                        <a:t>N x</a:t>
                      </a:r>
                      <a:r>
                        <a:rPr sz="1100" spc="-60" dirty="0">
                          <a:latin typeface="Times New Roman"/>
                          <a:cs typeface="Times New Roman"/>
                        </a:rPr>
                        <a:t> </a:t>
                      </a:r>
                      <a:r>
                        <a:rPr sz="1100" dirty="0">
                          <a:latin typeface="Times New Roman"/>
                          <a:cs typeface="Times New Roman"/>
                        </a:rPr>
                        <a:t>360</a:t>
                      </a:r>
                      <a:endParaRPr sz="1100">
                        <a:latin typeface="Times New Roman"/>
                        <a:cs typeface="Times New Roman"/>
                      </a:endParaRPr>
                    </a:p>
                  </a:txBody>
                  <a:tcPr marL="0" marR="0" marT="387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0014">
                        <a:lnSpc>
                          <a:spcPts val="1290"/>
                        </a:lnSpc>
                        <a:spcBef>
                          <a:spcPts val="305"/>
                        </a:spcBef>
                      </a:pPr>
                      <a:r>
                        <a:rPr sz="1100" dirty="0">
                          <a:latin typeface="Symbol"/>
                          <a:cs typeface="Symbol"/>
                        </a:rPr>
                        <a:t></a:t>
                      </a:r>
                      <a:r>
                        <a:rPr sz="1100" spc="-90" dirty="0">
                          <a:latin typeface="Times New Roman"/>
                          <a:cs typeface="Times New Roman"/>
                        </a:rPr>
                        <a:t> </a:t>
                      </a:r>
                      <a:r>
                        <a:rPr sz="1100" dirty="0">
                          <a:latin typeface="Times New Roman"/>
                          <a:cs typeface="Times New Roman"/>
                        </a:rPr>
                        <a:t>200</a:t>
                      </a:r>
                      <a:endParaRPr sz="1100">
                        <a:latin typeface="Times New Roman"/>
                        <a:cs typeface="Times New Roman"/>
                      </a:endParaRPr>
                    </a:p>
                    <a:p>
                      <a:pPr marL="93980">
                        <a:lnSpc>
                          <a:spcPts val="1265"/>
                        </a:lnSpc>
                      </a:pPr>
                      <a:r>
                        <a:rPr sz="1100" i="1" dirty="0">
                          <a:latin typeface="Times New Roman"/>
                          <a:cs typeface="Times New Roman"/>
                        </a:rPr>
                        <a:t>ou /</a:t>
                      </a:r>
                      <a:r>
                        <a:rPr sz="1100" i="1" spc="-85" dirty="0">
                          <a:latin typeface="Times New Roman"/>
                          <a:cs typeface="Times New Roman"/>
                        </a:rPr>
                        <a:t> </a:t>
                      </a:r>
                      <a:r>
                        <a:rPr sz="1100" i="1" spc="-10" dirty="0">
                          <a:latin typeface="Times New Roman"/>
                          <a:cs typeface="Times New Roman"/>
                        </a:rPr>
                        <a:t>or</a:t>
                      </a:r>
                      <a:endParaRPr sz="1100">
                        <a:latin typeface="Times New Roman"/>
                        <a:cs typeface="Times New Roman"/>
                      </a:endParaRPr>
                    </a:p>
                    <a:p>
                      <a:pPr marL="55880">
                        <a:lnSpc>
                          <a:spcPts val="1295"/>
                        </a:lnSpc>
                      </a:pPr>
                      <a:r>
                        <a:rPr sz="1100" dirty="0">
                          <a:latin typeface="Times New Roman"/>
                          <a:cs typeface="Times New Roman"/>
                        </a:rPr>
                        <a:t>N x</a:t>
                      </a:r>
                      <a:r>
                        <a:rPr sz="1100" spc="-55" dirty="0">
                          <a:latin typeface="Times New Roman"/>
                          <a:cs typeface="Times New Roman"/>
                        </a:rPr>
                        <a:t> </a:t>
                      </a:r>
                      <a:r>
                        <a:rPr sz="1100" dirty="0">
                          <a:latin typeface="Times New Roman"/>
                          <a:cs typeface="Times New Roman"/>
                        </a:rPr>
                        <a:t>360</a:t>
                      </a:r>
                      <a:endParaRPr sz="1100">
                        <a:latin typeface="Times New Roman"/>
                        <a:cs typeface="Times New Roman"/>
                      </a:endParaRPr>
                    </a:p>
                  </a:txBody>
                  <a:tcPr marL="0" marR="0" marT="387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4"/>
                  </a:ext>
                </a:extLst>
              </a:tr>
              <a:tr h="403860">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8905">
                        <a:lnSpc>
                          <a:spcPct val="100000"/>
                        </a:lnSpc>
                        <a:spcBef>
                          <a:spcPts val="880"/>
                        </a:spcBef>
                      </a:pPr>
                      <a:r>
                        <a:rPr sz="1100" b="1" spc="-5" dirty="0">
                          <a:latin typeface="Times New Roman"/>
                          <a:cs typeface="Times New Roman"/>
                        </a:rPr>
                        <a:t>EL</a:t>
                      </a:r>
                      <a:endParaRPr sz="1100">
                        <a:latin typeface="Times New Roman"/>
                        <a:cs typeface="Times New Roman"/>
                      </a:endParaRPr>
                    </a:p>
                  </a:txBody>
                  <a:tcPr marL="0" marR="0" marT="1117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900"/>
                        </a:spcBef>
                      </a:pPr>
                      <a:r>
                        <a:rPr sz="1100" dirty="0">
                          <a:latin typeface="Symbol"/>
                          <a:cs typeface="Symbol"/>
                        </a:rPr>
                        <a:t></a:t>
                      </a:r>
                      <a:r>
                        <a:rPr sz="1100" spc="-15" dirty="0">
                          <a:latin typeface="Times New Roman"/>
                          <a:cs typeface="Times New Roman"/>
                        </a:rPr>
                        <a:t> </a:t>
                      </a:r>
                      <a:r>
                        <a:rPr sz="1100" dirty="0">
                          <a:latin typeface="Times New Roman"/>
                          <a:cs typeface="Times New Roman"/>
                        </a:rPr>
                        <a:t>95</a:t>
                      </a:r>
                      <a:endParaRPr sz="1100">
                        <a:latin typeface="Times New Roman"/>
                        <a:cs typeface="Times New Roman"/>
                      </a:endParaRPr>
                    </a:p>
                  </a:txBody>
                  <a:tcPr marL="0" marR="0" marT="1143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900"/>
                        </a:spcBef>
                      </a:pPr>
                      <a:r>
                        <a:rPr sz="1100" dirty="0">
                          <a:latin typeface="Symbol"/>
                          <a:cs typeface="Symbol"/>
                        </a:rPr>
                        <a:t></a:t>
                      </a:r>
                      <a:r>
                        <a:rPr sz="1100" spc="-15" dirty="0">
                          <a:latin typeface="Times New Roman"/>
                          <a:cs typeface="Times New Roman"/>
                        </a:rPr>
                        <a:t> </a:t>
                      </a:r>
                      <a:r>
                        <a:rPr sz="1100" dirty="0">
                          <a:latin typeface="Times New Roman"/>
                          <a:cs typeface="Times New Roman"/>
                        </a:rPr>
                        <a:t>90</a:t>
                      </a:r>
                      <a:endParaRPr sz="1100">
                        <a:latin typeface="Times New Roman"/>
                        <a:cs typeface="Times New Roman"/>
                      </a:endParaRPr>
                    </a:p>
                  </a:txBody>
                  <a:tcPr marL="0" marR="0" marT="1143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900"/>
                        </a:spcBef>
                      </a:pPr>
                      <a:r>
                        <a:rPr sz="1100" dirty="0">
                          <a:latin typeface="Symbol"/>
                          <a:cs typeface="Symbol"/>
                        </a:rPr>
                        <a:t></a:t>
                      </a:r>
                      <a:r>
                        <a:rPr sz="1100" spc="-15" dirty="0">
                          <a:latin typeface="Times New Roman"/>
                          <a:cs typeface="Times New Roman"/>
                        </a:rPr>
                        <a:t> </a:t>
                      </a:r>
                      <a:r>
                        <a:rPr sz="1100" dirty="0">
                          <a:latin typeface="Times New Roman"/>
                          <a:cs typeface="Times New Roman"/>
                        </a:rPr>
                        <a:t>90</a:t>
                      </a:r>
                      <a:endParaRPr sz="1100">
                        <a:latin typeface="Times New Roman"/>
                        <a:cs typeface="Times New Roman"/>
                      </a:endParaRPr>
                    </a:p>
                  </a:txBody>
                  <a:tcPr marL="0" marR="0" marT="1143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855"/>
                        </a:spcBef>
                      </a:pPr>
                      <a:r>
                        <a:rPr sz="1100" dirty="0">
                          <a:latin typeface="Times New Roman"/>
                          <a:cs typeface="Times New Roman"/>
                        </a:rPr>
                        <a:t>±</a:t>
                      </a:r>
                      <a:r>
                        <a:rPr sz="1100" spc="-15" dirty="0">
                          <a:latin typeface="Times New Roman"/>
                          <a:cs typeface="Times New Roman"/>
                        </a:rPr>
                        <a:t> </a:t>
                      </a:r>
                      <a:r>
                        <a:rPr sz="1100" dirty="0">
                          <a:latin typeface="Times New Roman"/>
                          <a:cs typeface="Times New Roman"/>
                        </a:rPr>
                        <a:t>90</a:t>
                      </a:r>
                      <a:endParaRPr sz="1100">
                        <a:latin typeface="Times New Roman"/>
                        <a:cs typeface="Times New Roman"/>
                      </a:endParaRPr>
                    </a:p>
                  </a:txBody>
                  <a:tcPr marL="0" marR="0" marT="1085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42875">
                        <a:lnSpc>
                          <a:spcPct val="100000"/>
                        </a:lnSpc>
                        <a:spcBef>
                          <a:spcPts val="855"/>
                        </a:spcBef>
                      </a:pPr>
                      <a:r>
                        <a:rPr sz="1100" dirty="0">
                          <a:latin typeface="Times New Roman"/>
                          <a:cs typeface="Times New Roman"/>
                        </a:rPr>
                        <a:t>±</a:t>
                      </a:r>
                      <a:r>
                        <a:rPr sz="1100" spc="-15" dirty="0">
                          <a:latin typeface="Times New Roman"/>
                          <a:cs typeface="Times New Roman"/>
                        </a:rPr>
                        <a:t> </a:t>
                      </a:r>
                      <a:r>
                        <a:rPr sz="1100" dirty="0">
                          <a:latin typeface="Times New Roman"/>
                          <a:cs typeface="Times New Roman"/>
                        </a:rPr>
                        <a:t>90</a:t>
                      </a:r>
                      <a:endParaRPr sz="1100">
                        <a:latin typeface="Times New Roman"/>
                        <a:cs typeface="Times New Roman"/>
                      </a:endParaRPr>
                    </a:p>
                  </a:txBody>
                  <a:tcPr marL="0" marR="0" marT="1085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53670">
                        <a:lnSpc>
                          <a:spcPts val="1295"/>
                        </a:lnSpc>
                        <a:spcBef>
                          <a:spcPts val="220"/>
                        </a:spcBef>
                      </a:pPr>
                      <a:r>
                        <a:rPr sz="1100" dirty="0">
                          <a:latin typeface="Times New Roman"/>
                          <a:cs typeface="Times New Roman"/>
                        </a:rPr>
                        <a:t>+</a:t>
                      </a:r>
                      <a:r>
                        <a:rPr sz="1100" spc="-95" dirty="0">
                          <a:latin typeface="Times New Roman"/>
                          <a:cs typeface="Times New Roman"/>
                        </a:rPr>
                        <a:t> </a:t>
                      </a:r>
                      <a:r>
                        <a:rPr sz="1100" dirty="0">
                          <a:latin typeface="Times New Roman"/>
                          <a:cs typeface="Times New Roman"/>
                        </a:rPr>
                        <a:t>91</a:t>
                      </a:r>
                      <a:endParaRPr sz="1100">
                        <a:latin typeface="Times New Roman"/>
                        <a:cs typeface="Times New Roman"/>
                      </a:endParaRPr>
                    </a:p>
                    <a:p>
                      <a:pPr marL="170180">
                        <a:lnSpc>
                          <a:spcPts val="1295"/>
                        </a:lnSpc>
                      </a:pPr>
                      <a:r>
                        <a:rPr sz="1100" dirty="0">
                          <a:latin typeface="Times New Roman"/>
                          <a:cs typeface="Times New Roman"/>
                        </a:rPr>
                        <a:t>-</a:t>
                      </a:r>
                      <a:r>
                        <a:rPr sz="1100" spc="-114" dirty="0">
                          <a:latin typeface="Times New Roman"/>
                          <a:cs typeface="Times New Roman"/>
                        </a:rPr>
                        <a:t> </a:t>
                      </a:r>
                      <a:r>
                        <a:rPr sz="1100" dirty="0">
                          <a:latin typeface="Times New Roman"/>
                          <a:cs typeface="Times New Roman"/>
                        </a:rPr>
                        <a:t>45</a:t>
                      </a:r>
                      <a:endParaRPr sz="1100">
                        <a:latin typeface="Times New Roman"/>
                        <a:cs typeface="Times New Roman"/>
                      </a:endParaRPr>
                    </a:p>
                  </a:txBody>
                  <a:tcPr marL="0" marR="0" marT="279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5"/>
                  </a:ext>
                </a:extLst>
              </a:tr>
              <a:tr h="263651">
                <a:tc rowSpan="2">
                  <a:txBody>
                    <a:bodyPr/>
                    <a:lstStyle/>
                    <a:p>
                      <a:pPr marL="43815">
                        <a:lnSpc>
                          <a:spcPct val="100000"/>
                        </a:lnSpc>
                        <a:spcBef>
                          <a:spcPts val="325"/>
                        </a:spcBef>
                      </a:pPr>
                      <a:r>
                        <a:rPr sz="1100" spc="-5" dirty="0">
                          <a:latin typeface="Times New Roman"/>
                          <a:cs typeface="Times New Roman"/>
                        </a:rPr>
                        <a:t>Résolution </a:t>
                      </a:r>
                      <a:r>
                        <a:rPr sz="1100" dirty="0">
                          <a:latin typeface="Times New Roman"/>
                          <a:cs typeface="Times New Roman"/>
                        </a:rPr>
                        <a:t>de</a:t>
                      </a:r>
                      <a:r>
                        <a:rPr sz="1100" spc="-15" dirty="0">
                          <a:latin typeface="Times New Roman"/>
                          <a:cs typeface="Times New Roman"/>
                        </a:rPr>
                        <a:t> </a:t>
                      </a:r>
                      <a:r>
                        <a:rPr sz="1100" spc="-5" dirty="0">
                          <a:latin typeface="Times New Roman"/>
                          <a:cs typeface="Times New Roman"/>
                        </a:rPr>
                        <a:t>recopie</a:t>
                      </a:r>
                      <a:endParaRPr sz="1100">
                        <a:latin typeface="Times New Roman"/>
                        <a:cs typeface="Times New Roman"/>
                      </a:endParaRPr>
                    </a:p>
                    <a:p>
                      <a:pPr marL="179705">
                        <a:lnSpc>
                          <a:spcPct val="100000"/>
                        </a:lnSpc>
                        <a:spcBef>
                          <a:spcPts val="540"/>
                        </a:spcBef>
                      </a:pPr>
                      <a:r>
                        <a:rPr sz="1100" i="1" dirty="0">
                          <a:solidFill>
                            <a:srgbClr val="5F5F5F"/>
                          </a:solidFill>
                          <a:latin typeface="Times New Roman"/>
                          <a:cs typeface="Times New Roman"/>
                        </a:rPr>
                        <a:t>Recopy</a:t>
                      </a:r>
                      <a:r>
                        <a:rPr sz="1100" i="1" spc="-20" dirty="0">
                          <a:solidFill>
                            <a:srgbClr val="5F5F5F"/>
                          </a:solidFill>
                          <a:latin typeface="Times New Roman"/>
                          <a:cs typeface="Times New Roman"/>
                        </a:rPr>
                        <a:t> </a:t>
                      </a:r>
                      <a:r>
                        <a:rPr sz="1100" i="1" spc="-5" dirty="0">
                          <a:solidFill>
                            <a:srgbClr val="5F5F5F"/>
                          </a:solidFill>
                          <a:latin typeface="Times New Roman"/>
                          <a:cs typeface="Times New Roman"/>
                        </a:rPr>
                        <a:t>resolution</a:t>
                      </a:r>
                      <a:endParaRPr sz="1100">
                        <a:latin typeface="Times New Roman"/>
                        <a:cs typeface="Times New Roman"/>
                      </a:endParaRPr>
                    </a:p>
                  </a:txBody>
                  <a:tcPr marL="0" marR="0" marT="412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55"/>
                        </a:spcBef>
                      </a:pPr>
                      <a:endParaRPr sz="1050">
                        <a:latin typeface="Times New Roman"/>
                        <a:cs typeface="Times New Roman"/>
                      </a:endParaRPr>
                    </a:p>
                    <a:p>
                      <a:pPr algn="ctr">
                        <a:lnSpc>
                          <a:spcPct val="100000"/>
                        </a:lnSpc>
                      </a:pPr>
                      <a:r>
                        <a:rPr sz="1100" dirty="0">
                          <a:latin typeface="Times New Roman"/>
                          <a:cs typeface="Times New Roman"/>
                        </a:rPr>
                        <a:t>°</a:t>
                      </a:r>
                      <a:endParaRPr sz="110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4460">
                        <a:lnSpc>
                          <a:spcPct val="100000"/>
                        </a:lnSpc>
                        <a:spcBef>
                          <a:spcPts val="325"/>
                        </a:spcBef>
                      </a:pPr>
                      <a:r>
                        <a:rPr sz="1100" b="1" spc="-5" dirty="0">
                          <a:latin typeface="Times New Roman"/>
                          <a:cs typeface="Times New Roman"/>
                        </a:rPr>
                        <a:t>AZ</a:t>
                      </a:r>
                      <a:endParaRPr sz="1100">
                        <a:latin typeface="Times New Roman"/>
                        <a:cs typeface="Times New Roman"/>
                      </a:endParaRPr>
                    </a:p>
                  </a:txBody>
                  <a:tcPr marL="0" marR="0" marT="412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55"/>
                        </a:spcBef>
                      </a:pPr>
                      <a:endParaRPr sz="1050">
                        <a:latin typeface="Times New Roman"/>
                        <a:cs typeface="Times New Roman"/>
                      </a:endParaRPr>
                    </a:p>
                    <a:p>
                      <a:pPr marL="111125">
                        <a:lnSpc>
                          <a:spcPct val="100000"/>
                        </a:lnSpc>
                      </a:pPr>
                      <a:r>
                        <a:rPr sz="1100" dirty="0">
                          <a:latin typeface="Times New Roman"/>
                          <a:cs typeface="Times New Roman"/>
                        </a:rPr>
                        <a:t>0.001</a:t>
                      </a:r>
                      <a:endParaRPr sz="110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55"/>
                        </a:spcBef>
                      </a:pPr>
                      <a:endParaRPr sz="1050">
                        <a:latin typeface="Times New Roman"/>
                        <a:cs typeface="Times New Roman"/>
                      </a:endParaRPr>
                    </a:p>
                    <a:p>
                      <a:pPr marL="111125">
                        <a:lnSpc>
                          <a:spcPct val="100000"/>
                        </a:lnSpc>
                      </a:pPr>
                      <a:r>
                        <a:rPr sz="1100" dirty="0">
                          <a:latin typeface="Times New Roman"/>
                          <a:cs typeface="Times New Roman"/>
                        </a:rPr>
                        <a:t>0.001</a:t>
                      </a:r>
                      <a:endParaRPr sz="110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55"/>
                        </a:spcBef>
                      </a:pPr>
                      <a:endParaRPr sz="1050">
                        <a:latin typeface="Times New Roman"/>
                        <a:cs typeface="Times New Roman"/>
                      </a:endParaRPr>
                    </a:p>
                    <a:p>
                      <a:pPr marL="111125">
                        <a:lnSpc>
                          <a:spcPct val="100000"/>
                        </a:lnSpc>
                      </a:pPr>
                      <a:r>
                        <a:rPr sz="1100" dirty="0">
                          <a:latin typeface="Times New Roman"/>
                          <a:cs typeface="Times New Roman"/>
                        </a:rPr>
                        <a:t>0.001</a:t>
                      </a:r>
                      <a:endParaRPr sz="110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55"/>
                        </a:spcBef>
                      </a:pPr>
                      <a:endParaRPr sz="1050">
                        <a:latin typeface="Times New Roman"/>
                        <a:cs typeface="Times New Roman"/>
                      </a:endParaRPr>
                    </a:p>
                    <a:p>
                      <a:pPr marL="111125">
                        <a:lnSpc>
                          <a:spcPct val="100000"/>
                        </a:lnSpc>
                      </a:pPr>
                      <a:r>
                        <a:rPr sz="1100" dirty="0">
                          <a:latin typeface="Times New Roman"/>
                          <a:cs typeface="Times New Roman"/>
                        </a:rPr>
                        <a:t>0.001</a:t>
                      </a:r>
                      <a:endParaRPr sz="110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55"/>
                        </a:spcBef>
                      </a:pPr>
                      <a:endParaRPr sz="1050">
                        <a:latin typeface="Times New Roman"/>
                        <a:cs typeface="Times New Roman"/>
                      </a:endParaRPr>
                    </a:p>
                    <a:p>
                      <a:pPr marL="111125">
                        <a:lnSpc>
                          <a:spcPct val="100000"/>
                        </a:lnSpc>
                      </a:pPr>
                      <a:r>
                        <a:rPr sz="1100" dirty="0">
                          <a:latin typeface="Times New Roman"/>
                          <a:cs typeface="Times New Roman"/>
                        </a:rPr>
                        <a:t>0.001</a:t>
                      </a:r>
                      <a:endParaRPr sz="110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55"/>
                        </a:spcBef>
                      </a:pPr>
                      <a:endParaRPr sz="1050">
                        <a:latin typeface="Times New Roman"/>
                        <a:cs typeface="Times New Roman"/>
                      </a:endParaRPr>
                    </a:p>
                    <a:p>
                      <a:pPr marL="123189">
                        <a:lnSpc>
                          <a:spcPct val="100000"/>
                        </a:lnSpc>
                      </a:pPr>
                      <a:r>
                        <a:rPr sz="1100" dirty="0">
                          <a:latin typeface="Times New Roman"/>
                          <a:cs typeface="Times New Roman"/>
                        </a:rPr>
                        <a:t>0.001</a:t>
                      </a:r>
                      <a:endParaRPr sz="110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6"/>
                  </a:ext>
                </a:extLst>
              </a:tr>
              <a:tr h="243840">
                <a:tc vMerge="1">
                  <a:txBody>
                    <a:bodyPr/>
                    <a:lstStyle/>
                    <a:p>
                      <a:endParaRPr/>
                    </a:p>
                  </a:txBody>
                  <a:tcPr marL="0" marR="0" marT="412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8905">
                        <a:lnSpc>
                          <a:spcPct val="100000"/>
                        </a:lnSpc>
                        <a:spcBef>
                          <a:spcPts val="244"/>
                        </a:spcBef>
                      </a:pPr>
                      <a:r>
                        <a:rPr sz="1100" b="1" spc="-5" dirty="0">
                          <a:latin typeface="Times New Roman"/>
                          <a:cs typeface="Times New Roman"/>
                        </a:rPr>
                        <a:t>EL</a:t>
                      </a:r>
                      <a:endParaRPr sz="1100">
                        <a:latin typeface="Times New Roman"/>
                        <a:cs typeface="Times New Roman"/>
                      </a:endParaRPr>
                    </a:p>
                  </a:txBody>
                  <a:tcPr marL="0" marR="0" marT="311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7"/>
                  </a:ext>
                </a:extLst>
              </a:tr>
              <a:tr h="242315">
                <a:tc rowSpan="2">
                  <a:txBody>
                    <a:bodyPr/>
                    <a:lstStyle/>
                    <a:p>
                      <a:pPr marL="43815">
                        <a:lnSpc>
                          <a:spcPct val="100000"/>
                        </a:lnSpc>
                        <a:spcBef>
                          <a:spcPts val="325"/>
                        </a:spcBef>
                      </a:pPr>
                      <a:r>
                        <a:rPr sz="1100" spc="-5" dirty="0">
                          <a:latin typeface="Times New Roman"/>
                          <a:cs typeface="Times New Roman"/>
                        </a:rPr>
                        <a:t>Précision crête </a:t>
                      </a:r>
                      <a:r>
                        <a:rPr sz="1100" dirty="0">
                          <a:latin typeface="Times New Roman"/>
                          <a:cs typeface="Times New Roman"/>
                        </a:rPr>
                        <a:t>à</a:t>
                      </a:r>
                      <a:r>
                        <a:rPr sz="1100" spc="-15" dirty="0">
                          <a:latin typeface="Times New Roman"/>
                          <a:cs typeface="Times New Roman"/>
                        </a:rPr>
                        <a:t> </a:t>
                      </a:r>
                      <a:r>
                        <a:rPr sz="1100" dirty="0">
                          <a:latin typeface="Times New Roman"/>
                          <a:cs typeface="Times New Roman"/>
                        </a:rPr>
                        <a:t>crête</a:t>
                      </a:r>
                      <a:endParaRPr sz="1100">
                        <a:latin typeface="Times New Roman"/>
                        <a:cs typeface="Times New Roman"/>
                      </a:endParaRPr>
                    </a:p>
                    <a:p>
                      <a:pPr marL="179705">
                        <a:lnSpc>
                          <a:spcPct val="100000"/>
                        </a:lnSpc>
                        <a:spcBef>
                          <a:spcPts val="540"/>
                        </a:spcBef>
                      </a:pPr>
                      <a:r>
                        <a:rPr sz="1100" i="1" dirty="0">
                          <a:solidFill>
                            <a:srgbClr val="5F5F5F"/>
                          </a:solidFill>
                          <a:latin typeface="Times New Roman"/>
                          <a:cs typeface="Times New Roman"/>
                        </a:rPr>
                        <a:t>Peak </a:t>
                      </a:r>
                      <a:r>
                        <a:rPr sz="1100" i="1" spc="-5" dirty="0">
                          <a:solidFill>
                            <a:srgbClr val="5F5F5F"/>
                          </a:solidFill>
                          <a:latin typeface="Times New Roman"/>
                          <a:cs typeface="Times New Roman"/>
                        </a:rPr>
                        <a:t>to peak</a:t>
                      </a:r>
                      <a:r>
                        <a:rPr sz="1100" i="1" spc="-20" dirty="0">
                          <a:solidFill>
                            <a:srgbClr val="5F5F5F"/>
                          </a:solidFill>
                          <a:latin typeface="Times New Roman"/>
                          <a:cs typeface="Times New Roman"/>
                        </a:rPr>
                        <a:t> </a:t>
                      </a:r>
                      <a:r>
                        <a:rPr sz="1100" i="1" spc="-5" dirty="0">
                          <a:solidFill>
                            <a:srgbClr val="5F5F5F"/>
                          </a:solidFill>
                          <a:latin typeface="Times New Roman"/>
                          <a:cs typeface="Times New Roman"/>
                        </a:rPr>
                        <a:t>accuracy</a:t>
                      </a:r>
                      <a:endParaRPr sz="1100">
                        <a:latin typeface="Times New Roman"/>
                        <a:cs typeface="Times New Roman"/>
                      </a:endParaRPr>
                    </a:p>
                  </a:txBody>
                  <a:tcPr marL="0" marR="0" marT="412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40"/>
                        </a:spcBef>
                      </a:pPr>
                      <a:endParaRPr sz="1050">
                        <a:latin typeface="Times New Roman"/>
                        <a:cs typeface="Times New Roman"/>
                      </a:endParaRPr>
                    </a:p>
                    <a:p>
                      <a:pPr algn="ctr">
                        <a:lnSpc>
                          <a:spcPct val="100000"/>
                        </a:lnSpc>
                        <a:spcBef>
                          <a:spcPts val="5"/>
                        </a:spcBef>
                      </a:pPr>
                      <a:r>
                        <a:rPr sz="1100" dirty="0">
                          <a:latin typeface="Times New Roman"/>
                          <a:cs typeface="Times New Roman"/>
                        </a:rPr>
                        <a:t>°</a:t>
                      </a:r>
                      <a:endParaRPr sz="1100">
                        <a:latin typeface="Times New Roman"/>
                        <a:cs typeface="Times New Roman"/>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4460">
                        <a:lnSpc>
                          <a:spcPct val="100000"/>
                        </a:lnSpc>
                        <a:spcBef>
                          <a:spcPts val="244"/>
                        </a:spcBef>
                      </a:pPr>
                      <a:r>
                        <a:rPr sz="1100" b="1" spc="-10" dirty="0">
                          <a:latin typeface="Times New Roman"/>
                          <a:cs typeface="Times New Roman"/>
                        </a:rPr>
                        <a:t>AZ</a:t>
                      </a:r>
                      <a:endParaRPr sz="1100">
                        <a:latin typeface="Times New Roman"/>
                        <a:cs typeface="Times New Roman"/>
                      </a:endParaRPr>
                    </a:p>
                  </a:txBody>
                  <a:tcPr marL="0" marR="0" marT="311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35"/>
                        </a:spcBef>
                      </a:pPr>
                      <a:endParaRPr sz="1100">
                        <a:latin typeface="Times New Roman"/>
                        <a:cs typeface="Times New Roman"/>
                      </a:endParaRPr>
                    </a:p>
                    <a:p>
                      <a:pPr marL="89535">
                        <a:lnSpc>
                          <a:spcPct val="100000"/>
                        </a:lnSpc>
                      </a:pPr>
                      <a:r>
                        <a:rPr sz="1100" dirty="0">
                          <a:latin typeface="Symbol"/>
                          <a:cs typeface="Symbol"/>
                        </a:rPr>
                        <a:t></a:t>
                      </a:r>
                      <a:r>
                        <a:rPr sz="1100" spc="-25" dirty="0">
                          <a:latin typeface="Times New Roman"/>
                          <a:cs typeface="Times New Roman"/>
                        </a:rPr>
                        <a:t> </a:t>
                      </a:r>
                      <a:r>
                        <a:rPr sz="1100" dirty="0">
                          <a:latin typeface="Times New Roman"/>
                          <a:cs typeface="Times New Roman"/>
                        </a:rPr>
                        <a:t>0.02</a:t>
                      </a:r>
                      <a:endParaRPr sz="1100">
                        <a:latin typeface="Times New Roman"/>
                        <a:cs typeface="Times New Roman"/>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35"/>
                        </a:spcBef>
                      </a:pPr>
                      <a:endParaRPr sz="1100">
                        <a:latin typeface="Times New Roman"/>
                        <a:cs typeface="Times New Roman"/>
                      </a:endParaRPr>
                    </a:p>
                    <a:p>
                      <a:pPr marL="89535">
                        <a:lnSpc>
                          <a:spcPct val="100000"/>
                        </a:lnSpc>
                      </a:pPr>
                      <a:r>
                        <a:rPr sz="1100" dirty="0">
                          <a:latin typeface="Symbol"/>
                          <a:cs typeface="Symbol"/>
                        </a:rPr>
                        <a:t></a:t>
                      </a:r>
                      <a:r>
                        <a:rPr sz="1100" spc="-25" dirty="0">
                          <a:latin typeface="Times New Roman"/>
                          <a:cs typeface="Times New Roman"/>
                        </a:rPr>
                        <a:t> </a:t>
                      </a:r>
                      <a:r>
                        <a:rPr sz="1100" dirty="0">
                          <a:latin typeface="Times New Roman"/>
                          <a:cs typeface="Times New Roman"/>
                        </a:rPr>
                        <a:t>0.02</a:t>
                      </a:r>
                      <a:endParaRPr sz="1100">
                        <a:latin typeface="Times New Roman"/>
                        <a:cs typeface="Times New Roman"/>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35"/>
                        </a:spcBef>
                      </a:pPr>
                      <a:endParaRPr sz="1100">
                        <a:latin typeface="Times New Roman"/>
                        <a:cs typeface="Times New Roman"/>
                      </a:endParaRPr>
                    </a:p>
                    <a:p>
                      <a:pPr marL="89535">
                        <a:lnSpc>
                          <a:spcPct val="100000"/>
                        </a:lnSpc>
                      </a:pPr>
                      <a:r>
                        <a:rPr sz="1100" dirty="0">
                          <a:latin typeface="Symbol"/>
                          <a:cs typeface="Symbol"/>
                        </a:rPr>
                        <a:t></a:t>
                      </a:r>
                      <a:r>
                        <a:rPr sz="1100" spc="-25" dirty="0">
                          <a:latin typeface="Times New Roman"/>
                          <a:cs typeface="Times New Roman"/>
                        </a:rPr>
                        <a:t> </a:t>
                      </a:r>
                      <a:r>
                        <a:rPr sz="1100" dirty="0">
                          <a:latin typeface="Times New Roman"/>
                          <a:cs typeface="Times New Roman"/>
                        </a:rPr>
                        <a:t>0.02</a:t>
                      </a:r>
                      <a:endParaRPr sz="1100">
                        <a:latin typeface="Times New Roman"/>
                        <a:cs typeface="Times New Roman"/>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35"/>
                        </a:spcBef>
                      </a:pPr>
                      <a:endParaRPr sz="1100">
                        <a:latin typeface="Times New Roman"/>
                        <a:cs typeface="Times New Roman"/>
                      </a:endParaRPr>
                    </a:p>
                    <a:p>
                      <a:pPr marL="89535">
                        <a:lnSpc>
                          <a:spcPct val="100000"/>
                        </a:lnSpc>
                      </a:pPr>
                      <a:r>
                        <a:rPr sz="1100" dirty="0">
                          <a:latin typeface="Symbol"/>
                          <a:cs typeface="Symbol"/>
                        </a:rPr>
                        <a:t></a:t>
                      </a:r>
                      <a:r>
                        <a:rPr sz="1100" spc="-25" dirty="0">
                          <a:latin typeface="Times New Roman"/>
                          <a:cs typeface="Times New Roman"/>
                        </a:rPr>
                        <a:t> </a:t>
                      </a:r>
                      <a:r>
                        <a:rPr sz="1100" dirty="0">
                          <a:latin typeface="Times New Roman"/>
                          <a:cs typeface="Times New Roman"/>
                        </a:rPr>
                        <a:t>0.02</a:t>
                      </a:r>
                      <a:endParaRPr sz="1100">
                        <a:latin typeface="Times New Roman"/>
                        <a:cs typeface="Times New Roman"/>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35"/>
                        </a:spcBef>
                      </a:pPr>
                      <a:endParaRPr sz="1100">
                        <a:latin typeface="Times New Roman"/>
                        <a:cs typeface="Times New Roman"/>
                      </a:endParaRPr>
                    </a:p>
                    <a:p>
                      <a:pPr marL="89535">
                        <a:lnSpc>
                          <a:spcPct val="100000"/>
                        </a:lnSpc>
                      </a:pPr>
                      <a:r>
                        <a:rPr sz="1100" dirty="0">
                          <a:latin typeface="Symbol"/>
                          <a:cs typeface="Symbol"/>
                        </a:rPr>
                        <a:t></a:t>
                      </a:r>
                      <a:r>
                        <a:rPr sz="1100" spc="-20" dirty="0">
                          <a:latin typeface="Times New Roman"/>
                          <a:cs typeface="Times New Roman"/>
                        </a:rPr>
                        <a:t> </a:t>
                      </a:r>
                      <a:r>
                        <a:rPr sz="1100" dirty="0">
                          <a:latin typeface="Times New Roman"/>
                          <a:cs typeface="Times New Roman"/>
                        </a:rPr>
                        <a:t>0.02</a:t>
                      </a:r>
                      <a:endParaRPr sz="1100">
                        <a:latin typeface="Times New Roman"/>
                        <a:cs typeface="Times New Roman"/>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35"/>
                        </a:spcBef>
                      </a:pPr>
                      <a:endParaRPr sz="1100">
                        <a:latin typeface="Times New Roman"/>
                        <a:cs typeface="Times New Roman"/>
                      </a:endParaRPr>
                    </a:p>
                    <a:p>
                      <a:pPr marL="101600">
                        <a:lnSpc>
                          <a:spcPct val="100000"/>
                        </a:lnSpc>
                      </a:pPr>
                      <a:r>
                        <a:rPr sz="1100" dirty="0">
                          <a:latin typeface="Symbol"/>
                          <a:cs typeface="Symbol"/>
                        </a:rPr>
                        <a:t></a:t>
                      </a:r>
                      <a:r>
                        <a:rPr sz="1100" spc="-20" dirty="0">
                          <a:latin typeface="Times New Roman"/>
                          <a:cs typeface="Times New Roman"/>
                        </a:rPr>
                        <a:t> </a:t>
                      </a:r>
                      <a:r>
                        <a:rPr sz="1100" dirty="0">
                          <a:latin typeface="Times New Roman"/>
                          <a:cs typeface="Times New Roman"/>
                        </a:rPr>
                        <a:t>0.02</a:t>
                      </a:r>
                      <a:endParaRPr sz="1100">
                        <a:latin typeface="Times New Roman"/>
                        <a:cs typeface="Times New Roman"/>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8"/>
                  </a:ext>
                </a:extLst>
              </a:tr>
              <a:tr h="264032">
                <a:tc vMerge="1">
                  <a:txBody>
                    <a:bodyPr/>
                    <a:lstStyle/>
                    <a:p>
                      <a:endParaRPr/>
                    </a:p>
                  </a:txBody>
                  <a:tcPr marL="0" marR="0" marT="412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8905">
                        <a:lnSpc>
                          <a:spcPct val="100000"/>
                        </a:lnSpc>
                        <a:spcBef>
                          <a:spcPts val="325"/>
                        </a:spcBef>
                      </a:pPr>
                      <a:r>
                        <a:rPr sz="1100" b="1" spc="-5" dirty="0">
                          <a:latin typeface="Times New Roman"/>
                          <a:cs typeface="Times New Roman"/>
                        </a:rPr>
                        <a:t>EL</a:t>
                      </a:r>
                      <a:endParaRPr sz="1100">
                        <a:latin typeface="Times New Roman"/>
                        <a:cs typeface="Times New Roman"/>
                      </a:endParaRPr>
                    </a:p>
                  </a:txBody>
                  <a:tcPr marL="0" marR="0" marT="412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9"/>
                  </a:ext>
                </a:extLst>
              </a:tr>
              <a:tr h="480060">
                <a:tc>
                  <a:txBody>
                    <a:bodyPr/>
                    <a:lstStyle/>
                    <a:p>
                      <a:pPr marL="43815">
                        <a:lnSpc>
                          <a:spcPct val="100000"/>
                        </a:lnSpc>
                        <a:spcBef>
                          <a:spcPts val="220"/>
                        </a:spcBef>
                      </a:pPr>
                      <a:r>
                        <a:rPr sz="1100" spc="-5" dirty="0">
                          <a:latin typeface="Times New Roman"/>
                          <a:cs typeface="Times New Roman"/>
                        </a:rPr>
                        <a:t>Masse</a:t>
                      </a:r>
                      <a:r>
                        <a:rPr sz="1100" spc="-10" dirty="0">
                          <a:latin typeface="Times New Roman"/>
                          <a:cs typeface="Times New Roman"/>
                        </a:rPr>
                        <a:t> </a:t>
                      </a:r>
                      <a:r>
                        <a:rPr sz="1100" spc="-5" dirty="0">
                          <a:latin typeface="Times New Roman"/>
                          <a:cs typeface="Times New Roman"/>
                        </a:rPr>
                        <a:t>approximative</a:t>
                      </a:r>
                      <a:endParaRPr sz="1100">
                        <a:latin typeface="Times New Roman"/>
                        <a:cs typeface="Times New Roman"/>
                      </a:endParaRPr>
                    </a:p>
                    <a:p>
                      <a:pPr marL="179705">
                        <a:lnSpc>
                          <a:spcPct val="100000"/>
                        </a:lnSpc>
                        <a:spcBef>
                          <a:spcPts val="550"/>
                        </a:spcBef>
                      </a:pPr>
                      <a:r>
                        <a:rPr sz="1100" i="1" dirty="0">
                          <a:solidFill>
                            <a:srgbClr val="5F5F5F"/>
                          </a:solidFill>
                          <a:latin typeface="Times New Roman"/>
                          <a:cs typeface="Times New Roman"/>
                        </a:rPr>
                        <a:t>Approximate</a:t>
                      </a:r>
                      <a:r>
                        <a:rPr sz="1100" i="1" spc="-25" dirty="0">
                          <a:solidFill>
                            <a:srgbClr val="5F5F5F"/>
                          </a:solidFill>
                          <a:latin typeface="Times New Roman"/>
                          <a:cs typeface="Times New Roman"/>
                        </a:rPr>
                        <a:t> </a:t>
                      </a:r>
                      <a:r>
                        <a:rPr sz="1100" i="1" spc="-5" dirty="0">
                          <a:solidFill>
                            <a:srgbClr val="5F5F5F"/>
                          </a:solidFill>
                          <a:latin typeface="Times New Roman"/>
                          <a:cs typeface="Times New Roman"/>
                        </a:rPr>
                        <a:t>weight</a:t>
                      </a:r>
                      <a:endParaRPr sz="1100">
                        <a:latin typeface="Times New Roman"/>
                        <a:cs typeface="Times New Roman"/>
                      </a:endParaRPr>
                    </a:p>
                  </a:txBody>
                  <a:tcPr marL="0" marR="0" marT="279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R="131445" algn="r">
                        <a:lnSpc>
                          <a:spcPct val="100000"/>
                        </a:lnSpc>
                      </a:pPr>
                      <a:r>
                        <a:rPr sz="1100" spc="5" dirty="0">
                          <a:latin typeface="Times New Roman"/>
                          <a:cs typeface="Times New Roman"/>
                        </a:rPr>
                        <a:t>Kg</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24</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38</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185</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850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L="111125">
                        <a:lnSpc>
                          <a:spcPct val="100000"/>
                        </a:lnSpc>
                      </a:pPr>
                      <a:r>
                        <a:rPr sz="1100" dirty="0">
                          <a:latin typeface="Times New Roman"/>
                          <a:cs typeface="Times New Roman"/>
                        </a:rPr>
                        <a:t>2</a:t>
                      </a:r>
                      <a:r>
                        <a:rPr sz="1100" spc="-25" dirty="0">
                          <a:latin typeface="Times New Roman"/>
                          <a:cs typeface="Times New Roman"/>
                        </a:rPr>
                        <a:t> </a:t>
                      </a:r>
                      <a:r>
                        <a:rPr sz="1100" dirty="0">
                          <a:latin typeface="Times New Roman"/>
                          <a:cs typeface="Times New Roman"/>
                        </a:rPr>
                        <a:t>500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4</a:t>
                      </a:r>
                      <a:r>
                        <a:rPr sz="1100" spc="-25" dirty="0">
                          <a:latin typeface="Times New Roman"/>
                          <a:cs typeface="Times New Roman"/>
                        </a:rPr>
                        <a:t> </a:t>
                      </a:r>
                      <a:r>
                        <a:rPr sz="1100" dirty="0">
                          <a:latin typeface="Times New Roman"/>
                          <a:cs typeface="Times New Roman"/>
                        </a:rPr>
                        <a:t>500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0"/>
                  </a:ext>
                </a:extLst>
              </a:tr>
            </a:tbl>
          </a:graphicData>
        </a:graphic>
      </p:graphicFrame>
      <p:sp>
        <p:nvSpPr>
          <p:cNvPr id="7" name="object 7"/>
          <p:cNvSpPr txBox="1"/>
          <p:nvPr/>
        </p:nvSpPr>
        <p:spPr>
          <a:xfrm>
            <a:off x="1601469" y="9100565"/>
            <a:ext cx="161480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Informations non</a:t>
            </a:r>
            <a:r>
              <a:rPr sz="900" spc="-10" dirty="0">
                <a:latin typeface="Arial"/>
                <a:cs typeface="Arial"/>
              </a:rPr>
              <a:t> </a:t>
            </a:r>
            <a:r>
              <a:rPr sz="900" spc="-5" dirty="0">
                <a:latin typeface="Arial"/>
                <a:cs typeface="Arial"/>
              </a:rPr>
              <a:t>contractuelles</a:t>
            </a:r>
            <a:endParaRPr sz="900">
              <a:latin typeface="Arial"/>
              <a:cs typeface="Arial"/>
            </a:endParaRPr>
          </a:p>
        </p:txBody>
      </p:sp>
      <p:sp>
        <p:nvSpPr>
          <p:cNvPr id="8" name="object 8"/>
          <p:cNvSpPr txBox="1"/>
          <p:nvPr/>
        </p:nvSpPr>
        <p:spPr>
          <a:xfrm>
            <a:off x="879652" y="9372345"/>
            <a:ext cx="3059430" cy="281940"/>
          </a:xfrm>
          <a:prstGeom prst="rect">
            <a:avLst/>
          </a:prstGeom>
          <a:ln w="6096">
            <a:solidFill>
              <a:srgbClr val="000000"/>
            </a:solidFill>
          </a:ln>
        </p:spPr>
        <p:txBody>
          <a:bodyPr vert="horz" wrap="square" lIns="0" tIns="15875" rIns="0" bIns="0" rtlCol="0">
            <a:spAutoFit/>
          </a:bodyPr>
          <a:lstStyle/>
          <a:p>
            <a:pPr marL="153670" marR="31115" indent="-119380">
              <a:lnSpc>
                <a:spcPts val="1040"/>
              </a:lnSpc>
              <a:spcBef>
                <a:spcPts val="125"/>
              </a:spcBef>
            </a:pPr>
            <a:r>
              <a:rPr sz="900" spc="-5" dirty="0">
                <a:latin typeface="Arial"/>
                <a:cs typeface="Arial"/>
              </a:rPr>
              <a:t>Les matériels présentés étant en constante évolution, leurs  caractéristiques peuvent être modifiées à </a:t>
            </a:r>
            <a:r>
              <a:rPr sz="900" dirty="0">
                <a:latin typeface="Arial"/>
                <a:cs typeface="Arial"/>
              </a:rPr>
              <a:t>tout</a:t>
            </a:r>
            <a:r>
              <a:rPr sz="900" spc="25" dirty="0">
                <a:latin typeface="Arial"/>
                <a:cs typeface="Arial"/>
              </a:rPr>
              <a:t> </a:t>
            </a:r>
            <a:r>
              <a:rPr sz="900" spc="-5" dirty="0">
                <a:latin typeface="Arial"/>
                <a:cs typeface="Arial"/>
              </a:rPr>
              <a:t>moment</a:t>
            </a:r>
            <a:endParaRPr sz="900">
              <a:latin typeface="Arial"/>
              <a:cs typeface="Arial"/>
            </a:endParaRPr>
          </a:p>
        </p:txBody>
      </p:sp>
      <p:sp>
        <p:nvSpPr>
          <p:cNvPr id="9" name="object 9"/>
          <p:cNvSpPr txBox="1"/>
          <p:nvPr/>
        </p:nvSpPr>
        <p:spPr>
          <a:xfrm>
            <a:off x="4889372" y="9099041"/>
            <a:ext cx="1430020"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5F5F5F"/>
                </a:solidFill>
                <a:latin typeface="Arial"/>
                <a:cs typeface="Arial"/>
              </a:rPr>
              <a:t>Non-contractual</a:t>
            </a:r>
            <a:r>
              <a:rPr sz="900" i="1" spc="-10" dirty="0">
                <a:solidFill>
                  <a:srgbClr val="5F5F5F"/>
                </a:solidFill>
                <a:latin typeface="Arial"/>
                <a:cs typeface="Arial"/>
              </a:rPr>
              <a:t> </a:t>
            </a:r>
            <a:r>
              <a:rPr sz="900" i="1" spc="-5" dirty="0">
                <a:solidFill>
                  <a:srgbClr val="5F5F5F"/>
                </a:solidFill>
                <a:latin typeface="Arial"/>
                <a:cs typeface="Arial"/>
              </a:rPr>
              <a:t>information</a:t>
            </a:r>
            <a:endParaRPr sz="900">
              <a:latin typeface="Arial"/>
              <a:cs typeface="Arial"/>
            </a:endParaRPr>
          </a:p>
        </p:txBody>
      </p:sp>
      <p:sp>
        <p:nvSpPr>
          <p:cNvPr id="10" name="object 10"/>
          <p:cNvSpPr txBox="1"/>
          <p:nvPr/>
        </p:nvSpPr>
        <p:spPr>
          <a:xfrm>
            <a:off x="4074286" y="9372345"/>
            <a:ext cx="3059430" cy="294640"/>
          </a:xfrm>
          <a:prstGeom prst="rect">
            <a:avLst/>
          </a:prstGeom>
          <a:ln w="6096">
            <a:solidFill>
              <a:srgbClr val="000000"/>
            </a:solidFill>
          </a:ln>
        </p:spPr>
        <p:txBody>
          <a:bodyPr vert="horz" wrap="square" lIns="0" tIns="14604" rIns="0" bIns="0" rtlCol="0">
            <a:spAutoFit/>
          </a:bodyPr>
          <a:lstStyle/>
          <a:p>
            <a:pPr marL="449580" marR="76835" indent="-367665">
              <a:lnSpc>
                <a:spcPts val="1040"/>
              </a:lnSpc>
              <a:spcBef>
                <a:spcPts val="114"/>
              </a:spcBef>
            </a:pPr>
            <a:r>
              <a:rPr sz="900" i="1" spc="-5" dirty="0">
                <a:solidFill>
                  <a:srgbClr val="5F5F5F"/>
                </a:solidFill>
                <a:latin typeface="Arial"/>
                <a:cs typeface="Arial"/>
              </a:rPr>
              <a:t>The described equipment being permanently evolving, its  characteristics can </a:t>
            </a:r>
            <a:r>
              <a:rPr sz="900" i="1" spc="-10" dirty="0">
                <a:solidFill>
                  <a:srgbClr val="5F5F5F"/>
                </a:solidFill>
                <a:latin typeface="Arial"/>
                <a:cs typeface="Arial"/>
              </a:rPr>
              <a:t>be </a:t>
            </a:r>
            <a:r>
              <a:rPr sz="900" i="1" spc="-5" dirty="0">
                <a:solidFill>
                  <a:srgbClr val="5F5F5F"/>
                </a:solidFill>
                <a:latin typeface="Arial"/>
                <a:cs typeface="Arial"/>
              </a:rPr>
              <a:t>modified at any</a:t>
            </a:r>
            <a:r>
              <a:rPr sz="900" i="1" spc="40" dirty="0">
                <a:solidFill>
                  <a:srgbClr val="5F5F5F"/>
                </a:solidFill>
                <a:latin typeface="Arial"/>
                <a:cs typeface="Arial"/>
              </a:rPr>
              <a:t> </a:t>
            </a:r>
            <a:r>
              <a:rPr sz="900" i="1" spc="-10" dirty="0">
                <a:solidFill>
                  <a:srgbClr val="5F5F5F"/>
                </a:solidFill>
                <a:latin typeface="Arial"/>
                <a:cs typeface="Arial"/>
              </a:rPr>
              <a:t>time</a:t>
            </a:r>
            <a:endParaRPr sz="9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1851660" y="2113914"/>
            <a:ext cx="1334770" cy="179197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3992065" y="2177427"/>
            <a:ext cx="1265734" cy="1713684"/>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289050" y="4065904"/>
            <a:ext cx="4529455" cy="3251078"/>
          </a:xfrm>
          <a:prstGeom prst="rect">
            <a:avLst/>
          </a:prstGeom>
          <a:blipFill>
            <a:blip r:embed="rId4" cstate="print"/>
            <a:stretch>
              <a:fillRect/>
            </a:stretch>
          </a:blipFill>
        </p:spPr>
        <p:txBody>
          <a:bodyPr wrap="square" lIns="0" tIns="0" rIns="0" bIns="0" rtlCol="0"/>
          <a:lstStyle/>
          <a:p>
            <a:endParaRPr/>
          </a:p>
        </p:txBody>
      </p:sp>
      <p:graphicFrame>
        <p:nvGraphicFramePr>
          <p:cNvPr id="9" name="object 9"/>
          <p:cNvGraphicFramePr>
            <a:graphicFrameLocks noGrp="1"/>
          </p:cNvGraphicFramePr>
          <p:nvPr/>
        </p:nvGraphicFramePr>
        <p:xfrm>
          <a:off x="530351" y="7322184"/>
          <a:ext cx="6044564" cy="2059302"/>
        </p:xfrm>
        <a:graphic>
          <a:graphicData uri="http://schemas.openxmlformats.org/drawingml/2006/table">
            <a:tbl>
              <a:tblPr firstRow="1" bandRow="1">
                <a:tableStyleId>{2D5ABB26-0587-4C30-8999-92F81FD0307C}</a:tableStyleId>
              </a:tblPr>
              <a:tblGrid>
                <a:gridCol w="835660">
                  <a:extLst>
                    <a:ext uri="{9D8B030D-6E8A-4147-A177-3AD203B41FA5}">
                      <a16:colId xmlns:a16="http://schemas.microsoft.com/office/drawing/2014/main" val="20000"/>
                    </a:ext>
                  </a:extLst>
                </a:gridCol>
                <a:gridCol w="650875">
                  <a:extLst>
                    <a:ext uri="{9D8B030D-6E8A-4147-A177-3AD203B41FA5}">
                      <a16:colId xmlns:a16="http://schemas.microsoft.com/office/drawing/2014/main" val="20001"/>
                    </a:ext>
                  </a:extLst>
                </a:gridCol>
                <a:gridCol w="652779">
                  <a:extLst>
                    <a:ext uri="{9D8B030D-6E8A-4147-A177-3AD203B41FA5}">
                      <a16:colId xmlns:a16="http://schemas.microsoft.com/office/drawing/2014/main" val="20002"/>
                    </a:ext>
                  </a:extLst>
                </a:gridCol>
                <a:gridCol w="650875">
                  <a:extLst>
                    <a:ext uri="{9D8B030D-6E8A-4147-A177-3AD203B41FA5}">
                      <a16:colId xmlns:a16="http://schemas.microsoft.com/office/drawing/2014/main" val="20003"/>
                    </a:ext>
                  </a:extLst>
                </a:gridCol>
                <a:gridCol w="650875">
                  <a:extLst>
                    <a:ext uri="{9D8B030D-6E8A-4147-A177-3AD203B41FA5}">
                      <a16:colId xmlns:a16="http://schemas.microsoft.com/office/drawing/2014/main" val="20004"/>
                    </a:ext>
                  </a:extLst>
                </a:gridCol>
                <a:gridCol w="650875">
                  <a:extLst>
                    <a:ext uri="{9D8B030D-6E8A-4147-A177-3AD203B41FA5}">
                      <a16:colId xmlns:a16="http://schemas.microsoft.com/office/drawing/2014/main" val="20005"/>
                    </a:ext>
                  </a:extLst>
                </a:gridCol>
                <a:gridCol w="650875">
                  <a:extLst>
                    <a:ext uri="{9D8B030D-6E8A-4147-A177-3AD203B41FA5}">
                      <a16:colId xmlns:a16="http://schemas.microsoft.com/office/drawing/2014/main" val="20006"/>
                    </a:ext>
                  </a:extLst>
                </a:gridCol>
                <a:gridCol w="650875">
                  <a:extLst>
                    <a:ext uri="{9D8B030D-6E8A-4147-A177-3AD203B41FA5}">
                      <a16:colId xmlns:a16="http://schemas.microsoft.com/office/drawing/2014/main" val="20007"/>
                    </a:ext>
                  </a:extLst>
                </a:gridCol>
                <a:gridCol w="650875">
                  <a:extLst>
                    <a:ext uri="{9D8B030D-6E8A-4147-A177-3AD203B41FA5}">
                      <a16:colId xmlns:a16="http://schemas.microsoft.com/office/drawing/2014/main" val="20008"/>
                    </a:ext>
                  </a:extLst>
                </a:gridCol>
              </a:tblGrid>
              <a:tr h="294132">
                <a:tc>
                  <a:txBody>
                    <a:bodyPr/>
                    <a:lstStyle/>
                    <a:p>
                      <a:pPr>
                        <a:lnSpc>
                          <a:spcPct val="100000"/>
                        </a:lnSpc>
                      </a:pPr>
                      <a:endParaRPr sz="1300">
                        <a:latin typeface="Times New Roman"/>
                        <a:cs typeface="Times New Roman"/>
                      </a:endParaRPr>
                    </a:p>
                  </a:txBody>
                  <a:tcPr marL="0" marR="0" marT="0" marB="0">
                    <a:lnR w="6350">
                      <a:solidFill>
                        <a:srgbClr val="000000"/>
                      </a:solidFill>
                      <a:prstDash val="solid"/>
                    </a:lnR>
                    <a:lnB w="6350">
                      <a:solidFill>
                        <a:srgbClr val="000000"/>
                      </a:solidFill>
                      <a:prstDash val="solid"/>
                    </a:lnB>
                  </a:tcPr>
                </a:tc>
                <a:tc>
                  <a:txBody>
                    <a:bodyPr/>
                    <a:lstStyle/>
                    <a:p>
                      <a:pPr algn="ctr">
                        <a:lnSpc>
                          <a:spcPct val="100000"/>
                        </a:lnSpc>
                        <a:spcBef>
                          <a:spcPts val="425"/>
                        </a:spcBef>
                      </a:pPr>
                      <a:r>
                        <a:rPr sz="1100" dirty="0">
                          <a:latin typeface="Times New Roman"/>
                          <a:cs typeface="Times New Roman"/>
                        </a:rPr>
                        <a:t>A</a:t>
                      </a:r>
                      <a:endParaRPr sz="1100">
                        <a:latin typeface="Times New Roman"/>
                        <a:cs typeface="Times New Roman"/>
                      </a:endParaRPr>
                    </a:p>
                  </a:txBody>
                  <a:tcPr marL="0" marR="0" marT="539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5"/>
                        </a:spcBef>
                      </a:pPr>
                      <a:r>
                        <a:rPr sz="1100" dirty="0">
                          <a:latin typeface="Times New Roman"/>
                          <a:cs typeface="Times New Roman"/>
                        </a:rPr>
                        <a:t>B</a:t>
                      </a:r>
                      <a:endParaRPr sz="1100">
                        <a:latin typeface="Times New Roman"/>
                        <a:cs typeface="Times New Roman"/>
                      </a:endParaRPr>
                    </a:p>
                  </a:txBody>
                  <a:tcPr marL="0" marR="0" marT="539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5"/>
                        </a:spcBef>
                      </a:pPr>
                      <a:r>
                        <a:rPr sz="1100" dirty="0">
                          <a:latin typeface="Times New Roman"/>
                          <a:cs typeface="Times New Roman"/>
                        </a:rPr>
                        <a:t>C</a:t>
                      </a:r>
                      <a:endParaRPr sz="1100">
                        <a:latin typeface="Times New Roman"/>
                        <a:cs typeface="Times New Roman"/>
                      </a:endParaRPr>
                    </a:p>
                  </a:txBody>
                  <a:tcPr marL="0" marR="0" marT="539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5"/>
                        </a:spcBef>
                      </a:pPr>
                      <a:r>
                        <a:rPr sz="1100" dirty="0">
                          <a:latin typeface="Times New Roman"/>
                          <a:cs typeface="Times New Roman"/>
                        </a:rPr>
                        <a:t>D</a:t>
                      </a:r>
                      <a:endParaRPr sz="1100">
                        <a:latin typeface="Times New Roman"/>
                        <a:cs typeface="Times New Roman"/>
                      </a:endParaRPr>
                    </a:p>
                  </a:txBody>
                  <a:tcPr marL="0" marR="0" marT="539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5"/>
                        </a:spcBef>
                      </a:pPr>
                      <a:r>
                        <a:rPr sz="1100" dirty="0">
                          <a:latin typeface="Times New Roman"/>
                          <a:cs typeface="Times New Roman"/>
                        </a:rPr>
                        <a:t>E</a:t>
                      </a:r>
                      <a:endParaRPr sz="1100">
                        <a:latin typeface="Times New Roman"/>
                        <a:cs typeface="Times New Roman"/>
                      </a:endParaRPr>
                    </a:p>
                  </a:txBody>
                  <a:tcPr marL="0" marR="0" marT="539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5"/>
                        </a:spcBef>
                      </a:pPr>
                      <a:r>
                        <a:rPr sz="1100" dirty="0">
                          <a:latin typeface="Times New Roman"/>
                          <a:cs typeface="Times New Roman"/>
                        </a:rPr>
                        <a:t>F</a:t>
                      </a:r>
                      <a:endParaRPr sz="1100">
                        <a:latin typeface="Times New Roman"/>
                        <a:cs typeface="Times New Roman"/>
                      </a:endParaRPr>
                    </a:p>
                  </a:txBody>
                  <a:tcPr marL="0" marR="0" marT="539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5"/>
                        </a:spcBef>
                      </a:pPr>
                      <a:r>
                        <a:rPr sz="1100" dirty="0">
                          <a:latin typeface="Times New Roman"/>
                          <a:cs typeface="Times New Roman"/>
                        </a:rPr>
                        <a:t>H</a:t>
                      </a:r>
                      <a:endParaRPr sz="1100">
                        <a:latin typeface="Times New Roman"/>
                        <a:cs typeface="Times New Roman"/>
                      </a:endParaRPr>
                    </a:p>
                  </a:txBody>
                  <a:tcPr marL="0" marR="0" marT="53975"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5"/>
                        </a:spcBef>
                      </a:pPr>
                      <a:r>
                        <a:rPr sz="1100" dirty="0">
                          <a:latin typeface="Times New Roman"/>
                          <a:cs typeface="Times New Roman"/>
                        </a:rPr>
                        <a:t>N</a:t>
                      </a:r>
                      <a:endParaRPr sz="1100">
                        <a:latin typeface="Times New Roman"/>
                        <a:cs typeface="Times New Roman"/>
                      </a:endParaRPr>
                    </a:p>
                  </a:txBody>
                  <a:tcPr marL="0" marR="0" marT="53975" marB="0">
                    <a:lnL w="952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94131">
                <a:tc>
                  <a:txBody>
                    <a:bodyPr/>
                    <a:lstStyle/>
                    <a:p>
                      <a:pPr marL="214629">
                        <a:lnSpc>
                          <a:spcPct val="100000"/>
                        </a:lnSpc>
                        <a:spcBef>
                          <a:spcPts val="425"/>
                        </a:spcBef>
                      </a:pPr>
                      <a:r>
                        <a:rPr sz="1100" dirty="0">
                          <a:latin typeface="Times New Roman"/>
                          <a:cs typeface="Times New Roman"/>
                        </a:rPr>
                        <a:t>P20EA</a:t>
                      </a:r>
                      <a:endParaRPr sz="1100">
                        <a:latin typeface="Times New Roman"/>
                        <a:cs typeface="Times New Roman"/>
                      </a:endParaRPr>
                    </a:p>
                  </a:txBody>
                  <a:tcPr marL="0" marR="0" marT="539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5"/>
                        </a:spcBef>
                      </a:pPr>
                      <a:r>
                        <a:rPr sz="1100" dirty="0">
                          <a:latin typeface="Times New Roman"/>
                          <a:cs typeface="Times New Roman"/>
                        </a:rPr>
                        <a:t>200</a:t>
                      </a:r>
                      <a:endParaRPr sz="1100">
                        <a:latin typeface="Times New Roman"/>
                        <a:cs typeface="Times New Roman"/>
                      </a:endParaRPr>
                    </a:p>
                  </a:txBody>
                  <a:tcPr marL="0" marR="0" marT="539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5"/>
                        </a:spcBef>
                      </a:pPr>
                      <a:r>
                        <a:rPr sz="1100" dirty="0">
                          <a:latin typeface="Times New Roman"/>
                          <a:cs typeface="Times New Roman"/>
                        </a:rPr>
                        <a:t>70</a:t>
                      </a:r>
                      <a:endParaRPr sz="1100">
                        <a:latin typeface="Times New Roman"/>
                        <a:cs typeface="Times New Roman"/>
                      </a:endParaRPr>
                    </a:p>
                  </a:txBody>
                  <a:tcPr marL="0" marR="0" marT="539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5"/>
                        </a:spcBef>
                      </a:pPr>
                      <a:r>
                        <a:rPr sz="1100" dirty="0">
                          <a:latin typeface="Times New Roman"/>
                          <a:cs typeface="Times New Roman"/>
                        </a:rPr>
                        <a:t>275</a:t>
                      </a:r>
                      <a:endParaRPr sz="1100">
                        <a:latin typeface="Times New Roman"/>
                        <a:cs typeface="Times New Roman"/>
                      </a:endParaRPr>
                    </a:p>
                  </a:txBody>
                  <a:tcPr marL="0" marR="0" marT="539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5"/>
                        </a:spcBef>
                      </a:pPr>
                      <a:r>
                        <a:rPr sz="1100" dirty="0">
                          <a:latin typeface="Times New Roman"/>
                          <a:cs typeface="Times New Roman"/>
                        </a:rPr>
                        <a:t>420</a:t>
                      </a:r>
                      <a:endParaRPr sz="1100">
                        <a:latin typeface="Times New Roman"/>
                        <a:cs typeface="Times New Roman"/>
                      </a:endParaRPr>
                    </a:p>
                  </a:txBody>
                  <a:tcPr marL="0" marR="0" marT="539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5"/>
                        </a:spcBef>
                      </a:pPr>
                      <a:r>
                        <a:rPr sz="1100" dirty="0">
                          <a:latin typeface="Times New Roman"/>
                          <a:cs typeface="Times New Roman"/>
                        </a:rPr>
                        <a:t>150</a:t>
                      </a:r>
                      <a:endParaRPr sz="1100">
                        <a:latin typeface="Times New Roman"/>
                        <a:cs typeface="Times New Roman"/>
                      </a:endParaRPr>
                    </a:p>
                  </a:txBody>
                  <a:tcPr marL="0" marR="0" marT="539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5"/>
                        </a:spcBef>
                      </a:pPr>
                      <a:r>
                        <a:rPr sz="1100" dirty="0">
                          <a:latin typeface="Times New Roman"/>
                          <a:cs typeface="Times New Roman"/>
                        </a:rPr>
                        <a:t>260</a:t>
                      </a:r>
                      <a:endParaRPr sz="1100">
                        <a:latin typeface="Times New Roman"/>
                        <a:cs typeface="Times New Roman"/>
                      </a:endParaRPr>
                    </a:p>
                  </a:txBody>
                  <a:tcPr marL="0" marR="0" marT="539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425"/>
                        </a:spcBef>
                      </a:pPr>
                      <a:r>
                        <a:rPr sz="1100" dirty="0">
                          <a:latin typeface="Times New Roman"/>
                          <a:cs typeface="Times New Roman"/>
                        </a:rPr>
                        <a:t>M6</a:t>
                      </a:r>
                      <a:endParaRPr sz="1100">
                        <a:latin typeface="Times New Roman"/>
                        <a:cs typeface="Times New Roman"/>
                      </a:endParaRPr>
                    </a:p>
                  </a:txBody>
                  <a:tcPr marL="0" marR="0" marT="53975"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5"/>
                        </a:spcBef>
                      </a:pPr>
                      <a:r>
                        <a:rPr sz="1100" dirty="0">
                          <a:latin typeface="Times New Roman"/>
                          <a:cs typeface="Times New Roman"/>
                        </a:rPr>
                        <a:t>3</a:t>
                      </a:r>
                      <a:endParaRPr sz="1100">
                        <a:latin typeface="Times New Roman"/>
                        <a:cs typeface="Times New Roman"/>
                      </a:endParaRPr>
                    </a:p>
                  </a:txBody>
                  <a:tcPr marL="0" marR="0" marT="53975" marB="0">
                    <a:lnL w="952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94132">
                <a:tc>
                  <a:txBody>
                    <a:bodyPr/>
                    <a:lstStyle/>
                    <a:p>
                      <a:pPr marL="214629">
                        <a:lnSpc>
                          <a:spcPct val="100000"/>
                        </a:lnSpc>
                        <a:spcBef>
                          <a:spcPts val="409"/>
                        </a:spcBef>
                      </a:pPr>
                      <a:r>
                        <a:rPr sz="1100" dirty="0">
                          <a:latin typeface="Times New Roman"/>
                          <a:cs typeface="Times New Roman"/>
                        </a:rPr>
                        <a:t>P30EA</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87020" indent="-286385">
                        <a:lnSpc>
                          <a:spcPct val="100000"/>
                        </a:lnSpc>
                        <a:spcBef>
                          <a:spcPts val="425"/>
                        </a:spcBef>
                        <a:buSzPct val="90000"/>
                        <a:buFont typeface="Wingdings 2"/>
                        <a:buChar char=""/>
                        <a:tabLst>
                          <a:tab pos="287655" algn="l"/>
                        </a:tabLst>
                      </a:pPr>
                      <a:r>
                        <a:rPr sz="1000" dirty="0">
                          <a:latin typeface="Times New Roman"/>
                          <a:cs typeface="Times New Roman"/>
                        </a:rPr>
                        <a:t>300</a:t>
                      </a:r>
                      <a:endParaRPr sz="1000">
                        <a:latin typeface="Times New Roman"/>
                        <a:cs typeface="Times New Roman"/>
                      </a:endParaRPr>
                    </a:p>
                  </a:txBody>
                  <a:tcPr marL="0" marR="0" marT="539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58</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450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600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295</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433</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409"/>
                        </a:spcBef>
                      </a:pPr>
                      <a:r>
                        <a:rPr sz="1100" dirty="0">
                          <a:latin typeface="Times New Roman"/>
                          <a:cs typeface="Times New Roman"/>
                        </a:rPr>
                        <a:t>M10</a:t>
                      </a:r>
                      <a:endParaRPr sz="1100">
                        <a:latin typeface="Times New Roman"/>
                        <a:cs typeface="Times New Roman"/>
                      </a:endParaRPr>
                    </a:p>
                  </a:txBody>
                  <a:tcPr marL="0" marR="0" marT="52069"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4</a:t>
                      </a:r>
                      <a:endParaRPr sz="1100">
                        <a:latin typeface="Times New Roman"/>
                        <a:cs typeface="Times New Roman"/>
                      </a:endParaRPr>
                    </a:p>
                  </a:txBody>
                  <a:tcPr marL="0" marR="0" marT="52069" marB="0">
                    <a:lnL w="952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94513">
                <a:tc>
                  <a:txBody>
                    <a:bodyPr/>
                    <a:lstStyle/>
                    <a:p>
                      <a:pPr marL="214629">
                        <a:lnSpc>
                          <a:spcPct val="100000"/>
                        </a:lnSpc>
                        <a:spcBef>
                          <a:spcPts val="414"/>
                        </a:spcBef>
                      </a:pPr>
                      <a:r>
                        <a:rPr sz="1100" dirty="0">
                          <a:latin typeface="Times New Roman"/>
                          <a:cs typeface="Times New Roman"/>
                        </a:rPr>
                        <a:t>P40EA</a:t>
                      </a:r>
                      <a:endParaRPr sz="1100">
                        <a:latin typeface="Times New Roman"/>
                        <a:cs typeface="Times New Roman"/>
                      </a:endParaRPr>
                    </a:p>
                  </a:txBody>
                  <a:tcPr marL="0" marR="0" marT="5270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87020" indent="-286385">
                        <a:lnSpc>
                          <a:spcPct val="100000"/>
                        </a:lnSpc>
                        <a:spcBef>
                          <a:spcPts val="430"/>
                        </a:spcBef>
                        <a:buSzPct val="90000"/>
                        <a:buFont typeface="Wingdings 2"/>
                        <a:buChar char=""/>
                        <a:tabLst>
                          <a:tab pos="287655" algn="l"/>
                        </a:tabLst>
                      </a:pPr>
                      <a:r>
                        <a:rPr sz="1000" dirty="0">
                          <a:latin typeface="Times New Roman"/>
                          <a:cs typeface="Times New Roman"/>
                        </a:rPr>
                        <a:t>400</a:t>
                      </a:r>
                      <a:endParaRPr sz="1000">
                        <a:latin typeface="Times New Roman"/>
                        <a:cs typeface="Times New Roman"/>
                      </a:endParaRPr>
                    </a:p>
                  </a:txBody>
                  <a:tcPr marL="0" marR="0" marT="546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14"/>
                        </a:spcBef>
                      </a:pPr>
                      <a:r>
                        <a:rPr sz="1100" dirty="0">
                          <a:latin typeface="Times New Roman"/>
                          <a:cs typeface="Times New Roman"/>
                        </a:rPr>
                        <a:t>70</a:t>
                      </a:r>
                      <a:endParaRPr sz="1100">
                        <a:latin typeface="Times New Roman"/>
                        <a:cs typeface="Times New Roman"/>
                      </a:endParaRPr>
                    </a:p>
                  </a:txBody>
                  <a:tcPr marL="0" marR="0" marT="5270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14"/>
                        </a:spcBef>
                      </a:pPr>
                      <a:r>
                        <a:rPr sz="1100" dirty="0">
                          <a:latin typeface="Times New Roman"/>
                          <a:cs typeface="Times New Roman"/>
                        </a:rPr>
                        <a:t>560</a:t>
                      </a:r>
                      <a:endParaRPr sz="1100">
                        <a:latin typeface="Times New Roman"/>
                        <a:cs typeface="Times New Roman"/>
                      </a:endParaRPr>
                    </a:p>
                  </a:txBody>
                  <a:tcPr marL="0" marR="0" marT="5270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14"/>
                        </a:spcBef>
                      </a:pPr>
                      <a:r>
                        <a:rPr sz="1100" dirty="0">
                          <a:latin typeface="Times New Roman"/>
                          <a:cs typeface="Times New Roman"/>
                        </a:rPr>
                        <a:t>900</a:t>
                      </a:r>
                      <a:endParaRPr sz="1100">
                        <a:latin typeface="Times New Roman"/>
                        <a:cs typeface="Times New Roman"/>
                      </a:endParaRPr>
                    </a:p>
                  </a:txBody>
                  <a:tcPr marL="0" marR="0" marT="5270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14"/>
                        </a:spcBef>
                      </a:pPr>
                      <a:r>
                        <a:rPr sz="1100" dirty="0">
                          <a:latin typeface="Times New Roman"/>
                          <a:cs typeface="Times New Roman"/>
                        </a:rPr>
                        <a:t>356</a:t>
                      </a:r>
                      <a:endParaRPr sz="1100">
                        <a:latin typeface="Times New Roman"/>
                        <a:cs typeface="Times New Roman"/>
                      </a:endParaRPr>
                    </a:p>
                  </a:txBody>
                  <a:tcPr marL="0" marR="0" marT="5270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14"/>
                        </a:spcBef>
                      </a:pPr>
                      <a:r>
                        <a:rPr sz="1100" dirty="0">
                          <a:latin typeface="Times New Roman"/>
                          <a:cs typeface="Times New Roman"/>
                        </a:rPr>
                        <a:t>760</a:t>
                      </a:r>
                      <a:endParaRPr sz="1100">
                        <a:latin typeface="Times New Roman"/>
                        <a:cs typeface="Times New Roman"/>
                      </a:endParaRPr>
                    </a:p>
                  </a:txBody>
                  <a:tcPr marL="0" marR="0" marT="5270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414"/>
                        </a:spcBef>
                      </a:pPr>
                      <a:r>
                        <a:rPr sz="1100" dirty="0">
                          <a:latin typeface="Times New Roman"/>
                          <a:cs typeface="Times New Roman"/>
                        </a:rPr>
                        <a:t>M12</a:t>
                      </a:r>
                      <a:endParaRPr sz="1100">
                        <a:latin typeface="Times New Roman"/>
                        <a:cs typeface="Times New Roman"/>
                      </a:endParaRPr>
                    </a:p>
                  </a:txBody>
                  <a:tcPr marL="0" marR="0" marT="52704"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14"/>
                        </a:spcBef>
                      </a:pPr>
                      <a:r>
                        <a:rPr sz="1100" dirty="0">
                          <a:latin typeface="Times New Roman"/>
                          <a:cs typeface="Times New Roman"/>
                        </a:rPr>
                        <a:t>4</a:t>
                      </a:r>
                      <a:endParaRPr sz="1100">
                        <a:latin typeface="Times New Roman"/>
                        <a:cs typeface="Times New Roman"/>
                      </a:endParaRPr>
                    </a:p>
                  </a:txBody>
                  <a:tcPr marL="0" marR="0" marT="52704" marB="0">
                    <a:lnL w="952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294131">
                <a:tc>
                  <a:txBody>
                    <a:bodyPr/>
                    <a:lstStyle/>
                    <a:p>
                      <a:pPr marL="214629">
                        <a:lnSpc>
                          <a:spcPct val="100000"/>
                        </a:lnSpc>
                        <a:spcBef>
                          <a:spcPts val="409"/>
                        </a:spcBef>
                      </a:pPr>
                      <a:r>
                        <a:rPr sz="1100" dirty="0">
                          <a:latin typeface="Times New Roman"/>
                          <a:cs typeface="Times New Roman"/>
                        </a:rPr>
                        <a:t>P60EA</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600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80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1</a:t>
                      </a:r>
                      <a:r>
                        <a:rPr sz="1100" spc="-20" dirty="0">
                          <a:latin typeface="Times New Roman"/>
                          <a:cs typeface="Times New Roman"/>
                        </a:rPr>
                        <a:t> </a:t>
                      </a:r>
                      <a:r>
                        <a:rPr sz="1100" dirty="0">
                          <a:latin typeface="Times New Roman"/>
                          <a:cs typeface="Times New Roman"/>
                        </a:rPr>
                        <a:t>070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1</a:t>
                      </a:r>
                      <a:r>
                        <a:rPr sz="1100" spc="-20" dirty="0">
                          <a:latin typeface="Times New Roman"/>
                          <a:cs typeface="Times New Roman"/>
                        </a:rPr>
                        <a:t> </a:t>
                      </a:r>
                      <a:r>
                        <a:rPr sz="1100" dirty="0">
                          <a:latin typeface="Times New Roman"/>
                          <a:cs typeface="Times New Roman"/>
                        </a:rPr>
                        <a:t>460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530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855</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409"/>
                        </a:spcBef>
                      </a:pPr>
                      <a:r>
                        <a:rPr sz="1100" dirty="0">
                          <a:latin typeface="Times New Roman"/>
                          <a:cs typeface="Times New Roman"/>
                        </a:rPr>
                        <a:t>M16</a:t>
                      </a:r>
                      <a:endParaRPr sz="1100">
                        <a:latin typeface="Times New Roman"/>
                        <a:cs typeface="Times New Roman"/>
                      </a:endParaRPr>
                    </a:p>
                  </a:txBody>
                  <a:tcPr marL="0" marR="0" marT="52069"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6</a:t>
                      </a:r>
                      <a:endParaRPr sz="1100">
                        <a:latin typeface="Times New Roman"/>
                        <a:cs typeface="Times New Roman"/>
                      </a:endParaRPr>
                    </a:p>
                  </a:txBody>
                  <a:tcPr marL="0" marR="0" marT="52069" marB="0">
                    <a:lnL w="952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294131">
                <a:tc>
                  <a:txBody>
                    <a:bodyPr/>
                    <a:lstStyle/>
                    <a:p>
                      <a:pPr marL="214629">
                        <a:lnSpc>
                          <a:spcPct val="100000"/>
                        </a:lnSpc>
                        <a:spcBef>
                          <a:spcPts val="409"/>
                        </a:spcBef>
                      </a:pPr>
                      <a:r>
                        <a:rPr sz="1100" dirty="0">
                          <a:latin typeface="Times New Roman"/>
                          <a:cs typeface="Times New Roman"/>
                        </a:rPr>
                        <a:t>P80EA</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810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130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1</a:t>
                      </a:r>
                      <a:r>
                        <a:rPr sz="1100" spc="-20" dirty="0">
                          <a:latin typeface="Times New Roman"/>
                          <a:cs typeface="Times New Roman"/>
                        </a:rPr>
                        <a:t> </a:t>
                      </a:r>
                      <a:r>
                        <a:rPr sz="1100" dirty="0">
                          <a:latin typeface="Times New Roman"/>
                          <a:cs typeface="Times New Roman"/>
                        </a:rPr>
                        <a:t>440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1</a:t>
                      </a:r>
                      <a:r>
                        <a:rPr sz="1100" spc="-20" dirty="0">
                          <a:latin typeface="Times New Roman"/>
                          <a:cs typeface="Times New Roman"/>
                        </a:rPr>
                        <a:t> </a:t>
                      </a:r>
                      <a:r>
                        <a:rPr sz="1100" dirty="0">
                          <a:latin typeface="Times New Roman"/>
                          <a:cs typeface="Times New Roman"/>
                        </a:rPr>
                        <a:t>960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720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1</a:t>
                      </a:r>
                      <a:r>
                        <a:rPr sz="1100" spc="-20" dirty="0">
                          <a:latin typeface="Times New Roman"/>
                          <a:cs typeface="Times New Roman"/>
                        </a:rPr>
                        <a:t> </a:t>
                      </a:r>
                      <a:r>
                        <a:rPr sz="1100" dirty="0">
                          <a:latin typeface="Times New Roman"/>
                          <a:cs typeface="Times New Roman"/>
                        </a:rPr>
                        <a:t>140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409"/>
                        </a:spcBef>
                      </a:pPr>
                      <a:r>
                        <a:rPr sz="1100" dirty="0">
                          <a:latin typeface="Times New Roman"/>
                          <a:cs typeface="Times New Roman"/>
                        </a:rPr>
                        <a:t>M24</a:t>
                      </a:r>
                      <a:endParaRPr sz="1100">
                        <a:latin typeface="Times New Roman"/>
                        <a:cs typeface="Times New Roman"/>
                      </a:endParaRPr>
                    </a:p>
                  </a:txBody>
                  <a:tcPr marL="0" marR="0" marT="52069"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6</a:t>
                      </a:r>
                      <a:endParaRPr sz="1100">
                        <a:latin typeface="Times New Roman"/>
                        <a:cs typeface="Times New Roman"/>
                      </a:endParaRPr>
                    </a:p>
                  </a:txBody>
                  <a:tcPr marL="0" marR="0" marT="52069" marB="0">
                    <a:lnL w="952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94132">
                <a:tc>
                  <a:txBody>
                    <a:bodyPr/>
                    <a:lstStyle/>
                    <a:p>
                      <a:pPr marL="179705">
                        <a:lnSpc>
                          <a:spcPct val="100000"/>
                        </a:lnSpc>
                        <a:spcBef>
                          <a:spcPts val="409"/>
                        </a:spcBef>
                      </a:pPr>
                      <a:r>
                        <a:rPr sz="1100" dirty="0">
                          <a:latin typeface="Times New Roman"/>
                          <a:cs typeface="Times New Roman"/>
                        </a:rPr>
                        <a:t>P100EA</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1</a:t>
                      </a:r>
                      <a:r>
                        <a:rPr sz="1100" spc="-20" dirty="0">
                          <a:latin typeface="Times New Roman"/>
                          <a:cs typeface="Times New Roman"/>
                        </a:rPr>
                        <a:t> </a:t>
                      </a:r>
                      <a:r>
                        <a:rPr sz="1100" dirty="0">
                          <a:latin typeface="Times New Roman"/>
                          <a:cs typeface="Times New Roman"/>
                        </a:rPr>
                        <a:t>140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250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1</a:t>
                      </a:r>
                      <a:r>
                        <a:rPr sz="1100" spc="-20" dirty="0">
                          <a:latin typeface="Times New Roman"/>
                          <a:cs typeface="Times New Roman"/>
                        </a:rPr>
                        <a:t> </a:t>
                      </a:r>
                      <a:r>
                        <a:rPr sz="1100" dirty="0">
                          <a:latin typeface="Times New Roman"/>
                          <a:cs typeface="Times New Roman"/>
                        </a:rPr>
                        <a:t>770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2</a:t>
                      </a:r>
                      <a:r>
                        <a:rPr sz="1100" spc="-20" dirty="0">
                          <a:latin typeface="Times New Roman"/>
                          <a:cs typeface="Times New Roman"/>
                        </a:rPr>
                        <a:t> </a:t>
                      </a:r>
                      <a:r>
                        <a:rPr sz="1100" dirty="0">
                          <a:latin typeface="Times New Roman"/>
                          <a:cs typeface="Times New Roman"/>
                        </a:rPr>
                        <a:t>410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870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1</a:t>
                      </a:r>
                      <a:r>
                        <a:rPr sz="1100" spc="-20" dirty="0">
                          <a:latin typeface="Times New Roman"/>
                          <a:cs typeface="Times New Roman"/>
                        </a:rPr>
                        <a:t> </a:t>
                      </a:r>
                      <a:r>
                        <a:rPr sz="1100" dirty="0">
                          <a:latin typeface="Times New Roman"/>
                          <a:cs typeface="Times New Roman"/>
                        </a:rPr>
                        <a:t>500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409"/>
                        </a:spcBef>
                      </a:pPr>
                      <a:r>
                        <a:rPr sz="1100" dirty="0">
                          <a:latin typeface="Times New Roman"/>
                          <a:cs typeface="Times New Roman"/>
                        </a:rPr>
                        <a:t>M30</a:t>
                      </a:r>
                      <a:endParaRPr sz="1100">
                        <a:latin typeface="Times New Roman"/>
                        <a:cs typeface="Times New Roman"/>
                      </a:endParaRPr>
                    </a:p>
                  </a:txBody>
                  <a:tcPr marL="0" marR="0" marT="52069"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6</a:t>
                      </a:r>
                      <a:endParaRPr sz="1100">
                        <a:latin typeface="Times New Roman"/>
                        <a:cs typeface="Times New Roman"/>
                      </a:endParaRPr>
                    </a:p>
                  </a:txBody>
                  <a:tcPr marL="0" marR="0" marT="52069" marB="0">
                    <a:lnL w="952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bl>
          </a:graphicData>
        </a:graphic>
      </p:graphicFrame>
      <p:sp>
        <p:nvSpPr>
          <p:cNvPr id="10" name="object 10"/>
          <p:cNvSpPr txBox="1"/>
          <p:nvPr/>
        </p:nvSpPr>
        <p:spPr>
          <a:xfrm>
            <a:off x="1150416" y="9659822"/>
            <a:ext cx="1612900"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Informations non</a:t>
            </a:r>
            <a:r>
              <a:rPr sz="900" spc="-20" dirty="0">
                <a:latin typeface="Arial"/>
                <a:cs typeface="Arial"/>
              </a:rPr>
              <a:t> </a:t>
            </a:r>
            <a:r>
              <a:rPr sz="900" spc="-5" dirty="0">
                <a:latin typeface="Arial"/>
                <a:cs typeface="Arial"/>
              </a:rPr>
              <a:t>contractuelles</a:t>
            </a:r>
            <a:endParaRPr sz="900">
              <a:latin typeface="Arial"/>
              <a:cs typeface="Arial"/>
            </a:endParaRPr>
          </a:p>
        </p:txBody>
      </p:sp>
      <p:sp>
        <p:nvSpPr>
          <p:cNvPr id="11" name="object 11"/>
          <p:cNvSpPr txBox="1"/>
          <p:nvPr/>
        </p:nvSpPr>
        <p:spPr>
          <a:xfrm>
            <a:off x="4438269" y="9658298"/>
            <a:ext cx="1430020"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5F5F5F"/>
                </a:solidFill>
                <a:latin typeface="Arial"/>
                <a:cs typeface="Arial"/>
              </a:rPr>
              <a:t>Non-contractual</a:t>
            </a:r>
            <a:r>
              <a:rPr sz="900" i="1" spc="-10" dirty="0">
                <a:solidFill>
                  <a:srgbClr val="5F5F5F"/>
                </a:solidFill>
                <a:latin typeface="Arial"/>
                <a:cs typeface="Arial"/>
              </a:rPr>
              <a:t> </a:t>
            </a:r>
            <a:r>
              <a:rPr sz="900" i="1" spc="-5" dirty="0">
                <a:solidFill>
                  <a:srgbClr val="5F5F5F"/>
                </a:solidFill>
                <a:latin typeface="Arial"/>
                <a:cs typeface="Arial"/>
              </a:rPr>
              <a:t>information</a:t>
            </a:r>
            <a:endParaRPr sz="900">
              <a:latin typeface="Arial"/>
              <a:cs typeface="Arial"/>
            </a:endParaRPr>
          </a:p>
        </p:txBody>
      </p:sp>
      <p:sp>
        <p:nvSpPr>
          <p:cNvPr id="12" name="object 12"/>
          <p:cNvSpPr/>
          <p:nvPr/>
        </p:nvSpPr>
        <p:spPr>
          <a:xfrm>
            <a:off x="5035550" y="2187574"/>
            <a:ext cx="951865" cy="657860"/>
          </a:xfrm>
          <a:custGeom>
            <a:avLst/>
            <a:gdLst/>
            <a:ahLst/>
            <a:cxnLst/>
            <a:rect l="l" t="t" r="r" b="b"/>
            <a:pathLst>
              <a:path w="951864" h="657860">
                <a:moveTo>
                  <a:pt x="837564" y="0"/>
                </a:moveTo>
                <a:lnTo>
                  <a:pt x="380364" y="0"/>
                </a:lnTo>
                <a:lnTo>
                  <a:pt x="335877" y="4482"/>
                </a:lnTo>
                <a:lnTo>
                  <a:pt x="299545" y="16716"/>
                </a:lnTo>
                <a:lnTo>
                  <a:pt x="275048" y="34879"/>
                </a:lnTo>
                <a:lnTo>
                  <a:pt x="266064" y="57150"/>
                </a:lnTo>
                <a:lnTo>
                  <a:pt x="266064" y="285750"/>
                </a:lnTo>
                <a:lnTo>
                  <a:pt x="275048" y="307967"/>
                </a:lnTo>
                <a:lnTo>
                  <a:pt x="299545" y="326136"/>
                </a:lnTo>
                <a:lnTo>
                  <a:pt x="335877" y="338399"/>
                </a:lnTo>
                <a:lnTo>
                  <a:pt x="380364" y="342900"/>
                </a:lnTo>
                <a:lnTo>
                  <a:pt x="0" y="657860"/>
                </a:lnTo>
                <a:lnTo>
                  <a:pt x="551814" y="342900"/>
                </a:lnTo>
                <a:lnTo>
                  <a:pt x="837564" y="342900"/>
                </a:lnTo>
                <a:lnTo>
                  <a:pt x="882052" y="338399"/>
                </a:lnTo>
                <a:lnTo>
                  <a:pt x="918384" y="326136"/>
                </a:lnTo>
                <a:lnTo>
                  <a:pt x="942881" y="307967"/>
                </a:lnTo>
                <a:lnTo>
                  <a:pt x="951864" y="285750"/>
                </a:lnTo>
                <a:lnTo>
                  <a:pt x="951864" y="57150"/>
                </a:lnTo>
                <a:lnTo>
                  <a:pt x="942881" y="34879"/>
                </a:lnTo>
                <a:lnTo>
                  <a:pt x="918384" y="16716"/>
                </a:lnTo>
                <a:lnTo>
                  <a:pt x="882052" y="4482"/>
                </a:lnTo>
                <a:lnTo>
                  <a:pt x="837564" y="0"/>
                </a:lnTo>
                <a:close/>
              </a:path>
            </a:pathLst>
          </a:custGeom>
          <a:solidFill>
            <a:srgbClr val="FFFFFF"/>
          </a:solidFill>
        </p:spPr>
        <p:txBody>
          <a:bodyPr wrap="square" lIns="0" tIns="0" rIns="0" bIns="0" rtlCol="0"/>
          <a:lstStyle/>
          <a:p>
            <a:endParaRPr/>
          </a:p>
        </p:txBody>
      </p:sp>
      <p:sp>
        <p:nvSpPr>
          <p:cNvPr id="13" name="object 13"/>
          <p:cNvSpPr/>
          <p:nvPr/>
        </p:nvSpPr>
        <p:spPr>
          <a:xfrm>
            <a:off x="5035550" y="2187574"/>
            <a:ext cx="951865" cy="657860"/>
          </a:xfrm>
          <a:custGeom>
            <a:avLst/>
            <a:gdLst/>
            <a:ahLst/>
            <a:cxnLst/>
            <a:rect l="l" t="t" r="r" b="b"/>
            <a:pathLst>
              <a:path w="951864" h="657860">
                <a:moveTo>
                  <a:pt x="380364" y="0"/>
                </a:moveTo>
                <a:lnTo>
                  <a:pt x="335877" y="4482"/>
                </a:lnTo>
                <a:lnTo>
                  <a:pt x="299545" y="16716"/>
                </a:lnTo>
                <a:lnTo>
                  <a:pt x="275048" y="34879"/>
                </a:lnTo>
                <a:lnTo>
                  <a:pt x="266064" y="57150"/>
                </a:lnTo>
                <a:lnTo>
                  <a:pt x="266064" y="200025"/>
                </a:lnTo>
                <a:lnTo>
                  <a:pt x="266064" y="285750"/>
                </a:lnTo>
                <a:lnTo>
                  <a:pt x="275048" y="307967"/>
                </a:lnTo>
                <a:lnTo>
                  <a:pt x="299545" y="326136"/>
                </a:lnTo>
                <a:lnTo>
                  <a:pt x="335877" y="338399"/>
                </a:lnTo>
                <a:lnTo>
                  <a:pt x="380364" y="342900"/>
                </a:lnTo>
                <a:lnTo>
                  <a:pt x="0" y="657860"/>
                </a:lnTo>
                <a:lnTo>
                  <a:pt x="551814" y="342900"/>
                </a:lnTo>
                <a:lnTo>
                  <a:pt x="837564" y="342900"/>
                </a:lnTo>
                <a:lnTo>
                  <a:pt x="882052" y="338399"/>
                </a:lnTo>
                <a:lnTo>
                  <a:pt x="918384" y="326136"/>
                </a:lnTo>
                <a:lnTo>
                  <a:pt x="942881" y="307967"/>
                </a:lnTo>
                <a:lnTo>
                  <a:pt x="951864" y="285750"/>
                </a:lnTo>
                <a:lnTo>
                  <a:pt x="951864" y="200025"/>
                </a:lnTo>
                <a:lnTo>
                  <a:pt x="951864" y="57150"/>
                </a:lnTo>
                <a:lnTo>
                  <a:pt x="942881" y="34879"/>
                </a:lnTo>
                <a:lnTo>
                  <a:pt x="918384" y="16716"/>
                </a:lnTo>
                <a:lnTo>
                  <a:pt x="882052" y="4482"/>
                </a:lnTo>
                <a:lnTo>
                  <a:pt x="837564" y="0"/>
                </a:lnTo>
                <a:lnTo>
                  <a:pt x="551814" y="0"/>
                </a:lnTo>
                <a:lnTo>
                  <a:pt x="380364" y="0"/>
                </a:lnTo>
                <a:close/>
              </a:path>
            </a:pathLst>
          </a:custGeom>
          <a:ln w="9525">
            <a:solidFill>
              <a:srgbClr val="000000"/>
            </a:solidFill>
          </a:ln>
        </p:spPr>
        <p:txBody>
          <a:bodyPr wrap="square" lIns="0" tIns="0" rIns="0" bIns="0" rtlCol="0"/>
          <a:lstStyle/>
          <a:p>
            <a:endParaRPr/>
          </a:p>
        </p:txBody>
      </p:sp>
      <p:sp>
        <p:nvSpPr>
          <p:cNvPr id="14" name="object 14"/>
          <p:cNvSpPr txBox="1"/>
          <p:nvPr/>
        </p:nvSpPr>
        <p:spPr>
          <a:xfrm>
            <a:off x="5404484" y="2226309"/>
            <a:ext cx="46037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Arial"/>
                <a:cs typeface="Arial"/>
              </a:rPr>
              <a:t>P</a:t>
            </a:r>
            <a:r>
              <a:rPr sz="1100" dirty="0">
                <a:latin typeface="Arial"/>
                <a:cs typeface="Arial"/>
              </a:rPr>
              <a:t>4</a:t>
            </a:r>
            <a:r>
              <a:rPr sz="1100" spc="-5" dirty="0">
                <a:latin typeface="Arial"/>
                <a:cs typeface="Arial"/>
              </a:rPr>
              <a:t>0E</a:t>
            </a:r>
            <a:r>
              <a:rPr sz="1100" dirty="0">
                <a:latin typeface="Arial"/>
                <a:cs typeface="Arial"/>
              </a:rPr>
              <a:t>A</a:t>
            </a:r>
            <a:endParaRPr sz="1100">
              <a:latin typeface="Arial"/>
              <a:cs typeface="Arial"/>
            </a:endParaRPr>
          </a:p>
        </p:txBody>
      </p:sp>
      <p:sp>
        <p:nvSpPr>
          <p:cNvPr id="15" name="object 15"/>
          <p:cNvSpPr/>
          <p:nvPr/>
        </p:nvSpPr>
        <p:spPr>
          <a:xfrm>
            <a:off x="1270635" y="2199639"/>
            <a:ext cx="896619" cy="575310"/>
          </a:xfrm>
          <a:custGeom>
            <a:avLst/>
            <a:gdLst/>
            <a:ahLst/>
            <a:cxnLst/>
            <a:rect l="l" t="t" r="r" b="b"/>
            <a:pathLst>
              <a:path w="896619" h="575310">
                <a:moveTo>
                  <a:pt x="571500" y="0"/>
                </a:moveTo>
                <a:lnTo>
                  <a:pt x="114300" y="0"/>
                </a:lnTo>
                <a:lnTo>
                  <a:pt x="69812" y="4500"/>
                </a:lnTo>
                <a:lnTo>
                  <a:pt x="33480" y="16764"/>
                </a:lnTo>
                <a:lnTo>
                  <a:pt x="8983" y="34932"/>
                </a:lnTo>
                <a:lnTo>
                  <a:pt x="0" y="57150"/>
                </a:lnTo>
                <a:lnTo>
                  <a:pt x="0" y="285750"/>
                </a:lnTo>
                <a:lnTo>
                  <a:pt x="8983" y="308020"/>
                </a:lnTo>
                <a:lnTo>
                  <a:pt x="33480" y="326183"/>
                </a:lnTo>
                <a:lnTo>
                  <a:pt x="69812" y="338417"/>
                </a:lnTo>
                <a:lnTo>
                  <a:pt x="114300" y="342900"/>
                </a:lnTo>
                <a:lnTo>
                  <a:pt x="400050" y="342900"/>
                </a:lnTo>
                <a:lnTo>
                  <a:pt x="896619" y="575310"/>
                </a:lnTo>
                <a:lnTo>
                  <a:pt x="571500" y="342900"/>
                </a:lnTo>
                <a:lnTo>
                  <a:pt x="615987" y="338417"/>
                </a:lnTo>
                <a:lnTo>
                  <a:pt x="652319" y="326183"/>
                </a:lnTo>
                <a:lnTo>
                  <a:pt x="676816" y="308020"/>
                </a:lnTo>
                <a:lnTo>
                  <a:pt x="685800" y="285750"/>
                </a:lnTo>
                <a:lnTo>
                  <a:pt x="685800" y="57150"/>
                </a:lnTo>
                <a:lnTo>
                  <a:pt x="676816" y="34932"/>
                </a:lnTo>
                <a:lnTo>
                  <a:pt x="652319" y="16764"/>
                </a:lnTo>
                <a:lnTo>
                  <a:pt x="615987" y="4500"/>
                </a:lnTo>
                <a:lnTo>
                  <a:pt x="571500" y="0"/>
                </a:lnTo>
                <a:close/>
              </a:path>
            </a:pathLst>
          </a:custGeom>
          <a:solidFill>
            <a:srgbClr val="FFFFFF"/>
          </a:solidFill>
        </p:spPr>
        <p:txBody>
          <a:bodyPr wrap="square" lIns="0" tIns="0" rIns="0" bIns="0" rtlCol="0"/>
          <a:lstStyle/>
          <a:p>
            <a:endParaRPr/>
          </a:p>
        </p:txBody>
      </p:sp>
      <p:sp>
        <p:nvSpPr>
          <p:cNvPr id="16" name="object 16"/>
          <p:cNvSpPr/>
          <p:nvPr/>
        </p:nvSpPr>
        <p:spPr>
          <a:xfrm>
            <a:off x="1270635" y="2199639"/>
            <a:ext cx="896619" cy="575310"/>
          </a:xfrm>
          <a:custGeom>
            <a:avLst/>
            <a:gdLst/>
            <a:ahLst/>
            <a:cxnLst/>
            <a:rect l="l" t="t" r="r" b="b"/>
            <a:pathLst>
              <a:path w="896619" h="575310">
                <a:moveTo>
                  <a:pt x="114300" y="0"/>
                </a:moveTo>
                <a:lnTo>
                  <a:pt x="69812" y="4500"/>
                </a:lnTo>
                <a:lnTo>
                  <a:pt x="33480" y="16764"/>
                </a:lnTo>
                <a:lnTo>
                  <a:pt x="8983" y="34932"/>
                </a:lnTo>
                <a:lnTo>
                  <a:pt x="0" y="57150"/>
                </a:lnTo>
                <a:lnTo>
                  <a:pt x="0" y="200025"/>
                </a:lnTo>
                <a:lnTo>
                  <a:pt x="0" y="285750"/>
                </a:lnTo>
                <a:lnTo>
                  <a:pt x="8983" y="308020"/>
                </a:lnTo>
                <a:lnTo>
                  <a:pt x="33480" y="326183"/>
                </a:lnTo>
                <a:lnTo>
                  <a:pt x="69812" y="338417"/>
                </a:lnTo>
                <a:lnTo>
                  <a:pt x="114300" y="342900"/>
                </a:lnTo>
                <a:lnTo>
                  <a:pt x="400050" y="342900"/>
                </a:lnTo>
                <a:lnTo>
                  <a:pt x="896619" y="575310"/>
                </a:lnTo>
                <a:lnTo>
                  <a:pt x="571500" y="342900"/>
                </a:lnTo>
                <a:lnTo>
                  <a:pt x="615987" y="338417"/>
                </a:lnTo>
                <a:lnTo>
                  <a:pt x="652319" y="326183"/>
                </a:lnTo>
                <a:lnTo>
                  <a:pt x="676816" y="308020"/>
                </a:lnTo>
                <a:lnTo>
                  <a:pt x="685800" y="285750"/>
                </a:lnTo>
                <a:lnTo>
                  <a:pt x="685800" y="200025"/>
                </a:lnTo>
                <a:lnTo>
                  <a:pt x="685800" y="57150"/>
                </a:lnTo>
                <a:lnTo>
                  <a:pt x="676816" y="34932"/>
                </a:lnTo>
                <a:lnTo>
                  <a:pt x="652319" y="16764"/>
                </a:lnTo>
                <a:lnTo>
                  <a:pt x="615987" y="4500"/>
                </a:lnTo>
                <a:lnTo>
                  <a:pt x="571500" y="0"/>
                </a:lnTo>
                <a:lnTo>
                  <a:pt x="400050" y="0"/>
                </a:lnTo>
                <a:lnTo>
                  <a:pt x="114300" y="0"/>
                </a:lnTo>
                <a:close/>
              </a:path>
            </a:pathLst>
          </a:custGeom>
          <a:ln w="9525">
            <a:solidFill>
              <a:srgbClr val="000000"/>
            </a:solidFill>
          </a:ln>
        </p:spPr>
        <p:txBody>
          <a:bodyPr wrap="square" lIns="0" tIns="0" rIns="0" bIns="0" rtlCol="0"/>
          <a:lstStyle/>
          <a:p>
            <a:endParaRPr/>
          </a:p>
        </p:txBody>
      </p:sp>
      <p:sp>
        <p:nvSpPr>
          <p:cNvPr id="17" name="object 17"/>
          <p:cNvSpPr txBox="1"/>
          <p:nvPr/>
        </p:nvSpPr>
        <p:spPr>
          <a:xfrm>
            <a:off x="1372869" y="2235454"/>
            <a:ext cx="46037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Arial"/>
                <a:cs typeface="Arial"/>
              </a:rPr>
              <a:t>P</a:t>
            </a:r>
            <a:r>
              <a:rPr sz="1100" dirty="0">
                <a:latin typeface="Arial"/>
                <a:cs typeface="Arial"/>
              </a:rPr>
              <a:t>3</a:t>
            </a:r>
            <a:r>
              <a:rPr sz="1100" spc="-5" dirty="0">
                <a:latin typeface="Arial"/>
                <a:cs typeface="Arial"/>
              </a:rPr>
              <a:t>0E</a:t>
            </a:r>
            <a:r>
              <a:rPr sz="1100" dirty="0">
                <a:latin typeface="Arial"/>
                <a:cs typeface="Arial"/>
              </a:rPr>
              <a:t>A</a:t>
            </a:r>
            <a:endParaRPr sz="11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idx="4294967295"/>
          </p:nvPr>
        </p:nvSpPr>
        <p:spPr>
          <a:xfrm>
            <a:off x="462534" y="1063497"/>
            <a:ext cx="6637781" cy="755650"/>
          </a:xfrm>
          <a:prstGeom prst="rect">
            <a:avLst/>
          </a:prstGeom>
        </p:spPr>
        <p:txBody>
          <a:bodyPr vert="horz" wrap="square" lIns="0" tIns="12700" rIns="0" bIns="0" rtlCol="0">
            <a:spAutoFit/>
          </a:bodyPr>
          <a:lstStyle/>
          <a:p>
            <a:pPr marL="2496820" marR="8255" algn="r">
              <a:lnSpc>
                <a:spcPts val="2825"/>
              </a:lnSpc>
              <a:spcBef>
                <a:spcPts val="100"/>
              </a:spcBef>
            </a:pPr>
            <a:r>
              <a:rPr dirty="0"/>
              <a:t>Positionneur site </a:t>
            </a:r>
            <a:r>
              <a:rPr spc="-5" dirty="0"/>
              <a:t>sur</a:t>
            </a:r>
            <a:r>
              <a:rPr spc="-95" dirty="0"/>
              <a:t> </a:t>
            </a:r>
            <a:r>
              <a:rPr spc="-5" dirty="0"/>
              <a:t>gisement</a:t>
            </a:r>
          </a:p>
          <a:p>
            <a:pPr marL="2496820" marR="5080" algn="r">
              <a:lnSpc>
                <a:spcPts val="2825"/>
              </a:lnSpc>
            </a:pPr>
            <a:r>
              <a:rPr i="1" dirty="0">
                <a:solidFill>
                  <a:srgbClr val="5F5F5F"/>
                </a:solidFill>
                <a:latin typeface="Times New Roman"/>
                <a:cs typeface="Times New Roman"/>
              </a:rPr>
              <a:t>Elevation </a:t>
            </a:r>
            <a:r>
              <a:rPr i="1" spc="-5" dirty="0">
                <a:solidFill>
                  <a:srgbClr val="5F5F5F"/>
                </a:solidFill>
                <a:latin typeface="Times New Roman"/>
                <a:cs typeface="Times New Roman"/>
              </a:rPr>
              <a:t>over azimuth</a:t>
            </a:r>
            <a:r>
              <a:rPr i="1" spc="-20" dirty="0">
                <a:solidFill>
                  <a:srgbClr val="5F5F5F"/>
                </a:solidFill>
                <a:latin typeface="Times New Roman"/>
                <a:cs typeface="Times New Roman"/>
              </a:rPr>
              <a:t> </a:t>
            </a:r>
            <a:r>
              <a:rPr i="1" spc="-5" dirty="0">
                <a:solidFill>
                  <a:srgbClr val="5F5F5F"/>
                </a:solidFill>
                <a:latin typeface="Times New Roman"/>
                <a:cs typeface="Times New Roman"/>
              </a:rPr>
              <a:t>positioner</a:t>
            </a:r>
          </a:p>
        </p:txBody>
      </p:sp>
      <p:graphicFrame>
        <p:nvGraphicFramePr>
          <p:cNvPr id="6" name="object 6"/>
          <p:cNvGraphicFramePr>
            <a:graphicFrameLocks noGrp="1"/>
          </p:cNvGraphicFramePr>
          <p:nvPr/>
        </p:nvGraphicFramePr>
        <p:xfrm>
          <a:off x="1073200" y="2121661"/>
          <a:ext cx="5861047" cy="6671553"/>
        </p:xfrm>
        <a:graphic>
          <a:graphicData uri="http://schemas.openxmlformats.org/drawingml/2006/table">
            <a:tbl>
              <a:tblPr firstRow="1" bandRow="1">
                <a:tableStyleId>{2D5ABB26-0587-4C30-8999-92F81FD0307C}</a:tableStyleId>
              </a:tblPr>
              <a:tblGrid>
                <a:gridCol w="1518285">
                  <a:extLst>
                    <a:ext uri="{9D8B030D-6E8A-4147-A177-3AD203B41FA5}">
                      <a16:colId xmlns:a16="http://schemas.microsoft.com/office/drawing/2014/main" val="20000"/>
                    </a:ext>
                  </a:extLst>
                </a:gridCol>
                <a:gridCol w="454025">
                  <a:extLst>
                    <a:ext uri="{9D8B030D-6E8A-4147-A177-3AD203B41FA5}">
                      <a16:colId xmlns:a16="http://schemas.microsoft.com/office/drawing/2014/main" val="20001"/>
                    </a:ext>
                  </a:extLst>
                </a:gridCol>
                <a:gridCol w="629285">
                  <a:extLst>
                    <a:ext uri="{9D8B030D-6E8A-4147-A177-3AD203B41FA5}">
                      <a16:colId xmlns:a16="http://schemas.microsoft.com/office/drawing/2014/main" val="20002"/>
                    </a:ext>
                  </a:extLst>
                </a:gridCol>
                <a:gridCol w="537844">
                  <a:extLst>
                    <a:ext uri="{9D8B030D-6E8A-4147-A177-3AD203B41FA5}">
                      <a16:colId xmlns:a16="http://schemas.microsoft.com/office/drawing/2014/main" val="20003"/>
                    </a:ext>
                  </a:extLst>
                </a:gridCol>
                <a:gridCol w="539750">
                  <a:extLst>
                    <a:ext uri="{9D8B030D-6E8A-4147-A177-3AD203B41FA5}">
                      <a16:colId xmlns:a16="http://schemas.microsoft.com/office/drawing/2014/main" val="20004"/>
                    </a:ext>
                  </a:extLst>
                </a:gridCol>
                <a:gridCol w="539750">
                  <a:extLst>
                    <a:ext uri="{9D8B030D-6E8A-4147-A177-3AD203B41FA5}">
                      <a16:colId xmlns:a16="http://schemas.microsoft.com/office/drawing/2014/main" val="20005"/>
                    </a:ext>
                  </a:extLst>
                </a:gridCol>
                <a:gridCol w="539750">
                  <a:extLst>
                    <a:ext uri="{9D8B030D-6E8A-4147-A177-3AD203B41FA5}">
                      <a16:colId xmlns:a16="http://schemas.microsoft.com/office/drawing/2014/main" val="20006"/>
                    </a:ext>
                  </a:extLst>
                </a:gridCol>
                <a:gridCol w="538479">
                  <a:extLst>
                    <a:ext uri="{9D8B030D-6E8A-4147-A177-3AD203B41FA5}">
                      <a16:colId xmlns:a16="http://schemas.microsoft.com/office/drawing/2014/main" val="20007"/>
                    </a:ext>
                  </a:extLst>
                </a:gridCol>
                <a:gridCol w="563879">
                  <a:extLst>
                    <a:ext uri="{9D8B030D-6E8A-4147-A177-3AD203B41FA5}">
                      <a16:colId xmlns:a16="http://schemas.microsoft.com/office/drawing/2014/main" val="20008"/>
                    </a:ext>
                  </a:extLst>
                </a:gridCol>
              </a:tblGrid>
              <a:tr h="243840">
                <a:tc gridSpan="3">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6">
                  <a:txBody>
                    <a:bodyPr/>
                    <a:lstStyle/>
                    <a:p>
                      <a:pPr marL="650875">
                        <a:lnSpc>
                          <a:spcPct val="100000"/>
                        </a:lnSpc>
                        <a:spcBef>
                          <a:spcPts val="229"/>
                        </a:spcBef>
                      </a:pPr>
                      <a:r>
                        <a:rPr sz="1100" spc="-5" dirty="0">
                          <a:latin typeface="Times New Roman"/>
                          <a:cs typeface="Times New Roman"/>
                        </a:rPr>
                        <a:t>DESIGNATION </a:t>
                      </a:r>
                      <a:r>
                        <a:rPr sz="1100" dirty="0">
                          <a:latin typeface="Times New Roman"/>
                          <a:cs typeface="Times New Roman"/>
                        </a:rPr>
                        <a:t>/</a:t>
                      </a:r>
                      <a:r>
                        <a:rPr sz="1100" spc="5" dirty="0">
                          <a:latin typeface="Times New Roman"/>
                          <a:cs typeface="Times New Roman"/>
                        </a:rPr>
                        <a:t> </a:t>
                      </a:r>
                      <a:r>
                        <a:rPr sz="1100" i="1" spc="-5" dirty="0">
                          <a:solidFill>
                            <a:srgbClr val="5F5F5F"/>
                          </a:solidFill>
                          <a:latin typeface="Times New Roman"/>
                          <a:cs typeface="Times New Roman"/>
                        </a:rPr>
                        <a:t>DESIGNATION</a:t>
                      </a:r>
                      <a:endParaRPr sz="1100">
                        <a:latin typeface="Times New Roman"/>
                        <a:cs typeface="Times New Roman"/>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80059">
                <a:tc>
                  <a:txBody>
                    <a:bodyPr/>
                    <a:lstStyle/>
                    <a:p>
                      <a:pPr marL="43815">
                        <a:lnSpc>
                          <a:spcPct val="100000"/>
                        </a:lnSpc>
                        <a:spcBef>
                          <a:spcPts val="220"/>
                        </a:spcBef>
                      </a:pPr>
                      <a:r>
                        <a:rPr sz="1100" spc="-5" dirty="0">
                          <a:latin typeface="Times New Roman"/>
                          <a:cs typeface="Times New Roman"/>
                        </a:rPr>
                        <a:t>Caractéristiques</a:t>
                      </a:r>
                      <a:endParaRPr sz="1100">
                        <a:latin typeface="Times New Roman"/>
                        <a:cs typeface="Times New Roman"/>
                      </a:endParaRPr>
                    </a:p>
                    <a:p>
                      <a:pPr marL="179705">
                        <a:lnSpc>
                          <a:spcPct val="100000"/>
                        </a:lnSpc>
                        <a:spcBef>
                          <a:spcPts val="550"/>
                        </a:spcBef>
                      </a:pPr>
                      <a:r>
                        <a:rPr sz="1100" i="1" spc="-5" dirty="0">
                          <a:solidFill>
                            <a:srgbClr val="5F5F5F"/>
                          </a:solidFill>
                          <a:latin typeface="Times New Roman"/>
                          <a:cs typeface="Times New Roman"/>
                        </a:rPr>
                        <a:t>Characteristics</a:t>
                      </a:r>
                      <a:endParaRPr sz="1100">
                        <a:latin typeface="Times New Roman"/>
                        <a:cs typeface="Times New Roman"/>
                      </a:endParaRPr>
                    </a:p>
                  </a:txBody>
                  <a:tcPr marL="0" marR="0" marT="279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3815">
                        <a:lnSpc>
                          <a:spcPct val="100000"/>
                        </a:lnSpc>
                        <a:spcBef>
                          <a:spcPts val="220"/>
                        </a:spcBef>
                      </a:pPr>
                      <a:r>
                        <a:rPr sz="1100" spc="-5" dirty="0">
                          <a:latin typeface="Times New Roman"/>
                          <a:cs typeface="Times New Roman"/>
                        </a:rPr>
                        <a:t>Unités</a:t>
                      </a:r>
                      <a:endParaRPr sz="1100">
                        <a:latin typeface="Times New Roman"/>
                        <a:cs typeface="Times New Roman"/>
                      </a:endParaRPr>
                    </a:p>
                    <a:p>
                      <a:pPr marL="74295">
                        <a:lnSpc>
                          <a:spcPct val="100000"/>
                        </a:lnSpc>
                        <a:spcBef>
                          <a:spcPts val="550"/>
                        </a:spcBef>
                      </a:pPr>
                      <a:r>
                        <a:rPr sz="1100" spc="-5" dirty="0">
                          <a:latin typeface="Times New Roman"/>
                          <a:cs typeface="Times New Roman"/>
                        </a:rPr>
                        <a:t>Units</a:t>
                      </a:r>
                      <a:endParaRPr sz="1100">
                        <a:latin typeface="Times New Roman"/>
                        <a:cs typeface="Times New Roman"/>
                      </a:endParaRPr>
                    </a:p>
                  </a:txBody>
                  <a:tcPr marL="0" marR="0" marT="279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P20EA</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P30EA</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R="60325" algn="r">
                        <a:lnSpc>
                          <a:spcPct val="100000"/>
                        </a:lnSpc>
                      </a:pPr>
                      <a:r>
                        <a:rPr sz="1100" dirty="0">
                          <a:latin typeface="Times New Roman"/>
                          <a:cs typeface="Times New Roman"/>
                        </a:rPr>
                        <a:t>P40</a:t>
                      </a:r>
                      <a:r>
                        <a:rPr sz="1100" spc="-5" dirty="0">
                          <a:latin typeface="Times New Roman"/>
                          <a:cs typeface="Times New Roman"/>
                        </a:rPr>
                        <a:t>E</a:t>
                      </a:r>
                      <a:r>
                        <a:rPr sz="1100" dirty="0">
                          <a:latin typeface="Times New Roman"/>
                          <a:cs typeface="Times New Roman"/>
                        </a:rPr>
                        <a:t>A</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P60EA</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P80EA</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R="37465" algn="r">
                        <a:lnSpc>
                          <a:spcPct val="100000"/>
                        </a:lnSpc>
                      </a:pPr>
                      <a:r>
                        <a:rPr sz="1100" dirty="0">
                          <a:latin typeface="Times New Roman"/>
                          <a:cs typeface="Times New Roman"/>
                        </a:rPr>
                        <a:t>P100</a:t>
                      </a:r>
                      <a:r>
                        <a:rPr sz="1100" spc="-5" dirty="0">
                          <a:latin typeface="Times New Roman"/>
                          <a:cs typeface="Times New Roman"/>
                        </a:rPr>
                        <a:t>E</a:t>
                      </a:r>
                      <a:r>
                        <a:rPr sz="1100" dirty="0">
                          <a:latin typeface="Times New Roman"/>
                          <a:cs typeface="Times New Roman"/>
                        </a:rPr>
                        <a:t>A</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480059">
                <a:tc>
                  <a:txBody>
                    <a:bodyPr/>
                    <a:lstStyle/>
                    <a:p>
                      <a:pPr marR="121285" algn="ctr">
                        <a:lnSpc>
                          <a:spcPct val="100000"/>
                        </a:lnSpc>
                        <a:spcBef>
                          <a:spcPts val="220"/>
                        </a:spcBef>
                      </a:pPr>
                      <a:r>
                        <a:rPr sz="1100" spc="-5" dirty="0">
                          <a:latin typeface="Times New Roman"/>
                          <a:cs typeface="Times New Roman"/>
                        </a:rPr>
                        <a:t>Charge maxi </a:t>
                      </a:r>
                      <a:r>
                        <a:rPr sz="1100" dirty="0">
                          <a:latin typeface="Times New Roman"/>
                          <a:cs typeface="Times New Roman"/>
                        </a:rPr>
                        <a:t>dans</a:t>
                      </a:r>
                      <a:r>
                        <a:rPr sz="1100" spc="-30" dirty="0">
                          <a:latin typeface="Times New Roman"/>
                          <a:cs typeface="Times New Roman"/>
                        </a:rPr>
                        <a:t> </a:t>
                      </a:r>
                      <a:r>
                        <a:rPr sz="1100" spc="-5" dirty="0">
                          <a:latin typeface="Times New Roman"/>
                          <a:cs typeface="Times New Roman"/>
                        </a:rPr>
                        <a:t>l'axe</a:t>
                      </a:r>
                      <a:endParaRPr sz="1100">
                        <a:latin typeface="Times New Roman"/>
                        <a:cs typeface="Times New Roman"/>
                      </a:endParaRPr>
                    </a:p>
                    <a:p>
                      <a:pPr marR="110489" algn="ctr">
                        <a:lnSpc>
                          <a:spcPct val="100000"/>
                        </a:lnSpc>
                        <a:spcBef>
                          <a:spcPts val="550"/>
                        </a:spcBef>
                      </a:pPr>
                      <a:r>
                        <a:rPr sz="1100" i="1" dirty="0">
                          <a:solidFill>
                            <a:srgbClr val="5F5F5F"/>
                          </a:solidFill>
                          <a:latin typeface="Times New Roman"/>
                          <a:cs typeface="Times New Roman"/>
                        </a:rPr>
                        <a:t>Total </a:t>
                      </a:r>
                      <a:r>
                        <a:rPr sz="1100" i="1" spc="-5" dirty="0">
                          <a:solidFill>
                            <a:srgbClr val="5F5F5F"/>
                          </a:solidFill>
                          <a:latin typeface="Times New Roman"/>
                          <a:cs typeface="Times New Roman"/>
                        </a:rPr>
                        <a:t>vertical</a:t>
                      </a:r>
                      <a:r>
                        <a:rPr sz="1100" i="1" spc="-25" dirty="0">
                          <a:solidFill>
                            <a:srgbClr val="5F5F5F"/>
                          </a:solidFill>
                          <a:latin typeface="Times New Roman"/>
                          <a:cs typeface="Times New Roman"/>
                        </a:rPr>
                        <a:t> </a:t>
                      </a:r>
                      <a:r>
                        <a:rPr sz="1100" i="1" spc="-5" dirty="0">
                          <a:solidFill>
                            <a:srgbClr val="5F5F5F"/>
                          </a:solidFill>
                          <a:latin typeface="Times New Roman"/>
                          <a:cs typeface="Times New Roman"/>
                        </a:rPr>
                        <a:t>load</a:t>
                      </a:r>
                      <a:endParaRPr sz="1100">
                        <a:latin typeface="Times New Roman"/>
                        <a:cs typeface="Times New Roman"/>
                      </a:endParaRPr>
                    </a:p>
                  </a:txBody>
                  <a:tcPr marL="0" marR="0" marT="279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R="168275" algn="r">
                        <a:lnSpc>
                          <a:spcPct val="100000"/>
                        </a:lnSpc>
                      </a:pPr>
                      <a:r>
                        <a:rPr sz="1100" dirty="0">
                          <a:latin typeface="Times New Roman"/>
                          <a:cs typeface="Times New Roman"/>
                        </a:rPr>
                        <a:t>N</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20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1</a:t>
                      </a:r>
                      <a:r>
                        <a:rPr sz="1100" spc="-25"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R="104775" algn="r">
                        <a:lnSpc>
                          <a:spcPct val="100000"/>
                        </a:lnSpc>
                      </a:pPr>
                      <a:r>
                        <a:rPr sz="1100" dirty="0">
                          <a:latin typeface="Times New Roman"/>
                          <a:cs typeface="Times New Roman"/>
                        </a:rPr>
                        <a:t>4</a:t>
                      </a:r>
                      <a:r>
                        <a:rPr sz="1100" spc="-95" dirty="0">
                          <a:latin typeface="Times New Roman"/>
                          <a:cs typeface="Times New Roman"/>
                        </a:rPr>
                        <a:t> </a:t>
                      </a:r>
                      <a:r>
                        <a:rPr sz="1100" dirty="0">
                          <a:latin typeface="Times New Roman"/>
                          <a:cs typeface="Times New Roman"/>
                        </a:rPr>
                        <a:t>500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15</a:t>
                      </a:r>
                      <a:r>
                        <a:rPr sz="1100" spc="-3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50</a:t>
                      </a:r>
                      <a:r>
                        <a:rPr sz="1100" spc="-3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R="46990" algn="r">
                        <a:lnSpc>
                          <a:spcPct val="100000"/>
                        </a:lnSpc>
                      </a:pPr>
                      <a:r>
                        <a:rPr sz="1100" dirty="0">
                          <a:latin typeface="Times New Roman"/>
                          <a:cs typeface="Times New Roman"/>
                        </a:rPr>
                        <a:t>200</a:t>
                      </a:r>
                      <a:r>
                        <a:rPr sz="1100" spc="-9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480441">
                <a:tc>
                  <a:txBody>
                    <a:bodyPr/>
                    <a:lstStyle/>
                    <a:p>
                      <a:pPr marL="43815">
                        <a:lnSpc>
                          <a:spcPct val="100000"/>
                        </a:lnSpc>
                        <a:spcBef>
                          <a:spcPts val="220"/>
                        </a:spcBef>
                      </a:pPr>
                      <a:r>
                        <a:rPr sz="1100" spc="-5" dirty="0">
                          <a:latin typeface="Times New Roman"/>
                          <a:cs typeface="Times New Roman"/>
                        </a:rPr>
                        <a:t>Moment </a:t>
                      </a:r>
                      <a:r>
                        <a:rPr sz="1100" dirty="0">
                          <a:latin typeface="Times New Roman"/>
                          <a:cs typeface="Times New Roman"/>
                        </a:rPr>
                        <a:t>de</a:t>
                      </a:r>
                      <a:r>
                        <a:rPr sz="1100" spc="-15" dirty="0">
                          <a:latin typeface="Times New Roman"/>
                          <a:cs typeface="Times New Roman"/>
                        </a:rPr>
                        <a:t> </a:t>
                      </a:r>
                      <a:r>
                        <a:rPr sz="1100" spc="-5" dirty="0">
                          <a:latin typeface="Times New Roman"/>
                          <a:cs typeface="Times New Roman"/>
                        </a:rPr>
                        <a:t>renversement</a:t>
                      </a:r>
                      <a:endParaRPr sz="1100">
                        <a:latin typeface="Times New Roman"/>
                        <a:cs typeface="Times New Roman"/>
                      </a:endParaRPr>
                    </a:p>
                    <a:p>
                      <a:pPr marL="179705">
                        <a:lnSpc>
                          <a:spcPct val="100000"/>
                        </a:lnSpc>
                        <a:spcBef>
                          <a:spcPts val="555"/>
                        </a:spcBef>
                      </a:pPr>
                      <a:r>
                        <a:rPr sz="1100" i="1" dirty="0">
                          <a:solidFill>
                            <a:srgbClr val="5F5F5F"/>
                          </a:solidFill>
                          <a:latin typeface="Times New Roman"/>
                          <a:cs typeface="Times New Roman"/>
                        </a:rPr>
                        <a:t>Bending</a:t>
                      </a:r>
                      <a:r>
                        <a:rPr sz="1100" i="1" spc="-20" dirty="0">
                          <a:solidFill>
                            <a:srgbClr val="5F5F5F"/>
                          </a:solidFill>
                          <a:latin typeface="Times New Roman"/>
                          <a:cs typeface="Times New Roman"/>
                        </a:rPr>
                        <a:t> </a:t>
                      </a:r>
                      <a:r>
                        <a:rPr sz="1100" i="1" spc="-5" dirty="0">
                          <a:solidFill>
                            <a:srgbClr val="5F5F5F"/>
                          </a:solidFill>
                          <a:latin typeface="Times New Roman"/>
                          <a:cs typeface="Times New Roman"/>
                        </a:rPr>
                        <a:t>moment</a:t>
                      </a:r>
                      <a:endParaRPr sz="1100">
                        <a:latin typeface="Times New Roman"/>
                        <a:cs typeface="Times New Roman"/>
                      </a:endParaRPr>
                    </a:p>
                  </a:txBody>
                  <a:tcPr marL="0" marR="0" marT="279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R="112395" algn="r">
                        <a:lnSpc>
                          <a:spcPct val="100000"/>
                        </a:lnSpc>
                        <a:spcBef>
                          <a:spcPts val="5"/>
                        </a:spcBef>
                      </a:pPr>
                      <a:r>
                        <a:rPr sz="1100" spc="5" dirty="0">
                          <a:latin typeface="Times New Roman"/>
                          <a:cs typeface="Times New Roman"/>
                        </a:rPr>
                        <a:t>Nm</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spcBef>
                          <a:spcPts val="5"/>
                        </a:spcBef>
                      </a:pPr>
                      <a:r>
                        <a:rPr sz="1100" dirty="0">
                          <a:latin typeface="Times New Roman"/>
                          <a:cs typeface="Times New Roman"/>
                        </a:rPr>
                        <a:t>15</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spcBef>
                          <a:spcPts val="5"/>
                        </a:spcBef>
                      </a:pPr>
                      <a:r>
                        <a:rPr sz="1100" dirty="0">
                          <a:latin typeface="Times New Roman"/>
                          <a:cs typeface="Times New Roman"/>
                        </a:rPr>
                        <a:t>250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R="104775" algn="r">
                        <a:lnSpc>
                          <a:spcPct val="100000"/>
                        </a:lnSpc>
                        <a:spcBef>
                          <a:spcPts val="5"/>
                        </a:spcBef>
                      </a:pPr>
                      <a:r>
                        <a:rPr sz="1100" dirty="0">
                          <a:latin typeface="Times New Roman"/>
                          <a:cs typeface="Times New Roman"/>
                        </a:rPr>
                        <a:t>1</a:t>
                      </a:r>
                      <a:r>
                        <a:rPr sz="1100" spc="-95" dirty="0">
                          <a:latin typeface="Times New Roman"/>
                          <a:cs typeface="Times New Roman"/>
                        </a:rPr>
                        <a:t> </a:t>
                      </a:r>
                      <a:r>
                        <a:rPr sz="1100" dirty="0">
                          <a:latin typeface="Times New Roman"/>
                          <a:cs typeface="Times New Roman"/>
                        </a:rPr>
                        <a:t>200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spcBef>
                          <a:spcPts val="5"/>
                        </a:spcBef>
                      </a:pPr>
                      <a:r>
                        <a:rPr sz="1100" dirty="0">
                          <a:latin typeface="Times New Roman"/>
                          <a:cs typeface="Times New Roman"/>
                        </a:rPr>
                        <a:t>10</a:t>
                      </a:r>
                      <a:r>
                        <a:rPr sz="1100" spc="-3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spcBef>
                          <a:spcPts val="5"/>
                        </a:spcBef>
                      </a:pPr>
                      <a:r>
                        <a:rPr sz="1100" dirty="0">
                          <a:latin typeface="Times New Roman"/>
                          <a:cs typeface="Times New Roman"/>
                        </a:rPr>
                        <a:t>50</a:t>
                      </a:r>
                      <a:r>
                        <a:rPr sz="1100" spc="-3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R="46990" algn="r">
                        <a:lnSpc>
                          <a:spcPct val="100000"/>
                        </a:lnSpc>
                        <a:spcBef>
                          <a:spcPts val="5"/>
                        </a:spcBef>
                      </a:pPr>
                      <a:r>
                        <a:rPr sz="1100" dirty="0">
                          <a:latin typeface="Times New Roman"/>
                          <a:cs typeface="Times New Roman"/>
                        </a:rPr>
                        <a:t>120</a:t>
                      </a:r>
                      <a:r>
                        <a:rPr sz="1100" spc="-9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281940">
                <a:tc rowSpan="2">
                  <a:txBody>
                    <a:bodyPr/>
                    <a:lstStyle/>
                    <a:p>
                      <a:pPr marL="43815">
                        <a:lnSpc>
                          <a:spcPct val="100000"/>
                        </a:lnSpc>
                        <a:spcBef>
                          <a:spcPts val="400"/>
                        </a:spcBef>
                      </a:pPr>
                      <a:r>
                        <a:rPr sz="1100" spc="-5" dirty="0">
                          <a:latin typeface="Times New Roman"/>
                          <a:cs typeface="Times New Roman"/>
                        </a:rPr>
                        <a:t>Vitesse </a:t>
                      </a:r>
                      <a:r>
                        <a:rPr sz="1100" spc="-10" dirty="0">
                          <a:latin typeface="Times New Roman"/>
                          <a:cs typeface="Times New Roman"/>
                        </a:rPr>
                        <a:t>de</a:t>
                      </a:r>
                      <a:r>
                        <a:rPr sz="1100" dirty="0">
                          <a:latin typeface="Times New Roman"/>
                          <a:cs typeface="Times New Roman"/>
                        </a:rPr>
                        <a:t> </a:t>
                      </a:r>
                      <a:r>
                        <a:rPr sz="1100" spc="-5" dirty="0">
                          <a:latin typeface="Times New Roman"/>
                          <a:cs typeface="Times New Roman"/>
                        </a:rPr>
                        <a:t>rotation</a:t>
                      </a:r>
                      <a:endParaRPr sz="1100">
                        <a:latin typeface="Times New Roman"/>
                        <a:cs typeface="Times New Roman"/>
                      </a:endParaRPr>
                    </a:p>
                    <a:p>
                      <a:pPr marL="179705">
                        <a:lnSpc>
                          <a:spcPct val="100000"/>
                        </a:lnSpc>
                        <a:spcBef>
                          <a:spcPts val="550"/>
                        </a:spcBef>
                      </a:pPr>
                      <a:r>
                        <a:rPr sz="1100" i="1" spc="-5" dirty="0">
                          <a:solidFill>
                            <a:srgbClr val="5F5F5F"/>
                          </a:solidFill>
                          <a:latin typeface="Times New Roman"/>
                          <a:cs typeface="Times New Roman"/>
                        </a:rPr>
                        <a:t>Operating</a:t>
                      </a:r>
                      <a:r>
                        <a:rPr sz="1100" i="1" spc="-15" dirty="0">
                          <a:solidFill>
                            <a:srgbClr val="5F5F5F"/>
                          </a:solidFill>
                          <a:latin typeface="Times New Roman"/>
                          <a:cs typeface="Times New Roman"/>
                        </a:rPr>
                        <a:t> </a:t>
                      </a:r>
                      <a:r>
                        <a:rPr sz="1100" i="1" spc="-5" dirty="0">
                          <a:solidFill>
                            <a:srgbClr val="5F5F5F"/>
                          </a:solidFill>
                          <a:latin typeface="Times New Roman"/>
                          <a:cs typeface="Times New Roman"/>
                        </a:rPr>
                        <a:t>velocity</a:t>
                      </a:r>
                      <a:endParaRPr sz="1100">
                        <a:latin typeface="Times New Roman"/>
                        <a:cs typeface="Times New Roman"/>
                      </a:endParaRPr>
                    </a:p>
                  </a:txBody>
                  <a:tcPr marL="0" marR="0" marT="508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10"/>
                        </a:spcBef>
                      </a:pPr>
                      <a:endParaRPr sz="1150">
                        <a:latin typeface="Times New Roman"/>
                        <a:cs typeface="Times New Roman"/>
                      </a:endParaRPr>
                    </a:p>
                    <a:p>
                      <a:pPr algn="ctr">
                        <a:lnSpc>
                          <a:spcPct val="100000"/>
                        </a:lnSpc>
                      </a:pPr>
                      <a:r>
                        <a:rPr sz="1100" spc="-5" dirty="0">
                          <a:latin typeface="Times New Roman"/>
                          <a:cs typeface="Times New Roman"/>
                        </a:rPr>
                        <a:t>°/s</a:t>
                      </a:r>
                      <a:endParaRPr sz="1100">
                        <a:latin typeface="Times New Roman"/>
                        <a:cs typeface="Times New Roman"/>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0"/>
                        </a:spcBef>
                      </a:pPr>
                      <a:r>
                        <a:rPr sz="1100" b="1" spc="-10" dirty="0">
                          <a:latin typeface="Times New Roman"/>
                          <a:cs typeface="Times New Roman"/>
                        </a:rPr>
                        <a:t>AZ</a:t>
                      </a:r>
                      <a:endParaRPr sz="1100">
                        <a:latin typeface="Times New Roman"/>
                        <a:cs typeface="Times New Roman"/>
                      </a:endParaRPr>
                    </a:p>
                  </a:txBody>
                  <a:tcPr marL="0" marR="0" marT="508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375"/>
                        </a:spcBef>
                      </a:pPr>
                      <a:r>
                        <a:rPr sz="1100" dirty="0">
                          <a:latin typeface="Times New Roman"/>
                          <a:cs typeface="Times New Roman"/>
                        </a:rPr>
                        <a:t>20</a:t>
                      </a:r>
                      <a:endParaRPr sz="1100">
                        <a:latin typeface="Times New Roman"/>
                        <a:cs typeface="Times New Roman"/>
                      </a:endParaRPr>
                    </a:p>
                  </a:txBody>
                  <a:tcPr marL="0" marR="0" marT="476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375"/>
                        </a:spcBef>
                      </a:pPr>
                      <a:r>
                        <a:rPr sz="1100" dirty="0">
                          <a:latin typeface="Times New Roman"/>
                          <a:cs typeface="Times New Roman"/>
                        </a:rPr>
                        <a:t>6</a:t>
                      </a:r>
                      <a:endParaRPr sz="1100">
                        <a:latin typeface="Times New Roman"/>
                        <a:cs typeface="Times New Roman"/>
                      </a:endParaRPr>
                    </a:p>
                  </a:txBody>
                  <a:tcPr marL="0" marR="0" marT="476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375"/>
                        </a:spcBef>
                      </a:pPr>
                      <a:r>
                        <a:rPr sz="1100" dirty="0">
                          <a:latin typeface="Times New Roman"/>
                          <a:cs typeface="Times New Roman"/>
                        </a:rPr>
                        <a:t>12</a:t>
                      </a:r>
                      <a:endParaRPr sz="1100">
                        <a:latin typeface="Times New Roman"/>
                        <a:cs typeface="Times New Roman"/>
                      </a:endParaRPr>
                    </a:p>
                  </a:txBody>
                  <a:tcPr marL="0" marR="0" marT="476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375"/>
                        </a:spcBef>
                      </a:pPr>
                      <a:r>
                        <a:rPr sz="1100" dirty="0">
                          <a:latin typeface="Times New Roman"/>
                          <a:cs typeface="Times New Roman"/>
                        </a:rPr>
                        <a:t>6</a:t>
                      </a:r>
                      <a:endParaRPr sz="1100">
                        <a:latin typeface="Times New Roman"/>
                        <a:cs typeface="Times New Roman"/>
                      </a:endParaRPr>
                    </a:p>
                  </a:txBody>
                  <a:tcPr marL="0" marR="0" marT="476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375"/>
                        </a:spcBef>
                      </a:pPr>
                      <a:r>
                        <a:rPr sz="1100" dirty="0">
                          <a:latin typeface="Times New Roman"/>
                          <a:cs typeface="Times New Roman"/>
                        </a:rPr>
                        <a:t>4.6</a:t>
                      </a:r>
                      <a:endParaRPr sz="1100">
                        <a:latin typeface="Times New Roman"/>
                        <a:cs typeface="Times New Roman"/>
                      </a:endParaRPr>
                    </a:p>
                  </a:txBody>
                  <a:tcPr marL="0" marR="0" marT="476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375"/>
                        </a:spcBef>
                      </a:pPr>
                      <a:r>
                        <a:rPr sz="1100" dirty="0">
                          <a:latin typeface="Times New Roman"/>
                          <a:cs typeface="Times New Roman"/>
                        </a:rPr>
                        <a:t>3</a:t>
                      </a:r>
                      <a:endParaRPr sz="1100">
                        <a:latin typeface="Times New Roman"/>
                        <a:cs typeface="Times New Roman"/>
                      </a:endParaRPr>
                    </a:p>
                  </a:txBody>
                  <a:tcPr marL="0" marR="0" marT="476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243839">
                <a:tc vMerge="1">
                  <a:txBody>
                    <a:bodyPr/>
                    <a:lstStyle/>
                    <a:p>
                      <a:endParaRPr/>
                    </a:p>
                  </a:txBody>
                  <a:tcPr marL="0" marR="0" marT="508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54"/>
                        </a:spcBef>
                      </a:pPr>
                      <a:r>
                        <a:rPr sz="1100" b="1" spc="-5" dirty="0">
                          <a:latin typeface="Times New Roman"/>
                          <a:cs typeface="Times New Roman"/>
                        </a:rPr>
                        <a:t>EL</a:t>
                      </a:r>
                      <a:endParaRPr sz="1100">
                        <a:latin typeface="Times New Roman"/>
                        <a:cs typeface="Times New Roman"/>
                      </a:endParaRPr>
                    </a:p>
                  </a:txBody>
                  <a:tcPr marL="0" marR="0" marT="3238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29"/>
                        </a:spcBef>
                      </a:pPr>
                      <a:r>
                        <a:rPr sz="1100" dirty="0">
                          <a:latin typeface="Times New Roman"/>
                          <a:cs typeface="Times New Roman"/>
                        </a:rPr>
                        <a:t>20</a:t>
                      </a:r>
                      <a:endParaRPr sz="1100">
                        <a:latin typeface="Times New Roman"/>
                        <a:cs typeface="Times New Roman"/>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29"/>
                        </a:spcBef>
                      </a:pPr>
                      <a:r>
                        <a:rPr sz="1100" dirty="0">
                          <a:latin typeface="Times New Roman"/>
                          <a:cs typeface="Times New Roman"/>
                        </a:rPr>
                        <a:t>6</a:t>
                      </a:r>
                      <a:endParaRPr sz="1100">
                        <a:latin typeface="Times New Roman"/>
                        <a:cs typeface="Times New Roman"/>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29"/>
                        </a:spcBef>
                      </a:pPr>
                      <a:r>
                        <a:rPr sz="1100" dirty="0">
                          <a:latin typeface="Times New Roman"/>
                          <a:cs typeface="Times New Roman"/>
                        </a:rPr>
                        <a:t>12</a:t>
                      </a:r>
                      <a:endParaRPr sz="1100">
                        <a:latin typeface="Times New Roman"/>
                        <a:cs typeface="Times New Roman"/>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29"/>
                        </a:spcBef>
                      </a:pPr>
                      <a:r>
                        <a:rPr sz="1100" dirty="0">
                          <a:latin typeface="Times New Roman"/>
                          <a:cs typeface="Times New Roman"/>
                        </a:rPr>
                        <a:t>1</a:t>
                      </a:r>
                      <a:endParaRPr sz="1100">
                        <a:latin typeface="Times New Roman"/>
                        <a:cs typeface="Times New Roman"/>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29"/>
                        </a:spcBef>
                      </a:pPr>
                      <a:r>
                        <a:rPr sz="1100" dirty="0">
                          <a:latin typeface="Times New Roman"/>
                          <a:cs typeface="Times New Roman"/>
                        </a:rPr>
                        <a:t>0.6</a:t>
                      </a:r>
                      <a:endParaRPr sz="1100">
                        <a:latin typeface="Times New Roman"/>
                        <a:cs typeface="Times New Roman"/>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58115">
                        <a:lnSpc>
                          <a:spcPct val="100000"/>
                        </a:lnSpc>
                        <a:spcBef>
                          <a:spcPts val="229"/>
                        </a:spcBef>
                      </a:pPr>
                      <a:r>
                        <a:rPr sz="1100" dirty="0">
                          <a:latin typeface="Times New Roman"/>
                          <a:cs typeface="Times New Roman"/>
                        </a:rPr>
                        <a:t>0.40</a:t>
                      </a:r>
                      <a:endParaRPr sz="1100">
                        <a:latin typeface="Times New Roman"/>
                        <a:cs typeface="Times New Roman"/>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54508">
                <a:tc rowSpan="2">
                  <a:txBody>
                    <a:bodyPr/>
                    <a:lstStyle/>
                    <a:p>
                      <a:pPr marR="405765" algn="r">
                        <a:lnSpc>
                          <a:spcPct val="100000"/>
                        </a:lnSpc>
                        <a:spcBef>
                          <a:spcPts val="290"/>
                        </a:spcBef>
                      </a:pPr>
                      <a:r>
                        <a:rPr sz="1100" dirty="0">
                          <a:latin typeface="Times New Roman"/>
                          <a:cs typeface="Times New Roman"/>
                        </a:rPr>
                        <a:t>Couple</a:t>
                      </a:r>
                      <a:r>
                        <a:rPr sz="1100" spc="-65" dirty="0">
                          <a:latin typeface="Times New Roman"/>
                          <a:cs typeface="Times New Roman"/>
                        </a:rPr>
                        <a:t> </a:t>
                      </a:r>
                      <a:r>
                        <a:rPr sz="1100" spc="-5" dirty="0">
                          <a:latin typeface="Times New Roman"/>
                          <a:cs typeface="Times New Roman"/>
                        </a:rPr>
                        <a:t>dynamique</a:t>
                      </a:r>
                      <a:endParaRPr sz="1100">
                        <a:latin typeface="Times New Roman"/>
                        <a:cs typeface="Times New Roman"/>
                      </a:endParaRPr>
                    </a:p>
                    <a:p>
                      <a:pPr marR="378460" algn="r">
                        <a:lnSpc>
                          <a:spcPct val="100000"/>
                        </a:lnSpc>
                        <a:spcBef>
                          <a:spcPts val="540"/>
                        </a:spcBef>
                      </a:pPr>
                      <a:r>
                        <a:rPr sz="1100" i="1" spc="-5" dirty="0">
                          <a:solidFill>
                            <a:srgbClr val="5F5F5F"/>
                          </a:solidFill>
                          <a:latin typeface="Times New Roman"/>
                          <a:cs typeface="Times New Roman"/>
                        </a:rPr>
                        <a:t>Delivered</a:t>
                      </a:r>
                      <a:r>
                        <a:rPr sz="1100" i="1" spc="-40" dirty="0">
                          <a:solidFill>
                            <a:srgbClr val="5F5F5F"/>
                          </a:solidFill>
                          <a:latin typeface="Times New Roman"/>
                          <a:cs typeface="Times New Roman"/>
                        </a:rPr>
                        <a:t> </a:t>
                      </a:r>
                      <a:r>
                        <a:rPr sz="1100" i="1" spc="-5" dirty="0">
                          <a:solidFill>
                            <a:srgbClr val="5F5F5F"/>
                          </a:solidFill>
                          <a:latin typeface="Times New Roman"/>
                          <a:cs typeface="Times New Roman"/>
                        </a:rPr>
                        <a:t>torque</a:t>
                      </a:r>
                      <a:endParaRPr sz="1100">
                        <a:latin typeface="Times New Roman"/>
                        <a:cs typeface="Times New Roman"/>
                      </a:endParaRPr>
                    </a:p>
                  </a:txBody>
                  <a:tcPr marL="0" marR="0" marT="368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5"/>
                        </a:spcBef>
                      </a:pPr>
                      <a:endParaRPr sz="1050">
                        <a:latin typeface="Times New Roman"/>
                        <a:cs typeface="Times New Roman"/>
                      </a:endParaRPr>
                    </a:p>
                    <a:p>
                      <a:pPr marL="121285">
                        <a:lnSpc>
                          <a:spcPct val="100000"/>
                        </a:lnSpc>
                      </a:pPr>
                      <a:r>
                        <a:rPr sz="1100" spc="5" dirty="0">
                          <a:latin typeface="Times New Roman"/>
                          <a:cs typeface="Times New Roman"/>
                        </a:rPr>
                        <a:t>Nm</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90"/>
                        </a:spcBef>
                      </a:pPr>
                      <a:r>
                        <a:rPr sz="1100" b="1" spc="-10" dirty="0">
                          <a:latin typeface="Times New Roman"/>
                          <a:cs typeface="Times New Roman"/>
                        </a:rPr>
                        <a:t>AZ</a:t>
                      </a:r>
                      <a:endParaRPr sz="1100">
                        <a:latin typeface="Times New Roman"/>
                        <a:cs typeface="Times New Roman"/>
                      </a:endParaRPr>
                    </a:p>
                  </a:txBody>
                  <a:tcPr marL="0" marR="0" marT="368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65"/>
                        </a:spcBef>
                      </a:pPr>
                      <a:r>
                        <a:rPr sz="1100" dirty="0">
                          <a:latin typeface="Times New Roman"/>
                          <a:cs typeface="Times New Roman"/>
                        </a:rPr>
                        <a:t>10</a:t>
                      </a:r>
                      <a:endParaRPr sz="1100">
                        <a:latin typeface="Times New Roman"/>
                        <a:cs typeface="Times New Roman"/>
                      </a:endParaRPr>
                    </a:p>
                  </a:txBody>
                  <a:tcPr marL="0" marR="0" marT="336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65"/>
                        </a:spcBef>
                      </a:pPr>
                      <a:r>
                        <a:rPr sz="1100" dirty="0">
                          <a:latin typeface="Times New Roman"/>
                          <a:cs typeface="Times New Roman"/>
                        </a:rPr>
                        <a:t>200</a:t>
                      </a:r>
                      <a:endParaRPr sz="1100">
                        <a:latin typeface="Times New Roman"/>
                        <a:cs typeface="Times New Roman"/>
                      </a:endParaRPr>
                    </a:p>
                  </a:txBody>
                  <a:tcPr marL="0" marR="0" marT="336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104775" algn="r">
                        <a:lnSpc>
                          <a:spcPct val="100000"/>
                        </a:lnSpc>
                        <a:spcBef>
                          <a:spcPts val="265"/>
                        </a:spcBef>
                      </a:pPr>
                      <a:r>
                        <a:rPr sz="1100" dirty="0">
                          <a:latin typeface="Times New Roman"/>
                          <a:cs typeface="Times New Roman"/>
                        </a:rPr>
                        <a:t>1</a:t>
                      </a:r>
                      <a:r>
                        <a:rPr sz="1100" spc="-95"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336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65"/>
                        </a:spcBef>
                      </a:pPr>
                      <a:r>
                        <a:rPr sz="1100" dirty="0">
                          <a:latin typeface="Times New Roman"/>
                          <a:cs typeface="Times New Roman"/>
                        </a:rPr>
                        <a:t>2</a:t>
                      </a:r>
                      <a:r>
                        <a:rPr sz="1100" spc="-25" dirty="0">
                          <a:latin typeface="Times New Roman"/>
                          <a:cs typeface="Times New Roman"/>
                        </a:rPr>
                        <a:t> </a:t>
                      </a:r>
                      <a:r>
                        <a:rPr sz="1100" dirty="0">
                          <a:latin typeface="Times New Roman"/>
                          <a:cs typeface="Times New Roman"/>
                        </a:rPr>
                        <a:t>500</a:t>
                      </a:r>
                      <a:endParaRPr sz="1100">
                        <a:latin typeface="Times New Roman"/>
                        <a:cs typeface="Times New Roman"/>
                      </a:endParaRPr>
                    </a:p>
                  </a:txBody>
                  <a:tcPr marL="0" marR="0" marT="336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65"/>
                        </a:spcBef>
                      </a:pPr>
                      <a:r>
                        <a:rPr sz="1100" dirty="0">
                          <a:latin typeface="Times New Roman"/>
                          <a:cs typeface="Times New Roman"/>
                        </a:rPr>
                        <a:t>8</a:t>
                      </a:r>
                      <a:r>
                        <a:rPr sz="1100" spc="-25"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336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81915" algn="r">
                        <a:lnSpc>
                          <a:spcPct val="100000"/>
                        </a:lnSpc>
                        <a:spcBef>
                          <a:spcPts val="265"/>
                        </a:spcBef>
                      </a:pPr>
                      <a:r>
                        <a:rPr sz="1100" dirty="0">
                          <a:latin typeface="Times New Roman"/>
                          <a:cs typeface="Times New Roman"/>
                        </a:rPr>
                        <a:t>30</a:t>
                      </a:r>
                      <a:r>
                        <a:rPr sz="1100" spc="-9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336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242315">
                <a:tc vMerge="1">
                  <a:txBody>
                    <a:bodyPr/>
                    <a:lstStyle/>
                    <a:p>
                      <a:endParaRPr/>
                    </a:p>
                  </a:txBody>
                  <a:tcPr marL="0" marR="0" marT="368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44"/>
                        </a:spcBef>
                      </a:pPr>
                      <a:r>
                        <a:rPr sz="1100" b="1" spc="-5" dirty="0">
                          <a:latin typeface="Times New Roman"/>
                          <a:cs typeface="Times New Roman"/>
                        </a:rPr>
                        <a:t>EL</a:t>
                      </a:r>
                      <a:endParaRPr sz="1100">
                        <a:latin typeface="Times New Roman"/>
                        <a:cs typeface="Times New Roman"/>
                      </a:endParaRPr>
                    </a:p>
                  </a:txBody>
                  <a:tcPr marL="0" marR="0" marT="311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19"/>
                        </a:spcBef>
                      </a:pPr>
                      <a:r>
                        <a:rPr sz="1100" dirty="0">
                          <a:latin typeface="Times New Roman"/>
                          <a:cs typeface="Times New Roman"/>
                        </a:rPr>
                        <a:t>10</a:t>
                      </a:r>
                      <a:endParaRPr sz="1100">
                        <a:latin typeface="Times New Roman"/>
                        <a:cs typeface="Times New Roman"/>
                      </a:endParaRPr>
                    </a:p>
                  </a:txBody>
                  <a:tcPr marL="0" marR="0" marT="279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19"/>
                        </a:spcBef>
                      </a:pPr>
                      <a:r>
                        <a:rPr sz="1100" dirty="0">
                          <a:latin typeface="Times New Roman"/>
                          <a:cs typeface="Times New Roman"/>
                        </a:rPr>
                        <a:t>200</a:t>
                      </a:r>
                      <a:endParaRPr sz="1100">
                        <a:latin typeface="Times New Roman"/>
                        <a:cs typeface="Times New Roman"/>
                      </a:endParaRPr>
                    </a:p>
                  </a:txBody>
                  <a:tcPr marL="0" marR="0" marT="279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104775" algn="r">
                        <a:lnSpc>
                          <a:spcPct val="100000"/>
                        </a:lnSpc>
                        <a:spcBef>
                          <a:spcPts val="219"/>
                        </a:spcBef>
                      </a:pPr>
                      <a:r>
                        <a:rPr sz="1100" dirty="0">
                          <a:latin typeface="Times New Roman"/>
                          <a:cs typeface="Times New Roman"/>
                        </a:rPr>
                        <a:t>1</a:t>
                      </a:r>
                      <a:r>
                        <a:rPr sz="1100" spc="-95"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279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19"/>
                        </a:spcBef>
                      </a:pPr>
                      <a:r>
                        <a:rPr sz="1100" dirty="0">
                          <a:latin typeface="Times New Roman"/>
                          <a:cs typeface="Times New Roman"/>
                        </a:rPr>
                        <a:t>8</a:t>
                      </a:r>
                      <a:r>
                        <a:rPr sz="1100" spc="-25" dirty="0">
                          <a:latin typeface="Times New Roman"/>
                          <a:cs typeface="Times New Roman"/>
                        </a:rPr>
                        <a:t> </a:t>
                      </a:r>
                      <a:r>
                        <a:rPr sz="1100" dirty="0">
                          <a:latin typeface="Times New Roman"/>
                          <a:cs typeface="Times New Roman"/>
                        </a:rPr>
                        <a:t>500</a:t>
                      </a:r>
                      <a:endParaRPr sz="1100">
                        <a:latin typeface="Times New Roman"/>
                        <a:cs typeface="Times New Roman"/>
                      </a:endParaRPr>
                    </a:p>
                  </a:txBody>
                  <a:tcPr marL="0" marR="0" marT="279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19"/>
                        </a:spcBef>
                      </a:pPr>
                      <a:r>
                        <a:rPr sz="1100" dirty="0">
                          <a:latin typeface="Times New Roman"/>
                          <a:cs typeface="Times New Roman"/>
                        </a:rPr>
                        <a:t>45</a:t>
                      </a:r>
                      <a:r>
                        <a:rPr sz="1100" spc="-3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279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46990" algn="r">
                        <a:lnSpc>
                          <a:spcPct val="100000"/>
                        </a:lnSpc>
                        <a:spcBef>
                          <a:spcPts val="219"/>
                        </a:spcBef>
                      </a:pPr>
                      <a:r>
                        <a:rPr sz="1100" dirty="0">
                          <a:latin typeface="Times New Roman"/>
                          <a:cs typeface="Times New Roman"/>
                        </a:rPr>
                        <a:t>100</a:t>
                      </a:r>
                      <a:r>
                        <a:rPr sz="1100" spc="-9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279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263651">
                <a:tc rowSpan="2">
                  <a:txBody>
                    <a:bodyPr/>
                    <a:lstStyle/>
                    <a:p>
                      <a:pPr marL="43815">
                        <a:lnSpc>
                          <a:spcPct val="100000"/>
                        </a:lnSpc>
                        <a:spcBef>
                          <a:spcPts val="325"/>
                        </a:spcBef>
                      </a:pPr>
                      <a:r>
                        <a:rPr sz="1100" dirty="0">
                          <a:latin typeface="Times New Roman"/>
                          <a:cs typeface="Times New Roman"/>
                        </a:rPr>
                        <a:t>Couple</a:t>
                      </a:r>
                      <a:r>
                        <a:rPr sz="1100" spc="-15" dirty="0">
                          <a:latin typeface="Times New Roman"/>
                          <a:cs typeface="Times New Roman"/>
                        </a:rPr>
                        <a:t> </a:t>
                      </a:r>
                      <a:r>
                        <a:rPr sz="1100" spc="-5" dirty="0">
                          <a:latin typeface="Times New Roman"/>
                          <a:cs typeface="Times New Roman"/>
                        </a:rPr>
                        <a:t>statique</a:t>
                      </a:r>
                      <a:endParaRPr sz="1100">
                        <a:latin typeface="Times New Roman"/>
                        <a:cs typeface="Times New Roman"/>
                      </a:endParaRPr>
                    </a:p>
                    <a:p>
                      <a:pPr marL="179705">
                        <a:lnSpc>
                          <a:spcPct val="100000"/>
                        </a:lnSpc>
                        <a:spcBef>
                          <a:spcPts val="540"/>
                        </a:spcBef>
                      </a:pPr>
                      <a:r>
                        <a:rPr sz="1100" i="1" dirty="0">
                          <a:solidFill>
                            <a:srgbClr val="5F5F5F"/>
                          </a:solidFill>
                          <a:latin typeface="Times New Roman"/>
                          <a:cs typeface="Times New Roman"/>
                        </a:rPr>
                        <a:t>Withstand</a:t>
                      </a:r>
                      <a:r>
                        <a:rPr sz="1100" i="1" spc="-20" dirty="0">
                          <a:solidFill>
                            <a:srgbClr val="5F5F5F"/>
                          </a:solidFill>
                          <a:latin typeface="Times New Roman"/>
                          <a:cs typeface="Times New Roman"/>
                        </a:rPr>
                        <a:t> </a:t>
                      </a:r>
                      <a:r>
                        <a:rPr sz="1100" i="1" dirty="0">
                          <a:solidFill>
                            <a:srgbClr val="5F5F5F"/>
                          </a:solidFill>
                          <a:latin typeface="Times New Roman"/>
                          <a:cs typeface="Times New Roman"/>
                        </a:rPr>
                        <a:t>torque</a:t>
                      </a:r>
                      <a:endParaRPr sz="1100">
                        <a:latin typeface="Times New Roman"/>
                        <a:cs typeface="Times New Roman"/>
                      </a:endParaRPr>
                    </a:p>
                  </a:txBody>
                  <a:tcPr marL="0" marR="0" marT="412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55"/>
                        </a:spcBef>
                      </a:pPr>
                      <a:endParaRPr sz="1050">
                        <a:latin typeface="Times New Roman"/>
                        <a:cs typeface="Times New Roman"/>
                      </a:endParaRPr>
                    </a:p>
                    <a:p>
                      <a:pPr marL="121285">
                        <a:lnSpc>
                          <a:spcPct val="100000"/>
                        </a:lnSpc>
                      </a:pPr>
                      <a:r>
                        <a:rPr sz="1100" spc="5" dirty="0">
                          <a:latin typeface="Times New Roman"/>
                          <a:cs typeface="Times New Roman"/>
                        </a:rPr>
                        <a:t>Nm</a:t>
                      </a:r>
                      <a:endParaRPr sz="110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325"/>
                        </a:spcBef>
                      </a:pPr>
                      <a:r>
                        <a:rPr sz="1100" b="1" spc="-10" dirty="0">
                          <a:latin typeface="Times New Roman"/>
                          <a:cs typeface="Times New Roman"/>
                        </a:rPr>
                        <a:t>AZ</a:t>
                      </a:r>
                      <a:endParaRPr sz="1100">
                        <a:latin typeface="Times New Roman"/>
                        <a:cs typeface="Times New Roman"/>
                      </a:endParaRPr>
                    </a:p>
                  </a:txBody>
                  <a:tcPr marL="0" marR="0" marT="412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305"/>
                        </a:spcBef>
                      </a:pPr>
                      <a:r>
                        <a:rPr sz="1100" dirty="0">
                          <a:latin typeface="Times New Roman"/>
                          <a:cs typeface="Times New Roman"/>
                        </a:rPr>
                        <a:t>15</a:t>
                      </a:r>
                      <a:endParaRPr sz="1100">
                        <a:latin typeface="Times New Roman"/>
                        <a:cs typeface="Times New Roman"/>
                      </a:endParaRPr>
                    </a:p>
                  </a:txBody>
                  <a:tcPr marL="0" marR="0" marT="387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305"/>
                        </a:spcBef>
                      </a:pPr>
                      <a:r>
                        <a:rPr sz="1100" dirty="0">
                          <a:latin typeface="Times New Roman"/>
                          <a:cs typeface="Times New Roman"/>
                        </a:rPr>
                        <a:t>250</a:t>
                      </a:r>
                      <a:endParaRPr sz="1100">
                        <a:latin typeface="Times New Roman"/>
                        <a:cs typeface="Times New Roman"/>
                      </a:endParaRPr>
                    </a:p>
                  </a:txBody>
                  <a:tcPr marL="0" marR="0" marT="387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104775" algn="r">
                        <a:lnSpc>
                          <a:spcPct val="100000"/>
                        </a:lnSpc>
                        <a:spcBef>
                          <a:spcPts val="305"/>
                        </a:spcBef>
                      </a:pPr>
                      <a:r>
                        <a:rPr sz="1100" dirty="0">
                          <a:latin typeface="Times New Roman"/>
                          <a:cs typeface="Times New Roman"/>
                        </a:rPr>
                        <a:t>1</a:t>
                      </a:r>
                      <a:r>
                        <a:rPr sz="1100" spc="-95" dirty="0">
                          <a:latin typeface="Times New Roman"/>
                          <a:cs typeface="Times New Roman"/>
                        </a:rPr>
                        <a:t> </a:t>
                      </a:r>
                      <a:r>
                        <a:rPr sz="1100" dirty="0">
                          <a:latin typeface="Times New Roman"/>
                          <a:cs typeface="Times New Roman"/>
                        </a:rPr>
                        <a:t>200</a:t>
                      </a:r>
                      <a:endParaRPr sz="1100">
                        <a:latin typeface="Times New Roman"/>
                        <a:cs typeface="Times New Roman"/>
                      </a:endParaRPr>
                    </a:p>
                  </a:txBody>
                  <a:tcPr marL="0" marR="0" marT="387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305"/>
                        </a:spcBef>
                      </a:pPr>
                      <a:r>
                        <a:rPr sz="1100" dirty="0">
                          <a:latin typeface="Times New Roman"/>
                          <a:cs typeface="Times New Roman"/>
                        </a:rPr>
                        <a:t>3</a:t>
                      </a:r>
                      <a:r>
                        <a:rPr sz="1100" spc="-25"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387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305"/>
                        </a:spcBef>
                      </a:pPr>
                      <a:r>
                        <a:rPr sz="1100" dirty="0">
                          <a:latin typeface="Times New Roman"/>
                          <a:cs typeface="Times New Roman"/>
                        </a:rPr>
                        <a:t>9</a:t>
                      </a:r>
                      <a:r>
                        <a:rPr sz="1100" spc="-25" dirty="0">
                          <a:latin typeface="Times New Roman"/>
                          <a:cs typeface="Times New Roman"/>
                        </a:rPr>
                        <a:t> </a:t>
                      </a:r>
                      <a:r>
                        <a:rPr sz="1100" dirty="0">
                          <a:latin typeface="Times New Roman"/>
                          <a:cs typeface="Times New Roman"/>
                        </a:rPr>
                        <a:t>600</a:t>
                      </a:r>
                      <a:endParaRPr sz="1100">
                        <a:latin typeface="Times New Roman"/>
                        <a:cs typeface="Times New Roman"/>
                      </a:endParaRPr>
                    </a:p>
                  </a:txBody>
                  <a:tcPr marL="0" marR="0" marT="387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81915" algn="r">
                        <a:lnSpc>
                          <a:spcPct val="100000"/>
                        </a:lnSpc>
                        <a:spcBef>
                          <a:spcPts val="305"/>
                        </a:spcBef>
                      </a:pPr>
                      <a:r>
                        <a:rPr sz="1100" dirty="0">
                          <a:latin typeface="Times New Roman"/>
                          <a:cs typeface="Times New Roman"/>
                        </a:rPr>
                        <a:t>36</a:t>
                      </a:r>
                      <a:r>
                        <a:rPr sz="1100" spc="-9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387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243840">
                <a:tc vMerge="1">
                  <a:txBody>
                    <a:bodyPr/>
                    <a:lstStyle/>
                    <a:p>
                      <a:endParaRPr/>
                    </a:p>
                  </a:txBody>
                  <a:tcPr marL="0" marR="0" marT="412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44"/>
                        </a:spcBef>
                      </a:pPr>
                      <a:r>
                        <a:rPr sz="1100" b="1" spc="-5" dirty="0">
                          <a:latin typeface="Times New Roman"/>
                          <a:cs typeface="Times New Roman"/>
                        </a:rPr>
                        <a:t>EL</a:t>
                      </a:r>
                      <a:endParaRPr sz="1100">
                        <a:latin typeface="Times New Roman"/>
                        <a:cs typeface="Times New Roman"/>
                      </a:endParaRPr>
                    </a:p>
                  </a:txBody>
                  <a:tcPr marL="0" marR="0" marT="311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19"/>
                        </a:spcBef>
                      </a:pPr>
                      <a:r>
                        <a:rPr sz="1100" dirty="0">
                          <a:latin typeface="Times New Roman"/>
                          <a:cs typeface="Times New Roman"/>
                        </a:rPr>
                        <a:t>15</a:t>
                      </a:r>
                      <a:endParaRPr sz="1100">
                        <a:latin typeface="Times New Roman"/>
                        <a:cs typeface="Times New Roman"/>
                      </a:endParaRPr>
                    </a:p>
                  </a:txBody>
                  <a:tcPr marL="0" marR="0" marT="279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19"/>
                        </a:spcBef>
                      </a:pPr>
                      <a:r>
                        <a:rPr sz="1100" dirty="0">
                          <a:latin typeface="Times New Roman"/>
                          <a:cs typeface="Times New Roman"/>
                        </a:rPr>
                        <a:t>250</a:t>
                      </a:r>
                      <a:endParaRPr sz="1100">
                        <a:latin typeface="Times New Roman"/>
                        <a:cs typeface="Times New Roman"/>
                      </a:endParaRPr>
                    </a:p>
                  </a:txBody>
                  <a:tcPr marL="0" marR="0" marT="279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104775" algn="r">
                        <a:lnSpc>
                          <a:spcPct val="100000"/>
                        </a:lnSpc>
                        <a:spcBef>
                          <a:spcPts val="219"/>
                        </a:spcBef>
                      </a:pPr>
                      <a:r>
                        <a:rPr sz="1100" dirty="0">
                          <a:latin typeface="Times New Roman"/>
                          <a:cs typeface="Times New Roman"/>
                        </a:rPr>
                        <a:t>1</a:t>
                      </a:r>
                      <a:r>
                        <a:rPr sz="1100" spc="-95" dirty="0">
                          <a:latin typeface="Times New Roman"/>
                          <a:cs typeface="Times New Roman"/>
                        </a:rPr>
                        <a:t> </a:t>
                      </a:r>
                      <a:r>
                        <a:rPr sz="1100" dirty="0">
                          <a:latin typeface="Times New Roman"/>
                          <a:cs typeface="Times New Roman"/>
                        </a:rPr>
                        <a:t>200</a:t>
                      </a:r>
                      <a:endParaRPr sz="1100">
                        <a:latin typeface="Times New Roman"/>
                        <a:cs typeface="Times New Roman"/>
                      </a:endParaRPr>
                    </a:p>
                  </a:txBody>
                  <a:tcPr marL="0" marR="0" marT="279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19"/>
                        </a:spcBef>
                      </a:pPr>
                      <a:r>
                        <a:rPr sz="1100" dirty="0">
                          <a:latin typeface="Times New Roman"/>
                          <a:cs typeface="Times New Roman"/>
                        </a:rPr>
                        <a:t>10</a:t>
                      </a:r>
                      <a:r>
                        <a:rPr sz="1100" spc="-3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279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19"/>
                        </a:spcBef>
                      </a:pPr>
                      <a:r>
                        <a:rPr sz="1100" dirty="0">
                          <a:latin typeface="Times New Roman"/>
                          <a:cs typeface="Times New Roman"/>
                        </a:rPr>
                        <a:t>50</a:t>
                      </a:r>
                      <a:r>
                        <a:rPr sz="1100" spc="-3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279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46990" algn="r">
                        <a:lnSpc>
                          <a:spcPct val="100000"/>
                        </a:lnSpc>
                        <a:spcBef>
                          <a:spcPts val="219"/>
                        </a:spcBef>
                      </a:pPr>
                      <a:r>
                        <a:rPr sz="1100" dirty="0">
                          <a:latin typeface="Times New Roman"/>
                          <a:cs typeface="Times New Roman"/>
                        </a:rPr>
                        <a:t>120</a:t>
                      </a:r>
                      <a:r>
                        <a:rPr sz="1100" spc="-9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279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r h="252983">
                <a:tc rowSpan="2">
                  <a:txBody>
                    <a:bodyPr/>
                    <a:lstStyle/>
                    <a:p>
                      <a:pPr marL="43815">
                        <a:lnSpc>
                          <a:spcPct val="100000"/>
                        </a:lnSpc>
                        <a:spcBef>
                          <a:spcPts val="280"/>
                        </a:spcBef>
                      </a:pPr>
                      <a:r>
                        <a:rPr sz="1100" dirty="0">
                          <a:latin typeface="Times New Roman"/>
                          <a:cs typeface="Times New Roman"/>
                        </a:rPr>
                        <a:t>Puissance</a:t>
                      </a:r>
                      <a:r>
                        <a:rPr sz="1100" spc="-15" dirty="0">
                          <a:latin typeface="Times New Roman"/>
                          <a:cs typeface="Times New Roman"/>
                        </a:rPr>
                        <a:t> </a:t>
                      </a:r>
                      <a:r>
                        <a:rPr sz="1100" spc="-5" dirty="0">
                          <a:latin typeface="Times New Roman"/>
                          <a:cs typeface="Times New Roman"/>
                        </a:rPr>
                        <a:t>moteur</a:t>
                      </a:r>
                      <a:endParaRPr sz="1100">
                        <a:latin typeface="Times New Roman"/>
                        <a:cs typeface="Times New Roman"/>
                      </a:endParaRPr>
                    </a:p>
                    <a:p>
                      <a:pPr marL="179705">
                        <a:lnSpc>
                          <a:spcPct val="100000"/>
                        </a:lnSpc>
                        <a:spcBef>
                          <a:spcPts val="550"/>
                        </a:spcBef>
                      </a:pPr>
                      <a:r>
                        <a:rPr sz="1100" i="1" dirty="0">
                          <a:solidFill>
                            <a:srgbClr val="5F5F5F"/>
                          </a:solidFill>
                          <a:latin typeface="Times New Roman"/>
                          <a:cs typeface="Times New Roman"/>
                        </a:rPr>
                        <a:t>Drive </a:t>
                      </a:r>
                      <a:r>
                        <a:rPr sz="1100" i="1" spc="-5" dirty="0">
                          <a:solidFill>
                            <a:srgbClr val="5F5F5F"/>
                          </a:solidFill>
                          <a:latin typeface="Times New Roman"/>
                          <a:cs typeface="Times New Roman"/>
                        </a:rPr>
                        <a:t>motor</a:t>
                      </a:r>
                      <a:r>
                        <a:rPr sz="1100" i="1" spc="-25" dirty="0">
                          <a:solidFill>
                            <a:srgbClr val="5F5F5F"/>
                          </a:solidFill>
                          <a:latin typeface="Times New Roman"/>
                          <a:cs typeface="Times New Roman"/>
                        </a:rPr>
                        <a:t> </a:t>
                      </a:r>
                      <a:r>
                        <a:rPr sz="1100" i="1" dirty="0">
                          <a:solidFill>
                            <a:srgbClr val="5F5F5F"/>
                          </a:solidFill>
                          <a:latin typeface="Times New Roman"/>
                          <a:cs typeface="Times New Roman"/>
                        </a:rPr>
                        <a:t>power</a:t>
                      </a:r>
                      <a:endParaRPr sz="1100">
                        <a:latin typeface="Times New Roman"/>
                        <a:cs typeface="Times New Roman"/>
                      </a:endParaRPr>
                    </a:p>
                  </a:txBody>
                  <a:tcPr marL="0" marR="0" marT="355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5"/>
                        </a:spcBef>
                      </a:pPr>
                      <a:endParaRPr sz="1050">
                        <a:latin typeface="Times New Roman"/>
                        <a:cs typeface="Times New Roman"/>
                      </a:endParaRPr>
                    </a:p>
                    <a:p>
                      <a:pPr algn="ctr">
                        <a:lnSpc>
                          <a:spcPct val="100000"/>
                        </a:lnSpc>
                      </a:pPr>
                      <a:r>
                        <a:rPr sz="1100" dirty="0">
                          <a:latin typeface="Times New Roman"/>
                          <a:cs typeface="Times New Roman"/>
                        </a:rPr>
                        <a:t>W</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80"/>
                        </a:spcBef>
                      </a:pPr>
                      <a:r>
                        <a:rPr sz="1100" b="1" spc="-10" dirty="0">
                          <a:latin typeface="Times New Roman"/>
                          <a:cs typeface="Times New Roman"/>
                        </a:rPr>
                        <a:t>AZ</a:t>
                      </a:r>
                      <a:endParaRPr sz="1100">
                        <a:latin typeface="Times New Roman"/>
                        <a:cs typeface="Times New Roman"/>
                      </a:endParaRPr>
                    </a:p>
                  </a:txBody>
                  <a:tcPr marL="0" marR="0" marT="355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5"/>
                        </a:spcBef>
                      </a:pPr>
                      <a:endParaRPr sz="1050">
                        <a:latin typeface="Times New Roman"/>
                        <a:cs typeface="Times New Roman"/>
                      </a:endParaRPr>
                    </a:p>
                    <a:p>
                      <a:pPr algn="ctr">
                        <a:lnSpc>
                          <a:spcPct val="100000"/>
                        </a:lnSpc>
                      </a:pPr>
                      <a:r>
                        <a:rPr sz="1100" dirty="0">
                          <a:latin typeface="Times New Roman"/>
                          <a:cs typeface="Times New Roman"/>
                        </a:rPr>
                        <a:t>30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5"/>
                        </a:spcBef>
                      </a:pPr>
                      <a:endParaRPr sz="1050">
                        <a:latin typeface="Times New Roman"/>
                        <a:cs typeface="Times New Roman"/>
                      </a:endParaRPr>
                    </a:p>
                    <a:p>
                      <a:pPr marL="163195">
                        <a:lnSpc>
                          <a:spcPct val="100000"/>
                        </a:lnSpc>
                      </a:pPr>
                      <a:r>
                        <a:rPr sz="1100" dirty="0">
                          <a:latin typeface="Times New Roman"/>
                          <a:cs typeface="Times New Roman"/>
                        </a:rPr>
                        <a:t>150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5"/>
                        </a:spcBef>
                      </a:pPr>
                      <a:endParaRPr sz="1050">
                        <a:latin typeface="Times New Roman"/>
                        <a:cs typeface="Times New Roman"/>
                      </a:endParaRPr>
                    </a:p>
                    <a:p>
                      <a:pPr marL="162560">
                        <a:lnSpc>
                          <a:spcPct val="100000"/>
                        </a:lnSpc>
                      </a:pPr>
                      <a:r>
                        <a:rPr sz="1100" dirty="0">
                          <a:latin typeface="Times New Roman"/>
                          <a:cs typeface="Times New Roman"/>
                        </a:rPr>
                        <a:t>500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5"/>
                        </a:spcBef>
                      </a:pPr>
                      <a:endParaRPr sz="1050">
                        <a:latin typeface="Times New Roman"/>
                        <a:cs typeface="Times New Roman"/>
                      </a:endParaRPr>
                    </a:p>
                    <a:p>
                      <a:pPr marL="111125">
                        <a:lnSpc>
                          <a:spcPct val="100000"/>
                        </a:lnSpc>
                      </a:pPr>
                      <a:r>
                        <a:rPr sz="1100" dirty="0">
                          <a:latin typeface="Times New Roman"/>
                          <a:cs typeface="Times New Roman"/>
                        </a:rPr>
                        <a:t>1</a:t>
                      </a:r>
                      <a:r>
                        <a:rPr sz="1100" spc="-25"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5"/>
                        </a:spcBef>
                      </a:pPr>
                      <a:endParaRPr sz="1050">
                        <a:latin typeface="Times New Roman"/>
                        <a:cs typeface="Times New Roman"/>
                      </a:endParaRPr>
                    </a:p>
                    <a:p>
                      <a:pPr marL="111125">
                        <a:lnSpc>
                          <a:spcPct val="100000"/>
                        </a:lnSpc>
                      </a:pPr>
                      <a:r>
                        <a:rPr sz="1100" dirty="0">
                          <a:latin typeface="Times New Roman"/>
                          <a:cs typeface="Times New Roman"/>
                        </a:rPr>
                        <a:t>2</a:t>
                      </a:r>
                      <a:r>
                        <a:rPr sz="1100" spc="-25"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5"/>
                        </a:spcBef>
                      </a:pPr>
                      <a:endParaRPr sz="1050">
                        <a:latin typeface="Times New Roman"/>
                        <a:cs typeface="Times New Roman"/>
                      </a:endParaRPr>
                    </a:p>
                    <a:p>
                      <a:pPr marL="123189">
                        <a:lnSpc>
                          <a:spcPct val="100000"/>
                        </a:lnSpc>
                      </a:pPr>
                      <a:r>
                        <a:rPr sz="1100" dirty="0">
                          <a:latin typeface="Times New Roman"/>
                          <a:cs typeface="Times New Roman"/>
                        </a:rPr>
                        <a:t>3</a:t>
                      </a:r>
                      <a:r>
                        <a:rPr sz="1100" spc="-20" dirty="0">
                          <a:latin typeface="Times New Roman"/>
                          <a:cs typeface="Times New Roman"/>
                        </a:rPr>
                        <a:t> </a:t>
                      </a:r>
                      <a:r>
                        <a:rPr sz="1100" dirty="0">
                          <a:latin typeface="Times New Roman"/>
                          <a:cs typeface="Times New Roman"/>
                        </a:rPr>
                        <a:t>800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0"/>
                  </a:ext>
                </a:extLst>
              </a:tr>
              <a:tr h="243840">
                <a:tc vMerge="1">
                  <a:txBody>
                    <a:bodyPr/>
                    <a:lstStyle/>
                    <a:p>
                      <a:endParaRPr/>
                    </a:p>
                  </a:txBody>
                  <a:tcPr marL="0" marR="0" marT="355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44"/>
                        </a:spcBef>
                      </a:pPr>
                      <a:r>
                        <a:rPr sz="1100" b="1" spc="-5" dirty="0">
                          <a:latin typeface="Times New Roman"/>
                          <a:cs typeface="Times New Roman"/>
                        </a:rPr>
                        <a:t>EL</a:t>
                      </a:r>
                      <a:endParaRPr sz="1100">
                        <a:latin typeface="Times New Roman"/>
                        <a:cs typeface="Times New Roman"/>
                      </a:endParaRPr>
                    </a:p>
                  </a:txBody>
                  <a:tcPr marL="0" marR="0" marT="311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1"/>
                  </a:ext>
                </a:extLst>
              </a:tr>
              <a:tr h="242569">
                <a:tc rowSpan="2">
                  <a:txBody>
                    <a:bodyPr/>
                    <a:lstStyle/>
                    <a:p>
                      <a:pPr marL="43815">
                        <a:lnSpc>
                          <a:spcPct val="100000"/>
                        </a:lnSpc>
                        <a:spcBef>
                          <a:spcPts val="254"/>
                        </a:spcBef>
                      </a:pPr>
                      <a:r>
                        <a:rPr sz="1100" dirty="0">
                          <a:latin typeface="Times New Roman"/>
                          <a:cs typeface="Times New Roman"/>
                        </a:rPr>
                        <a:t>Jeu</a:t>
                      </a:r>
                      <a:r>
                        <a:rPr sz="1100" spc="-5" dirty="0">
                          <a:latin typeface="Times New Roman"/>
                          <a:cs typeface="Times New Roman"/>
                        </a:rPr>
                        <a:t> mécanique</a:t>
                      </a:r>
                      <a:endParaRPr sz="1100">
                        <a:latin typeface="Times New Roman"/>
                        <a:cs typeface="Times New Roman"/>
                      </a:endParaRPr>
                    </a:p>
                    <a:p>
                      <a:pPr marL="179705">
                        <a:lnSpc>
                          <a:spcPct val="100000"/>
                        </a:lnSpc>
                        <a:spcBef>
                          <a:spcPts val="540"/>
                        </a:spcBef>
                      </a:pPr>
                      <a:r>
                        <a:rPr sz="1100" i="1" spc="-5" dirty="0">
                          <a:solidFill>
                            <a:srgbClr val="5F5F5F"/>
                          </a:solidFill>
                          <a:latin typeface="Times New Roman"/>
                          <a:cs typeface="Times New Roman"/>
                        </a:rPr>
                        <a:t>Mechanical</a:t>
                      </a:r>
                      <a:r>
                        <a:rPr sz="1100" i="1" spc="-20" dirty="0">
                          <a:solidFill>
                            <a:srgbClr val="5F5F5F"/>
                          </a:solidFill>
                          <a:latin typeface="Times New Roman"/>
                          <a:cs typeface="Times New Roman"/>
                        </a:rPr>
                        <a:t> </a:t>
                      </a:r>
                      <a:r>
                        <a:rPr sz="1100" i="1" dirty="0">
                          <a:solidFill>
                            <a:srgbClr val="5F5F5F"/>
                          </a:solidFill>
                          <a:latin typeface="Times New Roman"/>
                          <a:cs typeface="Times New Roman"/>
                        </a:rPr>
                        <a:t>backlash</a:t>
                      </a:r>
                      <a:endParaRPr sz="1100">
                        <a:latin typeface="Times New Roman"/>
                        <a:cs typeface="Times New Roman"/>
                      </a:endParaRPr>
                    </a:p>
                  </a:txBody>
                  <a:tcPr marL="0" marR="0" marT="3238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30"/>
                        </a:spcBef>
                      </a:pPr>
                      <a:endParaRPr sz="1000">
                        <a:latin typeface="Times New Roman"/>
                        <a:cs typeface="Times New Roman"/>
                      </a:endParaRPr>
                    </a:p>
                    <a:p>
                      <a:pPr algn="ctr">
                        <a:lnSpc>
                          <a:spcPct val="100000"/>
                        </a:lnSpc>
                      </a:pPr>
                      <a:r>
                        <a:rPr sz="1100" dirty="0">
                          <a:latin typeface="Times New Roman"/>
                          <a:cs typeface="Times New Roman"/>
                        </a:rPr>
                        <a:t>°</a:t>
                      </a:r>
                      <a:endParaRPr sz="1100">
                        <a:latin typeface="Times New Roman"/>
                        <a:cs typeface="Times New Roman"/>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45"/>
                        </a:spcBef>
                      </a:pPr>
                      <a:r>
                        <a:rPr sz="1100" b="1" spc="-10" dirty="0">
                          <a:latin typeface="Times New Roman"/>
                          <a:cs typeface="Times New Roman"/>
                        </a:rPr>
                        <a:t>AZ</a:t>
                      </a:r>
                      <a:endParaRPr sz="1100">
                        <a:latin typeface="Times New Roman"/>
                        <a:cs typeface="Times New Roman"/>
                      </a:endParaRPr>
                    </a:p>
                  </a:txBody>
                  <a:tcPr marL="0" marR="0" marT="311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30"/>
                        </a:spcBef>
                      </a:pPr>
                      <a:endParaRPr sz="1000">
                        <a:latin typeface="Times New Roman"/>
                        <a:cs typeface="Times New Roman"/>
                      </a:endParaRPr>
                    </a:p>
                    <a:p>
                      <a:pPr marL="146050">
                        <a:lnSpc>
                          <a:spcPct val="100000"/>
                        </a:lnSpc>
                      </a:pPr>
                      <a:r>
                        <a:rPr sz="1100" dirty="0">
                          <a:latin typeface="Times New Roman"/>
                          <a:cs typeface="Times New Roman"/>
                        </a:rPr>
                        <a:t>0.03</a:t>
                      </a:r>
                      <a:endParaRPr sz="1100">
                        <a:latin typeface="Times New Roman"/>
                        <a:cs typeface="Times New Roman"/>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30"/>
                        </a:spcBef>
                      </a:pPr>
                      <a:endParaRPr sz="1000">
                        <a:latin typeface="Times New Roman"/>
                        <a:cs typeface="Times New Roman"/>
                      </a:endParaRPr>
                    </a:p>
                    <a:p>
                      <a:pPr marL="146050">
                        <a:lnSpc>
                          <a:spcPct val="100000"/>
                        </a:lnSpc>
                      </a:pPr>
                      <a:r>
                        <a:rPr sz="1100" dirty="0">
                          <a:latin typeface="Times New Roman"/>
                          <a:cs typeface="Times New Roman"/>
                        </a:rPr>
                        <a:t>0.03</a:t>
                      </a:r>
                      <a:endParaRPr sz="1100">
                        <a:latin typeface="Times New Roman"/>
                        <a:cs typeface="Times New Roman"/>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30"/>
                        </a:spcBef>
                      </a:pPr>
                      <a:endParaRPr sz="1000">
                        <a:latin typeface="Times New Roman"/>
                        <a:cs typeface="Times New Roman"/>
                      </a:endParaRPr>
                    </a:p>
                    <a:p>
                      <a:pPr marL="146050">
                        <a:lnSpc>
                          <a:spcPct val="100000"/>
                        </a:lnSpc>
                      </a:pPr>
                      <a:r>
                        <a:rPr sz="1100" dirty="0">
                          <a:latin typeface="Times New Roman"/>
                          <a:cs typeface="Times New Roman"/>
                        </a:rPr>
                        <a:t>0.03</a:t>
                      </a:r>
                      <a:endParaRPr sz="1100">
                        <a:latin typeface="Times New Roman"/>
                        <a:cs typeface="Times New Roman"/>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30"/>
                        </a:spcBef>
                      </a:pPr>
                      <a:endParaRPr sz="1000">
                        <a:latin typeface="Times New Roman"/>
                        <a:cs typeface="Times New Roman"/>
                      </a:endParaRPr>
                    </a:p>
                    <a:p>
                      <a:pPr marL="146050">
                        <a:lnSpc>
                          <a:spcPct val="100000"/>
                        </a:lnSpc>
                      </a:pPr>
                      <a:r>
                        <a:rPr sz="1100" dirty="0">
                          <a:latin typeface="Times New Roman"/>
                          <a:cs typeface="Times New Roman"/>
                        </a:rPr>
                        <a:t>0.02</a:t>
                      </a:r>
                      <a:endParaRPr sz="1100">
                        <a:latin typeface="Times New Roman"/>
                        <a:cs typeface="Times New Roman"/>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30"/>
                        </a:spcBef>
                      </a:pPr>
                      <a:endParaRPr sz="1000">
                        <a:latin typeface="Times New Roman"/>
                        <a:cs typeface="Times New Roman"/>
                      </a:endParaRPr>
                    </a:p>
                    <a:p>
                      <a:pPr marL="146685">
                        <a:lnSpc>
                          <a:spcPct val="100000"/>
                        </a:lnSpc>
                      </a:pPr>
                      <a:r>
                        <a:rPr sz="1100" dirty="0">
                          <a:latin typeface="Times New Roman"/>
                          <a:cs typeface="Times New Roman"/>
                        </a:rPr>
                        <a:t>0.02</a:t>
                      </a:r>
                      <a:endParaRPr sz="1100">
                        <a:latin typeface="Times New Roman"/>
                        <a:cs typeface="Times New Roman"/>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30"/>
                        </a:spcBef>
                      </a:pPr>
                      <a:endParaRPr sz="1000">
                        <a:latin typeface="Times New Roman"/>
                        <a:cs typeface="Times New Roman"/>
                      </a:endParaRPr>
                    </a:p>
                    <a:p>
                      <a:pPr marL="158115">
                        <a:lnSpc>
                          <a:spcPct val="100000"/>
                        </a:lnSpc>
                      </a:pPr>
                      <a:r>
                        <a:rPr sz="1100" dirty="0">
                          <a:latin typeface="Times New Roman"/>
                          <a:cs typeface="Times New Roman"/>
                        </a:rPr>
                        <a:t>0.02</a:t>
                      </a:r>
                      <a:endParaRPr sz="1100">
                        <a:latin typeface="Times New Roman"/>
                        <a:cs typeface="Times New Roman"/>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2"/>
                  </a:ext>
                </a:extLst>
              </a:tr>
              <a:tr h="245363">
                <a:tc vMerge="1">
                  <a:txBody>
                    <a:bodyPr/>
                    <a:lstStyle/>
                    <a:p>
                      <a:endParaRPr/>
                    </a:p>
                  </a:txBody>
                  <a:tcPr marL="0" marR="0" marT="3238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54"/>
                        </a:spcBef>
                      </a:pPr>
                      <a:r>
                        <a:rPr sz="1100" b="1" spc="-5" dirty="0">
                          <a:latin typeface="Times New Roman"/>
                          <a:cs typeface="Times New Roman"/>
                        </a:rPr>
                        <a:t>EL</a:t>
                      </a:r>
                      <a:endParaRPr sz="1100">
                        <a:latin typeface="Times New Roman"/>
                        <a:cs typeface="Times New Roman"/>
                      </a:endParaRPr>
                    </a:p>
                  </a:txBody>
                  <a:tcPr marL="0" marR="0" marT="3238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3"/>
                  </a:ext>
                </a:extLst>
              </a:tr>
              <a:tr h="574548">
                <a:tc rowSpan="2">
                  <a:txBody>
                    <a:bodyPr/>
                    <a:lstStyle/>
                    <a:p>
                      <a:pPr>
                        <a:lnSpc>
                          <a:spcPct val="100000"/>
                        </a:lnSpc>
                      </a:pPr>
                      <a:endParaRPr sz="1200">
                        <a:latin typeface="Times New Roman"/>
                        <a:cs typeface="Times New Roman"/>
                      </a:endParaRPr>
                    </a:p>
                    <a:p>
                      <a:pPr marL="43815">
                        <a:lnSpc>
                          <a:spcPct val="100000"/>
                        </a:lnSpc>
                        <a:spcBef>
                          <a:spcPts val="805"/>
                        </a:spcBef>
                      </a:pPr>
                      <a:r>
                        <a:rPr sz="1100" spc="-5" dirty="0">
                          <a:latin typeface="Times New Roman"/>
                          <a:cs typeface="Times New Roman"/>
                        </a:rPr>
                        <a:t>Débattement</a:t>
                      </a:r>
                      <a:endParaRPr sz="1100">
                        <a:latin typeface="Times New Roman"/>
                        <a:cs typeface="Times New Roman"/>
                      </a:endParaRPr>
                    </a:p>
                    <a:p>
                      <a:pPr marL="179705">
                        <a:lnSpc>
                          <a:spcPct val="100000"/>
                        </a:lnSpc>
                        <a:spcBef>
                          <a:spcPts val="540"/>
                        </a:spcBef>
                      </a:pPr>
                      <a:r>
                        <a:rPr sz="1100" i="1" dirty="0">
                          <a:solidFill>
                            <a:srgbClr val="5F5F5F"/>
                          </a:solidFill>
                          <a:latin typeface="Times New Roman"/>
                          <a:cs typeface="Times New Roman"/>
                        </a:rPr>
                        <a:t>Travel </a:t>
                      </a:r>
                      <a:r>
                        <a:rPr sz="1100" i="1" spc="-5" dirty="0">
                          <a:solidFill>
                            <a:srgbClr val="5F5F5F"/>
                          </a:solidFill>
                          <a:latin typeface="Times New Roman"/>
                          <a:cs typeface="Times New Roman"/>
                        </a:rPr>
                        <a:t>range</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pPr>
                      <a:endParaRPr sz="1200">
                        <a:latin typeface="Times New Roman"/>
                        <a:cs typeface="Times New Roman"/>
                      </a:endParaRPr>
                    </a:p>
                    <a:p>
                      <a:pPr>
                        <a:lnSpc>
                          <a:spcPct val="100000"/>
                        </a:lnSpc>
                        <a:spcBef>
                          <a:spcPts val="5"/>
                        </a:spcBef>
                      </a:pPr>
                      <a:endParaRPr sz="1500">
                        <a:latin typeface="Times New Roman"/>
                        <a:cs typeface="Times New Roman"/>
                      </a:endParaRPr>
                    </a:p>
                    <a:p>
                      <a:pPr algn="ctr">
                        <a:lnSpc>
                          <a:spcPct val="100000"/>
                        </a:lnSpc>
                      </a:pPr>
                      <a:r>
                        <a:rPr sz="1100" dirty="0">
                          <a:latin typeface="Times New Roman"/>
                          <a:cs typeface="Times New Roman"/>
                        </a:rPr>
                        <a:t>°</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5"/>
                        </a:spcBef>
                      </a:pPr>
                      <a:endParaRPr sz="1300">
                        <a:latin typeface="Times New Roman"/>
                        <a:cs typeface="Times New Roman"/>
                      </a:endParaRPr>
                    </a:p>
                    <a:p>
                      <a:pPr algn="ctr">
                        <a:lnSpc>
                          <a:spcPct val="100000"/>
                        </a:lnSpc>
                      </a:pPr>
                      <a:r>
                        <a:rPr sz="1100" b="1" spc="-10" dirty="0">
                          <a:latin typeface="Times New Roman"/>
                          <a:cs typeface="Times New Roman"/>
                        </a:rPr>
                        <a:t>AZ</a:t>
                      </a:r>
                      <a:endParaRPr sz="110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0">
                        <a:lnSpc>
                          <a:spcPts val="1290"/>
                        </a:lnSpc>
                        <a:spcBef>
                          <a:spcPts val="305"/>
                        </a:spcBef>
                      </a:pPr>
                      <a:r>
                        <a:rPr sz="1100" dirty="0">
                          <a:latin typeface="Symbol"/>
                          <a:cs typeface="Symbol"/>
                        </a:rPr>
                        <a:t></a:t>
                      </a:r>
                      <a:r>
                        <a:rPr sz="1100" spc="-90" dirty="0">
                          <a:latin typeface="Times New Roman"/>
                          <a:cs typeface="Times New Roman"/>
                        </a:rPr>
                        <a:t> </a:t>
                      </a:r>
                      <a:r>
                        <a:rPr sz="1100" dirty="0">
                          <a:latin typeface="Times New Roman"/>
                          <a:cs typeface="Times New Roman"/>
                        </a:rPr>
                        <a:t>170</a:t>
                      </a:r>
                      <a:endParaRPr sz="1100">
                        <a:latin typeface="Times New Roman"/>
                        <a:cs typeface="Times New Roman"/>
                      </a:endParaRPr>
                    </a:p>
                    <a:p>
                      <a:pPr marL="81915">
                        <a:lnSpc>
                          <a:spcPts val="1265"/>
                        </a:lnSpc>
                      </a:pPr>
                      <a:r>
                        <a:rPr sz="1100" i="1" dirty="0">
                          <a:latin typeface="Times New Roman"/>
                          <a:cs typeface="Times New Roman"/>
                        </a:rPr>
                        <a:t>ou /</a:t>
                      </a:r>
                      <a:r>
                        <a:rPr sz="1100" i="1" spc="-85" dirty="0">
                          <a:latin typeface="Times New Roman"/>
                          <a:cs typeface="Times New Roman"/>
                        </a:rPr>
                        <a:t> </a:t>
                      </a:r>
                      <a:r>
                        <a:rPr sz="1100" i="1" spc="-10" dirty="0">
                          <a:latin typeface="Times New Roman"/>
                          <a:cs typeface="Times New Roman"/>
                        </a:rPr>
                        <a:t>or</a:t>
                      </a:r>
                      <a:endParaRPr sz="1100">
                        <a:latin typeface="Times New Roman"/>
                        <a:cs typeface="Times New Roman"/>
                      </a:endParaRPr>
                    </a:p>
                    <a:p>
                      <a:pPr marL="43815">
                        <a:lnSpc>
                          <a:spcPts val="1295"/>
                        </a:lnSpc>
                      </a:pPr>
                      <a:r>
                        <a:rPr sz="1100" dirty="0">
                          <a:latin typeface="Times New Roman"/>
                          <a:cs typeface="Times New Roman"/>
                        </a:rPr>
                        <a:t>N x</a:t>
                      </a:r>
                      <a:r>
                        <a:rPr sz="1100" spc="-60" dirty="0">
                          <a:latin typeface="Times New Roman"/>
                          <a:cs typeface="Times New Roman"/>
                        </a:rPr>
                        <a:t> </a:t>
                      </a:r>
                      <a:r>
                        <a:rPr sz="1100" dirty="0">
                          <a:latin typeface="Times New Roman"/>
                          <a:cs typeface="Times New Roman"/>
                        </a:rPr>
                        <a:t>360</a:t>
                      </a:r>
                      <a:endParaRPr sz="1100">
                        <a:latin typeface="Times New Roman"/>
                        <a:cs typeface="Times New Roman"/>
                      </a:endParaRPr>
                    </a:p>
                  </a:txBody>
                  <a:tcPr marL="0" marR="0" marT="387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0">
                        <a:lnSpc>
                          <a:spcPts val="1290"/>
                        </a:lnSpc>
                        <a:spcBef>
                          <a:spcPts val="305"/>
                        </a:spcBef>
                      </a:pPr>
                      <a:r>
                        <a:rPr sz="1100" dirty="0">
                          <a:latin typeface="Symbol"/>
                          <a:cs typeface="Symbol"/>
                        </a:rPr>
                        <a:t></a:t>
                      </a:r>
                      <a:r>
                        <a:rPr sz="1100" spc="-90" dirty="0">
                          <a:latin typeface="Times New Roman"/>
                          <a:cs typeface="Times New Roman"/>
                        </a:rPr>
                        <a:t> </a:t>
                      </a:r>
                      <a:r>
                        <a:rPr sz="1100" dirty="0">
                          <a:latin typeface="Times New Roman"/>
                          <a:cs typeface="Times New Roman"/>
                        </a:rPr>
                        <a:t>200</a:t>
                      </a:r>
                      <a:endParaRPr sz="1100">
                        <a:latin typeface="Times New Roman"/>
                        <a:cs typeface="Times New Roman"/>
                      </a:endParaRPr>
                    </a:p>
                    <a:p>
                      <a:pPr marL="82550">
                        <a:lnSpc>
                          <a:spcPts val="1265"/>
                        </a:lnSpc>
                      </a:pPr>
                      <a:r>
                        <a:rPr sz="1100" i="1" dirty="0">
                          <a:latin typeface="Times New Roman"/>
                          <a:cs typeface="Times New Roman"/>
                        </a:rPr>
                        <a:t>ou /</a:t>
                      </a:r>
                      <a:r>
                        <a:rPr sz="1100" i="1" spc="-85" dirty="0">
                          <a:latin typeface="Times New Roman"/>
                          <a:cs typeface="Times New Roman"/>
                        </a:rPr>
                        <a:t> </a:t>
                      </a:r>
                      <a:r>
                        <a:rPr sz="1100" i="1" spc="-10" dirty="0">
                          <a:latin typeface="Times New Roman"/>
                          <a:cs typeface="Times New Roman"/>
                        </a:rPr>
                        <a:t>or</a:t>
                      </a:r>
                      <a:endParaRPr sz="1100">
                        <a:latin typeface="Times New Roman"/>
                        <a:cs typeface="Times New Roman"/>
                      </a:endParaRPr>
                    </a:p>
                    <a:p>
                      <a:pPr marL="44450">
                        <a:lnSpc>
                          <a:spcPts val="1295"/>
                        </a:lnSpc>
                      </a:pPr>
                      <a:r>
                        <a:rPr sz="1100" dirty="0">
                          <a:latin typeface="Times New Roman"/>
                          <a:cs typeface="Times New Roman"/>
                        </a:rPr>
                        <a:t>N x</a:t>
                      </a:r>
                      <a:r>
                        <a:rPr sz="1100" spc="-60" dirty="0">
                          <a:latin typeface="Times New Roman"/>
                          <a:cs typeface="Times New Roman"/>
                        </a:rPr>
                        <a:t> </a:t>
                      </a:r>
                      <a:r>
                        <a:rPr sz="1100" dirty="0">
                          <a:latin typeface="Times New Roman"/>
                          <a:cs typeface="Times New Roman"/>
                        </a:rPr>
                        <a:t>360</a:t>
                      </a:r>
                      <a:endParaRPr sz="1100">
                        <a:latin typeface="Times New Roman"/>
                        <a:cs typeface="Times New Roman"/>
                      </a:endParaRPr>
                    </a:p>
                  </a:txBody>
                  <a:tcPr marL="0" marR="0" marT="387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0">
                        <a:lnSpc>
                          <a:spcPts val="1290"/>
                        </a:lnSpc>
                        <a:spcBef>
                          <a:spcPts val="305"/>
                        </a:spcBef>
                      </a:pPr>
                      <a:r>
                        <a:rPr sz="1100" dirty="0">
                          <a:latin typeface="Symbol"/>
                          <a:cs typeface="Symbol"/>
                        </a:rPr>
                        <a:t></a:t>
                      </a:r>
                      <a:r>
                        <a:rPr sz="1100" spc="-90" dirty="0">
                          <a:latin typeface="Times New Roman"/>
                          <a:cs typeface="Times New Roman"/>
                        </a:rPr>
                        <a:t> </a:t>
                      </a:r>
                      <a:r>
                        <a:rPr sz="1100" dirty="0">
                          <a:latin typeface="Times New Roman"/>
                          <a:cs typeface="Times New Roman"/>
                        </a:rPr>
                        <a:t>200</a:t>
                      </a:r>
                      <a:endParaRPr sz="1100">
                        <a:latin typeface="Times New Roman"/>
                        <a:cs typeface="Times New Roman"/>
                      </a:endParaRPr>
                    </a:p>
                    <a:p>
                      <a:pPr marL="81915">
                        <a:lnSpc>
                          <a:spcPts val="1265"/>
                        </a:lnSpc>
                      </a:pPr>
                      <a:r>
                        <a:rPr sz="1100" i="1" dirty="0">
                          <a:latin typeface="Times New Roman"/>
                          <a:cs typeface="Times New Roman"/>
                        </a:rPr>
                        <a:t>ou /</a:t>
                      </a:r>
                      <a:r>
                        <a:rPr sz="1100" i="1" spc="-85" dirty="0">
                          <a:latin typeface="Times New Roman"/>
                          <a:cs typeface="Times New Roman"/>
                        </a:rPr>
                        <a:t> </a:t>
                      </a:r>
                      <a:r>
                        <a:rPr sz="1100" i="1" spc="-10" dirty="0">
                          <a:latin typeface="Times New Roman"/>
                          <a:cs typeface="Times New Roman"/>
                        </a:rPr>
                        <a:t>or</a:t>
                      </a:r>
                      <a:endParaRPr sz="1100">
                        <a:latin typeface="Times New Roman"/>
                        <a:cs typeface="Times New Roman"/>
                      </a:endParaRPr>
                    </a:p>
                    <a:p>
                      <a:pPr marL="43815">
                        <a:lnSpc>
                          <a:spcPts val="1295"/>
                        </a:lnSpc>
                      </a:pPr>
                      <a:r>
                        <a:rPr sz="1100" dirty="0">
                          <a:latin typeface="Times New Roman"/>
                          <a:cs typeface="Times New Roman"/>
                        </a:rPr>
                        <a:t>N x</a:t>
                      </a:r>
                      <a:r>
                        <a:rPr sz="1100" spc="-60" dirty="0">
                          <a:latin typeface="Times New Roman"/>
                          <a:cs typeface="Times New Roman"/>
                        </a:rPr>
                        <a:t> </a:t>
                      </a:r>
                      <a:r>
                        <a:rPr sz="1100" dirty="0">
                          <a:latin typeface="Times New Roman"/>
                          <a:cs typeface="Times New Roman"/>
                        </a:rPr>
                        <a:t>360</a:t>
                      </a:r>
                      <a:endParaRPr sz="1100">
                        <a:latin typeface="Times New Roman"/>
                        <a:cs typeface="Times New Roman"/>
                      </a:endParaRPr>
                    </a:p>
                  </a:txBody>
                  <a:tcPr marL="0" marR="0" marT="387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0">
                        <a:lnSpc>
                          <a:spcPts val="1290"/>
                        </a:lnSpc>
                        <a:spcBef>
                          <a:spcPts val="305"/>
                        </a:spcBef>
                      </a:pPr>
                      <a:r>
                        <a:rPr sz="1100" dirty="0">
                          <a:latin typeface="Symbol"/>
                          <a:cs typeface="Symbol"/>
                        </a:rPr>
                        <a:t></a:t>
                      </a:r>
                      <a:r>
                        <a:rPr sz="1100" spc="-90" dirty="0">
                          <a:latin typeface="Times New Roman"/>
                          <a:cs typeface="Times New Roman"/>
                        </a:rPr>
                        <a:t> </a:t>
                      </a:r>
                      <a:r>
                        <a:rPr sz="1100" dirty="0">
                          <a:latin typeface="Times New Roman"/>
                          <a:cs typeface="Times New Roman"/>
                        </a:rPr>
                        <a:t>200</a:t>
                      </a:r>
                      <a:endParaRPr sz="1100">
                        <a:latin typeface="Times New Roman"/>
                        <a:cs typeface="Times New Roman"/>
                      </a:endParaRPr>
                    </a:p>
                    <a:p>
                      <a:pPr marL="81915">
                        <a:lnSpc>
                          <a:spcPts val="1265"/>
                        </a:lnSpc>
                      </a:pPr>
                      <a:r>
                        <a:rPr sz="1100" i="1" dirty="0">
                          <a:latin typeface="Times New Roman"/>
                          <a:cs typeface="Times New Roman"/>
                        </a:rPr>
                        <a:t>ou /</a:t>
                      </a:r>
                      <a:r>
                        <a:rPr sz="1100" i="1" spc="-85" dirty="0">
                          <a:latin typeface="Times New Roman"/>
                          <a:cs typeface="Times New Roman"/>
                        </a:rPr>
                        <a:t> </a:t>
                      </a:r>
                      <a:r>
                        <a:rPr sz="1100" i="1" spc="-10" dirty="0">
                          <a:latin typeface="Times New Roman"/>
                          <a:cs typeface="Times New Roman"/>
                        </a:rPr>
                        <a:t>or</a:t>
                      </a:r>
                      <a:endParaRPr sz="1100">
                        <a:latin typeface="Times New Roman"/>
                        <a:cs typeface="Times New Roman"/>
                      </a:endParaRPr>
                    </a:p>
                    <a:p>
                      <a:pPr marL="43815">
                        <a:lnSpc>
                          <a:spcPts val="1295"/>
                        </a:lnSpc>
                      </a:pPr>
                      <a:r>
                        <a:rPr sz="1100" dirty="0">
                          <a:latin typeface="Times New Roman"/>
                          <a:cs typeface="Times New Roman"/>
                        </a:rPr>
                        <a:t>N x</a:t>
                      </a:r>
                      <a:r>
                        <a:rPr sz="1100" spc="-60" dirty="0">
                          <a:latin typeface="Times New Roman"/>
                          <a:cs typeface="Times New Roman"/>
                        </a:rPr>
                        <a:t> </a:t>
                      </a:r>
                      <a:r>
                        <a:rPr sz="1100" dirty="0">
                          <a:latin typeface="Times New Roman"/>
                          <a:cs typeface="Times New Roman"/>
                        </a:rPr>
                        <a:t>360</a:t>
                      </a:r>
                      <a:endParaRPr sz="1100">
                        <a:latin typeface="Times New Roman"/>
                        <a:cs typeface="Times New Roman"/>
                      </a:endParaRPr>
                    </a:p>
                  </a:txBody>
                  <a:tcPr marL="0" marR="0" marT="387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8585">
                        <a:lnSpc>
                          <a:spcPts val="1290"/>
                        </a:lnSpc>
                        <a:spcBef>
                          <a:spcPts val="305"/>
                        </a:spcBef>
                      </a:pPr>
                      <a:r>
                        <a:rPr sz="1100" dirty="0">
                          <a:latin typeface="Symbol"/>
                          <a:cs typeface="Symbol"/>
                        </a:rPr>
                        <a:t></a:t>
                      </a:r>
                      <a:r>
                        <a:rPr sz="1100" spc="-90" dirty="0">
                          <a:latin typeface="Times New Roman"/>
                          <a:cs typeface="Times New Roman"/>
                        </a:rPr>
                        <a:t> </a:t>
                      </a:r>
                      <a:r>
                        <a:rPr sz="1100" dirty="0">
                          <a:latin typeface="Times New Roman"/>
                          <a:cs typeface="Times New Roman"/>
                        </a:rPr>
                        <a:t>200</a:t>
                      </a:r>
                      <a:endParaRPr sz="1100">
                        <a:latin typeface="Times New Roman"/>
                        <a:cs typeface="Times New Roman"/>
                      </a:endParaRPr>
                    </a:p>
                    <a:p>
                      <a:pPr marL="81915">
                        <a:lnSpc>
                          <a:spcPts val="1265"/>
                        </a:lnSpc>
                      </a:pPr>
                      <a:r>
                        <a:rPr sz="1100" i="1" dirty="0">
                          <a:latin typeface="Times New Roman"/>
                          <a:cs typeface="Times New Roman"/>
                        </a:rPr>
                        <a:t>ou /</a:t>
                      </a:r>
                      <a:r>
                        <a:rPr sz="1100" i="1" spc="-85" dirty="0">
                          <a:latin typeface="Times New Roman"/>
                          <a:cs typeface="Times New Roman"/>
                        </a:rPr>
                        <a:t> </a:t>
                      </a:r>
                      <a:r>
                        <a:rPr sz="1100" i="1" spc="-10" dirty="0">
                          <a:latin typeface="Times New Roman"/>
                          <a:cs typeface="Times New Roman"/>
                        </a:rPr>
                        <a:t>or</a:t>
                      </a:r>
                      <a:endParaRPr sz="1100">
                        <a:latin typeface="Times New Roman"/>
                        <a:cs typeface="Times New Roman"/>
                      </a:endParaRPr>
                    </a:p>
                    <a:p>
                      <a:pPr marL="43815">
                        <a:lnSpc>
                          <a:spcPts val="1295"/>
                        </a:lnSpc>
                      </a:pPr>
                      <a:r>
                        <a:rPr sz="1100" dirty="0">
                          <a:latin typeface="Times New Roman"/>
                          <a:cs typeface="Times New Roman"/>
                        </a:rPr>
                        <a:t>N x</a:t>
                      </a:r>
                      <a:r>
                        <a:rPr sz="1100" spc="-60" dirty="0">
                          <a:latin typeface="Times New Roman"/>
                          <a:cs typeface="Times New Roman"/>
                        </a:rPr>
                        <a:t> </a:t>
                      </a:r>
                      <a:r>
                        <a:rPr sz="1100" dirty="0">
                          <a:latin typeface="Times New Roman"/>
                          <a:cs typeface="Times New Roman"/>
                        </a:rPr>
                        <a:t>360</a:t>
                      </a:r>
                      <a:endParaRPr sz="1100">
                        <a:latin typeface="Times New Roman"/>
                        <a:cs typeface="Times New Roman"/>
                      </a:endParaRPr>
                    </a:p>
                  </a:txBody>
                  <a:tcPr marL="0" marR="0" marT="387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0014">
                        <a:lnSpc>
                          <a:spcPts val="1290"/>
                        </a:lnSpc>
                        <a:spcBef>
                          <a:spcPts val="305"/>
                        </a:spcBef>
                      </a:pPr>
                      <a:r>
                        <a:rPr sz="1100" dirty="0">
                          <a:latin typeface="Symbol"/>
                          <a:cs typeface="Symbol"/>
                        </a:rPr>
                        <a:t></a:t>
                      </a:r>
                      <a:r>
                        <a:rPr sz="1100" spc="-90" dirty="0">
                          <a:latin typeface="Times New Roman"/>
                          <a:cs typeface="Times New Roman"/>
                        </a:rPr>
                        <a:t> </a:t>
                      </a:r>
                      <a:r>
                        <a:rPr sz="1100" dirty="0">
                          <a:latin typeface="Times New Roman"/>
                          <a:cs typeface="Times New Roman"/>
                        </a:rPr>
                        <a:t>200</a:t>
                      </a:r>
                      <a:endParaRPr sz="1100">
                        <a:latin typeface="Times New Roman"/>
                        <a:cs typeface="Times New Roman"/>
                      </a:endParaRPr>
                    </a:p>
                    <a:p>
                      <a:pPr marL="93980">
                        <a:lnSpc>
                          <a:spcPts val="1265"/>
                        </a:lnSpc>
                      </a:pPr>
                      <a:r>
                        <a:rPr sz="1100" i="1" dirty="0">
                          <a:latin typeface="Times New Roman"/>
                          <a:cs typeface="Times New Roman"/>
                        </a:rPr>
                        <a:t>ou /</a:t>
                      </a:r>
                      <a:r>
                        <a:rPr sz="1100" i="1" spc="-85" dirty="0">
                          <a:latin typeface="Times New Roman"/>
                          <a:cs typeface="Times New Roman"/>
                        </a:rPr>
                        <a:t> </a:t>
                      </a:r>
                      <a:r>
                        <a:rPr sz="1100" i="1" spc="-10" dirty="0">
                          <a:latin typeface="Times New Roman"/>
                          <a:cs typeface="Times New Roman"/>
                        </a:rPr>
                        <a:t>or</a:t>
                      </a:r>
                      <a:endParaRPr sz="1100">
                        <a:latin typeface="Times New Roman"/>
                        <a:cs typeface="Times New Roman"/>
                      </a:endParaRPr>
                    </a:p>
                    <a:p>
                      <a:pPr marL="55880">
                        <a:lnSpc>
                          <a:spcPts val="1295"/>
                        </a:lnSpc>
                      </a:pPr>
                      <a:r>
                        <a:rPr sz="1100" dirty="0">
                          <a:latin typeface="Times New Roman"/>
                          <a:cs typeface="Times New Roman"/>
                        </a:rPr>
                        <a:t>N x</a:t>
                      </a:r>
                      <a:r>
                        <a:rPr sz="1100" spc="-55" dirty="0">
                          <a:latin typeface="Times New Roman"/>
                          <a:cs typeface="Times New Roman"/>
                        </a:rPr>
                        <a:t> </a:t>
                      </a:r>
                      <a:r>
                        <a:rPr sz="1100" dirty="0">
                          <a:latin typeface="Times New Roman"/>
                          <a:cs typeface="Times New Roman"/>
                        </a:rPr>
                        <a:t>360</a:t>
                      </a:r>
                      <a:endParaRPr sz="1100">
                        <a:latin typeface="Times New Roman"/>
                        <a:cs typeface="Times New Roman"/>
                      </a:endParaRPr>
                    </a:p>
                  </a:txBody>
                  <a:tcPr marL="0" marR="0" marT="387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4"/>
                  </a:ext>
                </a:extLst>
              </a:tr>
              <a:tr h="403860">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880"/>
                        </a:spcBef>
                      </a:pPr>
                      <a:r>
                        <a:rPr sz="1100" b="1" spc="-5" dirty="0">
                          <a:latin typeface="Times New Roman"/>
                          <a:cs typeface="Times New Roman"/>
                        </a:rPr>
                        <a:t>EL</a:t>
                      </a:r>
                      <a:endParaRPr sz="1100">
                        <a:latin typeface="Times New Roman"/>
                        <a:cs typeface="Times New Roman"/>
                      </a:endParaRPr>
                    </a:p>
                  </a:txBody>
                  <a:tcPr marL="0" marR="0" marT="1117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900"/>
                        </a:spcBef>
                      </a:pPr>
                      <a:r>
                        <a:rPr sz="1100" dirty="0">
                          <a:latin typeface="Symbol"/>
                          <a:cs typeface="Symbol"/>
                        </a:rPr>
                        <a:t></a:t>
                      </a:r>
                      <a:r>
                        <a:rPr sz="1100" spc="-15" dirty="0">
                          <a:latin typeface="Times New Roman"/>
                          <a:cs typeface="Times New Roman"/>
                        </a:rPr>
                        <a:t> </a:t>
                      </a:r>
                      <a:r>
                        <a:rPr sz="1100" dirty="0">
                          <a:latin typeface="Times New Roman"/>
                          <a:cs typeface="Times New Roman"/>
                        </a:rPr>
                        <a:t>95</a:t>
                      </a:r>
                      <a:endParaRPr sz="1100">
                        <a:latin typeface="Times New Roman"/>
                        <a:cs typeface="Times New Roman"/>
                      </a:endParaRPr>
                    </a:p>
                  </a:txBody>
                  <a:tcPr marL="0" marR="0" marT="1143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900"/>
                        </a:spcBef>
                      </a:pPr>
                      <a:r>
                        <a:rPr sz="1100" dirty="0">
                          <a:latin typeface="Symbol"/>
                          <a:cs typeface="Symbol"/>
                        </a:rPr>
                        <a:t></a:t>
                      </a:r>
                      <a:r>
                        <a:rPr sz="1100" spc="-15" dirty="0">
                          <a:latin typeface="Times New Roman"/>
                          <a:cs typeface="Times New Roman"/>
                        </a:rPr>
                        <a:t> </a:t>
                      </a:r>
                      <a:r>
                        <a:rPr sz="1100" dirty="0">
                          <a:latin typeface="Times New Roman"/>
                          <a:cs typeface="Times New Roman"/>
                        </a:rPr>
                        <a:t>90</a:t>
                      </a:r>
                      <a:endParaRPr sz="1100">
                        <a:latin typeface="Times New Roman"/>
                        <a:cs typeface="Times New Roman"/>
                      </a:endParaRPr>
                    </a:p>
                  </a:txBody>
                  <a:tcPr marL="0" marR="0" marT="1143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42875">
                        <a:lnSpc>
                          <a:spcPct val="100000"/>
                        </a:lnSpc>
                        <a:spcBef>
                          <a:spcPts val="900"/>
                        </a:spcBef>
                      </a:pPr>
                      <a:r>
                        <a:rPr sz="1100" dirty="0">
                          <a:latin typeface="Symbol"/>
                          <a:cs typeface="Symbol"/>
                        </a:rPr>
                        <a:t></a:t>
                      </a:r>
                      <a:r>
                        <a:rPr sz="1100" spc="-15" dirty="0">
                          <a:latin typeface="Times New Roman"/>
                          <a:cs typeface="Times New Roman"/>
                        </a:rPr>
                        <a:t> </a:t>
                      </a:r>
                      <a:r>
                        <a:rPr sz="1100" dirty="0">
                          <a:latin typeface="Times New Roman"/>
                          <a:cs typeface="Times New Roman"/>
                        </a:rPr>
                        <a:t>90</a:t>
                      </a:r>
                      <a:endParaRPr sz="1100">
                        <a:latin typeface="Times New Roman"/>
                        <a:cs typeface="Times New Roman"/>
                      </a:endParaRPr>
                    </a:p>
                  </a:txBody>
                  <a:tcPr marL="0" marR="0" marT="1143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900"/>
                        </a:spcBef>
                      </a:pPr>
                      <a:r>
                        <a:rPr sz="1100" dirty="0">
                          <a:latin typeface="Symbol"/>
                          <a:cs typeface="Symbol"/>
                        </a:rPr>
                        <a:t></a:t>
                      </a:r>
                      <a:r>
                        <a:rPr sz="1100" spc="-15" dirty="0">
                          <a:latin typeface="Times New Roman"/>
                          <a:cs typeface="Times New Roman"/>
                        </a:rPr>
                        <a:t> </a:t>
                      </a:r>
                      <a:r>
                        <a:rPr sz="1100" dirty="0">
                          <a:latin typeface="Times New Roman"/>
                          <a:cs typeface="Times New Roman"/>
                        </a:rPr>
                        <a:t>90</a:t>
                      </a:r>
                      <a:endParaRPr sz="1100">
                        <a:latin typeface="Times New Roman"/>
                        <a:cs typeface="Times New Roman"/>
                      </a:endParaRPr>
                    </a:p>
                  </a:txBody>
                  <a:tcPr marL="0" marR="0" marT="1143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ct val="100000"/>
                        </a:lnSpc>
                        <a:spcBef>
                          <a:spcPts val="900"/>
                        </a:spcBef>
                      </a:pPr>
                      <a:r>
                        <a:rPr sz="1100" dirty="0">
                          <a:latin typeface="Symbol"/>
                          <a:cs typeface="Symbol"/>
                        </a:rPr>
                        <a:t></a:t>
                      </a:r>
                      <a:r>
                        <a:rPr sz="1100" spc="-15" dirty="0">
                          <a:latin typeface="Times New Roman"/>
                          <a:cs typeface="Times New Roman"/>
                        </a:rPr>
                        <a:t> </a:t>
                      </a:r>
                      <a:r>
                        <a:rPr sz="1100" dirty="0">
                          <a:latin typeface="Times New Roman"/>
                          <a:cs typeface="Times New Roman"/>
                        </a:rPr>
                        <a:t>90</a:t>
                      </a:r>
                      <a:endParaRPr sz="1100">
                        <a:latin typeface="Times New Roman"/>
                        <a:cs typeface="Times New Roman"/>
                      </a:endParaRPr>
                    </a:p>
                  </a:txBody>
                  <a:tcPr marL="0" marR="0" marT="1143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53670">
                        <a:lnSpc>
                          <a:spcPts val="1295"/>
                        </a:lnSpc>
                        <a:spcBef>
                          <a:spcPts val="220"/>
                        </a:spcBef>
                      </a:pPr>
                      <a:r>
                        <a:rPr sz="1100" dirty="0">
                          <a:latin typeface="Times New Roman"/>
                          <a:cs typeface="Times New Roman"/>
                        </a:rPr>
                        <a:t>+</a:t>
                      </a:r>
                      <a:r>
                        <a:rPr sz="1100" spc="-95" dirty="0">
                          <a:latin typeface="Times New Roman"/>
                          <a:cs typeface="Times New Roman"/>
                        </a:rPr>
                        <a:t> </a:t>
                      </a:r>
                      <a:r>
                        <a:rPr sz="1100" dirty="0">
                          <a:latin typeface="Times New Roman"/>
                          <a:cs typeface="Times New Roman"/>
                        </a:rPr>
                        <a:t>91</a:t>
                      </a:r>
                      <a:endParaRPr sz="1100">
                        <a:latin typeface="Times New Roman"/>
                        <a:cs typeface="Times New Roman"/>
                      </a:endParaRPr>
                    </a:p>
                    <a:p>
                      <a:pPr marL="170180">
                        <a:lnSpc>
                          <a:spcPts val="1295"/>
                        </a:lnSpc>
                      </a:pPr>
                      <a:r>
                        <a:rPr sz="1100" dirty="0">
                          <a:latin typeface="Times New Roman"/>
                          <a:cs typeface="Times New Roman"/>
                        </a:rPr>
                        <a:t>-</a:t>
                      </a:r>
                      <a:r>
                        <a:rPr sz="1100" spc="-114" dirty="0">
                          <a:latin typeface="Times New Roman"/>
                          <a:cs typeface="Times New Roman"/>
                        </a:rPr>
                        <a:t> </a:t>
                      </a:r>
                      <a:r>
                        <a:rPr sz="1100" dirty="0">
                          <a:latin typeface="Times New Roman"/>
                          <a:cs typeface="Times New Roman"/>
                        </a:rPr>
                        <a:t>45</a:t>
                      </a:r>
                      <a:endParaRPr sz="1100">
                        <a:latin typeface="Times New Roman"/>
                        <a:cs typeface="Times New Roman"/>
                      </a:endParaRPr>
                    </a:p>
                  </a:txBody>
                  <a:tcPr marL="0" marR="0" marT="279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5"/>
                  </a:ext>
                </a:extLst>
              </a:tr>
              <a:tr h="263651">
                <a:tc rowSpan="2">
                  <a:txBody>
                    <a:bodyPr/>
                    <a:lstStyle/>
                    <a:p>
                      <a:pPr marL="43815">
                        <a:lnSpc>
                          <a:spcPct val="100000"/>
                        </a:lnSpc>
                        <a:spcBef>
                          <a:spcPts val="325"/>
                        </a:spcBef>
                      </a:pPr>
                      <a:r>
                        <a:rPr sz="1100" spc="-5" dirty="0">
                          <a:latin typeface="Times New Roman"/>
                          <a:cs typeface="Times New Roman"/>
                        </a:rPr>
                        <a:t>Résolution </a:t>
                      </a:r>
                      <a:r>
                        <a:rPr sz="1100" dirty="0">
                          <a:latin typeface="Times New Roman"/>
                          <a:cs typeface="Times New Roman"/>
                        </a:rPr>
                        <a:t>de</a:t>
                      </a:r>
                      <a:r>
                        <a:rPr sz="1100" spc="-15" dirty="0">
                          <a:latin typeface="Times New Roman"/>
                          <a:cs typeface="Times New Roman"/>
                        </a:rPr>
                        <a:t> </a:t>
                      </a:r>
                      <a:r>
                        <a:rPr sz="1100" spc="-5" dirty="0">
                          <a:latin typeface="Times New Roman"/>
                          <a:cs typeface="Times New Roman"/>
                        </a:rPr>
                        <a:t>recopie</a:t>
                      </a:r>
                      <a:endParaRPr sz="1100">
                        <a:latin typeface="Times New Roman"/>
                        <a:cs typeface="Times New Roman"/>
                      </a:endParaRPr>
                    </a:p>
                    <a:p>
                      <a:pPr marL="179705">
                        <a:lnSpc>
                          <a:spcPct val="100000"/>
                        </a:lnSpc>
                        <a:spcBef>
                          <a:spcPts val="540"/>
                        </a:spcBef>
                      </a:pPr>
                      <a:r>
                        <a:rPr sz="1100" i="1" dirty="0">
                          <a:solidFill>
                            <a:srgbClr val="5F5F5F"/>
                          </a:solidFill>
                          <a:latin typeface="Times New Roman"/>
                          <a:cs typeface="Times New Roman"/>
                        </a:rPr>
                        <a:t>Recopy</a:t>
                      </a:r>
                      <a:r>
                        <a:rPr sz="1100" i="1" spc="-20" dirty="0">
                          <a:solidFill>
                            <a:srgbClr val="5F5F5F"/>
                          </a:solidFill>
                          <a:latin typeface="Times New Roman"/>
                          <a:cs typeface="Times New Roman"/>
                        </a:rPr>
                        <a:t> </a:t>
                      </a:r>
                      <a:r>
                        <a:rPr sz="1100" i="1" spc="-5" dirty="0">
                          <a:solidFill>
                            <a:srgbClr val="5F5F5F"/>
                          </a:solidFill>
                          <a:latin typeface="Times New Roman"/>
                          <a:cs typeface="Times New Roman"/>
                        </a:rPr>
                        <a:t>resolution</a:t>
                      </a:r>
                      <a:endParaRPr sz="1100">
                        <a:latin typeface="Times New Roman"/>
                        <a:cs typeface="Times New Roman"/>
                      </a:endParaRPr>
                    </a:p>
                  </a:txBody>
                  <a:tcPr marL="0" marR="0" marT="412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55"/>
                        </a:spcBef>
                      </a:pPr>
                      <a:endParaRPr sz="1050">
                        <a:latin typeface="Times New Roman"/>
                        <a:cs typeface="Times New Roman"/>
                      </a:endParaRPr>
                    </a:p>
                    <a:p>
                      <a:pPr algn="ctr">
                        <a:lnSpc>
                          <a:spcPct val="100000"/>
                        </a:lnSpc>
                      </a:pPr>
                      <a:r>
                        <a:rPr sz="1100" dirty="0">
                          <a:latin typeface="Times New Roman"/>
                          <a:cs typeface="Times New Roman"/>
                        </a:rPr>
                        <a:t>°</a:t>
                      </a:r>
                      <a:endParaRPr sz="110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325"/>
                        </a:spcBef>
                      </a:pPr>
                      <a:r>
                        <a:rPr sz="1100" b="1" spc="-10" dirty="0">
                          <a:latin typeface="Times New Roman"/>
                          <a:cs typeface="Times New Roman"/>
                        </a:rPr>
                        <a:t>AZ</a:t>
                      </a:r>
                      <a:endParaRPr sz="1100">
                        <a:latin typeface="Times New Roman"/>
                        <a:cs typeface="Times New Roman"/>
                      </a:endParaRPr>
                    </a:p>
                  </a:txBody>
                  <a:tcPr marL="0" marR="0" marT="412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55"/>
                        </a:spcBef>
                      </a:pPr>
                      <a:endParaRPr sz="1050">
                        <a:latin typeface="Times New Roman"/>
                        <a:cs typeface="Times New Roman"/>
                      </a:endParaRPr>
                    </a:p>
                    <a:p>
                      <a:pPr marL="111125">
                        <a:lnSpc>
                          <a:spcPct val="100000"/>
                        </a:lnSpc>
                      </a:pPr>
                      <a:r>
                        <a:rPr sz="1100" dirty="0">
                          <a:latin typeface="Times New Roman"/>
                          <a:cs typeface="Times New Roman"/>
                        </a:rPr>
                        <a:t>0.001</a:t>
                      </a:r>
                      <a:endParaRPr sz="110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55"/>
                        </a:spcBef>
                      </a:pPr>
                      <a:endParaRPr sz="1050">
                        <a:latin typeface="Times New Roman"/>
                        <a:cs typeface="Times New Roman"/>
                      </a:endParaRPr>
                    </a:p>
                    <a:p>
                      <a:pPr marL="111125">
                        <a:lnSpc>
                          <a:spcPct val="100000"/>
                        </a:lnSpc>
                      </a:pPr>
                      <a:r>
                        <a:rPr sz="1100" dirty="0">
                          <a:latin typeface="Times New Roman"/>
                          <a:cs typeface="Times New Roman"/>
                        </a:rPr>
                        <a:t>0.001</a:t>
                      </a:r>
                      <a:endParaRPr sz="110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55"/>
                        </a:spcBef>
                      </a:pPr>
                      <a:endParaRPr sz="1050">
                        <a:latin typeface="Times New Roman"/>
                        <a:cs typeface="Times New Roman"/>
                      </a:endParaRPr>
                    </a:p>
                    <a:p>
                      <a:pPr marL="111125">
                        <a:lnSpc>
                          <a:spcPct val="100000"/>
                        </a:lnSpc>
                      </a:pPr>
                      <a:r>
                        <a:rPr sz="1100" dirty="0">
                          <a:latin typeface="Times New Roman"/>
                          <a:cs typeface="Times New Roman"/>
                        </a:rPr>
                        <a:t>0.001</a:t>
                      </a:r>
                      <a:endParaRPr sz="110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55"/>
                        </a:spcBef>
                      </a:pPr>
                      <a:endParaRPr sz="1050">
                        <a:latin typeface="Times New Roman"/>
                        <a:cs typeface="Times New Roman"/>
                      </a:endParaRPr>
                    </a:p>
                    <a:p>
                      <a:pPr marL="111125">
                        <a:lnSpc>
                          <a:spcPct val="100000"/>
                        </a:lnSpc>
                      </a:pPr>
                      <a:r>
                        <a:rPr sz="1100" dirty="0">
                          <a:latin typeface="Times New Roman"/>
                          <a:cs typeface="Times New Roman"/>
                        </a:rPr>
                        <a:t>0.001</a:t>
                      </a:r>
                      <a:endParaRPr sz="110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55"/>
                        </a:spcBef>
                      </a:pPr>
                      <a:endParaRPr sz="1050">
                        <a:latin typeface="Times New Roman"/>
                        <a:cs typeface="Times New Roman"/>
                      </a:endParaRPr>
                    </a:p>
                    <a:p>
                      <a:pPr marL="111125">
                        <a:lnSpc>
                          <a:spcPct val="100000"/>
                        </a:lnSpc>
                      </a:pPr>
                      <a:r>
                        <a:rPr sz="1100" dirty="0">
                          <a:latin typeface="Times New Roman"/>
                          <a:cs typeface="Times New Roman"/>
                        </a:rPr>
                        <a:t>0.001</a:t>
                      </a:r>
                      <a:endParaRPr sz="110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55"/>
                        </a:spcBef>
                      </a:pPr>
                      <a:endParaRPr sz="1050">
                        <a:latin typeface="Times New Roman"/>
                        <a:cs typeface="Times New Roman"/>
                      </a:endParaRPr>
                    </a:p>
                    <a:p>
                      <a:pPr marL="123189">
                        <a:lnSpc>
                          <a:spcPct val="100000"/>
                        </a:lnSpc>
                      </a:pPr>
                      <a:r>
                        <a:rPr sz="1100" dirty="0">
                          <a:latin typeface="Times New Roman"/>
                          <a:cs typeface="Times New Roman"/>
                        </a:rPr>
                        <a:t>0.001</a:t>
                      </a:r>
                      <a:endParaRPr sz="110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6"/>
                  </a:ext>
                </a:extLst>
              </a:tr>
              <a:tr h="243840">
                <a:tc vMerge="1">
                  <a:txBody>
                    <a:bodyPr/>
                    <a:lstStyle/>
                    <a:p>
                      <a:endParaRPr/>
                    </a:p>
                  </a:txBody>
                  <a:tcPr marL="0" marR="0" marT="412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44"/>
                        </a:spcBef>
                      </a:pPr>
                      <a:r>
                        <a:rPr sz="1100" b="1" spc="-5" dirty="0">
                          <a:latin typeface="Times New Roman"/>
                          <a:cs typeface="Times New Roman"/>
                        </a:rPr>
                        <a:t>EL</a:t>
                      </a:r>
                      <a:endParaRPr sz="1100">
                        <a:latin typeface="Times New Roman"/>
                        <a:cs typeface="Times New Roman"/>
                      </a:endParaRPr>
                    </a:p>
                  </a:txBody>
                  <a:tcPr marL="0" marR="0" marT="311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7"/>
                  </a:ext>
                </a:extLst>
              </a:tr>
              <a:tr h="242315">
                <a:tc rowSpan="2">
                  <a:txBody>
                    <a:bodyPr/>
                    <a:lstStyle/>
                    <a:p>
                      <a:pPr marL="43815">
                        <a:lnSpc>
                          <a:spcPct val="100000"/>
                        </a:lnSpc>
                        <a:spcBef>
                          <a:spcPts val="325"/>
                        </a:spcBef>
                      </a:pPr>
                      <a:r>
                        <a:rPr sz="1100" spc="-5" dirty="0">
                          <a:latin typeface="Times New Roman"/>
                          <a:cs typeface="Times New Roman"/>
                        </a:rPr>
                        <a:t>Précision crête </a:t>
                      </a:r>
                      <a:r>
                        <a:rPr sz="1100" dirty="0">
                          <a:latin typeface="Times New Roman"/>
                          <a:cs typeface="Times New Roman"/>
                        </a:rPr>
                        <a:t>à</a:t>
                      </a:r>
                      <a:r>
                        <a:rPr sz="1100" spc="-15" dirty="0">
                          <a:latin typeface="Times New Roman"/>
                          <a:cs typeface="Times New Roman"/>
                        </a:rPr>
                        <a:t> </a:t>
                      </a:r>
                      <a:r>
                        <a:rPr sz="1100" dirty="0">
                          <a:latin typeface="Times New Roman"/>
                          <a:cs typeface="Times New Roman"/>
                        </a:rPr>
                        <a:t>crête</a:t>
                      </a:r>
                      <a:endParaRPr sz="1100">
                        <a:latin typeface="Times New Roman"/>
                        <a:cs typeface="Times New Roman"/>
                      </a:endParaRPr>
                    </a:p>
                    <a:p>
                      <a:pPr marL="179705">
                        <a:lnSpc>
                          <a:spcPct val="100000"/>
                        </a:lnSpc>
                        <a:spcBef>
                          <a:spcPts val="540"/>
                        </a:spcBef>
                      </a:pPr>
                      <a:r>
                        <a:rPr sz="1100" i="1" dirty="0">
                          <a:solidFill>
                            <a:srgbClr val="5F5F5F"/>
                          </a:solidFill>
                          <a:latin typeface="Times New Roman"/>
                          <a:cs typeface="Times New Roman"/>
                        </a:rPr>
                        <a:t>Peak </a:t>
                      </a:r>
                      <a:r>
                        <a:rPr sz="1100" i="1" spc="-5" dirty="0">
                          <a:solidFill>
                            <a:srgbClr val="5F5F5F"/>
                          </a:solidFill>
                          <a:latin typeface="Times New Roman"/>
                          <a:cs typeface="Times New Roman"/>
                        </a:rPr>
                        <a:t>to peak</a:t>
                      </a:r>
                      <a:r>
                        <a:rPr sz="1100" i="1" spc="-20" dirty="0">
                          <a:solidFill>
                            <a:srgbClr val="5F5F5F"/>
                          </a:solidFill>
                          <a:latin typeface="Times New Roman"/>
                          <a:cs typeface="Times New Roman"/>
                        </a:rPr>
                        <a:t> </a:t>
                      </a:r>
                      <a:r>
                        <a:rPr sz="1100" i="1" spc="-5" dirty="0">
                          <a:solidFill>
                            <a:srgbClr val="5F5F5F"/>
                          </a:solidFill>
                          <a:latin typeface="Times New Roman"/>
                          <a:cs typeface="Times New Roman"/>
                        </a:rPr>
                        <a:t>accuracy</a:t>
                      </a:r>
                      <a:endParaRPr sz="1100">
                        <a:latin typeface="Times New Roman"/>
                        <a:cs typeface="Times New Roman"/>
                      </a:endParaRPr>
                    </a:p>
                  </a:txBody>
                  <a:tcPr marL="0" marR="0" marT="412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40"/>
                        </a:spcBef>
                      </a:pPr>
                      <a:endParaRPr sz="1050">
                        <a:latin typeface="Times New Roman"/>
                        <a:cs typeface="Times New Roman"/>
                      </a:endParaRPr>
                    </a:p>
                    <a:p>
                      <a:pPr algn="ctr">
                        <a:lnSpc>
                          <a:spcPct val="100000"/>
                        </a:lnSpc>
                        <a:spcBef>
                          <a:spcPts val="5"/>
                        </a:spcBef>
                      </a:pPr>
                      <a:r>
                        <a:rPr sz="1100" dirty="0">
                          <a:latin typeface="Times New Roman"/>
                          <a:cs typeface="Times New Roman"/>
                        </a:rPr>
                        <a:t>°</a:t>
                      </a:r>
                      <a:endParaRPr sz="1100">
                        <a:latin typeface="Times New Roman"/>
                        <a:cs typeface="Times New Roman"/>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44"/>
                        </a:spcBef>
                      </a:pPr>
                      <a:r>
                        <a:rPr sz="1100" b="1" spc="-10" dirty="0">
                          <a:latin typeface="Times New Roman"/>
                          <a:cs typeface="Times New Roman"/>
                        </a:rPr>
                        <a:t>AZ</a:t>
                      </a:r>
                      <a:endParaRPr sz="1100">
                        <a:latin typeface="Times New Roman"/>
                        <a:cs typeface="Times New Roman"/>
                      </a:endParaRPr>
                    </a:p>
                  </a:txBody>
                  <a:tcPr marL="0" marR="0" marT="311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35"/>
                        </a:spcBef>
                      </a:pPr>
                      <a:endParaRPr sz="1100">
                        <a:latin typeface="Times New Roman"/>
                        <a:cs typeface="Times New Roman"/>
                      </a:endParaRPr>
                    </a:p>
                    <a:p>
                      <a:pPr marL="89535">
                        <a:lnSpc>
                          <a:spcPct val="100000"/>
                        </a:lnSpc>
                      </a:pPr>
                      <a:r>
                        <a:rPr sz="1100" dirty="0">
                          <a:latin typeface="Symbol"/>
                          <a:cs typeface="Symbol"/>
                        </a:rPr>
                        <a:t></a:t>
                      </a:r>
                      <a:r>
                        <a:rPr sz="1100" spc="-25" dirty="0">
                          <a:latin typeface="Times New Roman"/>
                          <a:cs typeface="Times New Roman"/>
                        </a:rPr>
                        <a:t> </a:t>
                      </a:r>
                      <a:r>
                        <a:rPr sz="1100" dirty="0">
                          <a:latin typeface="Times New Roman"/>
                          <a:cs typeface="Times New Roman"/>
                        </a:rPr>
                        <a:t>0.02</a:t>
                      </a:r>
                      <a:endParaRPr sz="1100">
                        <a:latin typeface="Times New Roman"/>
                        <a:cs typeface="Times New Roman"/>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35"/>
                        </a:spcBef>
                      </a:pPr>
                      <a:endParaRPr sz="1100">
                        <a:latin typeface="Times New Roman"/>
                        <a:cs typeface="Times New Roman"/>
                      </a:endParaRPr>
                    </a:p>
                    <a:p>
                      <a:pPr marL="89535">
                        <a:lnSpc>
                          <a:spcPct val="100000"/>
                        </a:lnSpc>
                      </a:pPr>
                      <a:r>
                        <a:rPr sz="1100" dirty="0">
                          <a:latin typeface="Symbol"/>
                          <a:cs typeface="Symbol"/>
                        </a:rPr>
                        <a:t></a:t>
                      </a:r>
                      <a:r>
                        <a:rPr sz="1100" spc="-25" dirty="0">
                          <a:latin typeface="Times New Roman"/>
                          <a:cs typeface="Times New Roman"/>
                        </a:rPr>
                        <a:t> </a:t>
                      </a:r>
                      <a:r>
                        <a:rPr sz="1100" dirty="0">
                          <a:latin typeface="Times New Roman"/>
                          <a:cs typeface="Times New Roman"/>
                        </a:rPr>
                        <a:t>0.02</a:t>
                      </a:r>
                      <a:endParaRPr sz="1100">
                        <a:latin typeface="Times New Roman"/>
                        <a:cs typeface="Times New Roman"/>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35"/>
                        </a:spcBef>
                      </a:pPr>
                      <a:endParaRPr sz="1100">
                        <a:latin typeface="Times New Roman"/>
                        <a:cs typeface="Times New Roman"/>
                      </a:endParaRPr>
                    </a:p>
                    <a:p>
                      <a:pPr marL="89535">
                        <a:lnSpc>
                          <a:spcPct val="100000"/>
                        </a:lnSpc>
                      </a:pPr>
                      <a:r>
                        <a:rPr sz="1100" dirty="0">
                          <a:latin typeface="Symbol"/>
                          <a:cs typeface="Symbol"/>
                        </a:rPr>
                        <a:t></a:t>
                      </a:r>
                      <a:r>
                        <a:rPr sz="1100" spc="-25" dirty="0">
                          <a:latin typeface="Times New Roman"/>
                          <a:cs typeface="Times New Roman"/>
                        </a:rPr>
                        <a:t> </a:t>
                      </a:r>
                      <a:r>
                        <a:rPr sz="1100" dirty="0">
                          <a:latin typeface="Times New Roman"/>
                          <a:cs typeface="Times New Roman"/>
                        </a:rPr>
                        <a:t>0.02</a:t>
                      </a:r>
                      <a:endParaRPr sz="1100">
                        <a:latin typeface="Times New Roman"/>
                        <a:cs typeface="Times New Roman"/>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35"/>
                        </a:spcBef>
                      </a:pPr>
                      <a:endParaRPr sz="1100">
                        <a:latin typeface="Times New Roman"/>
                        <a:cs typeface="Times New Roman"/>
                      </a:endParaRPr>
                    </a:p>
                    <a:p>
                      <a:pPr marL="89535">
                        <a:lnSpc>
                          <a:spcPct val="100000"/>
                        </a:lnSpc>
                      </a:pPr>
                      <a:r>
                        <a:rPr sz="1100" dirty="0">
                          <a:latin typeface="Symbol"/>
                          <a:cs typeface="Symbol"/>
                        </a:rPr>
                        <a:t></a:t>
                      </a:r>
                      <a:r>
                        <a:rPr sz="1100" spc="-25" dirty="0">
                          <a:latin typeface="Times New Roman"/>
                          <a:cs typeface="Times New Roman"/>
                        </a:rPr>
                        <a:t> </a:t>
                      </a:r>
                      <a:r>
                        <a:rPr sz="1100" dirty="0">
                          <a:latin typeface="Times New Roman"/>
                          <a:cs typeface="Times New Roman"/>
                        </a:rPr>
                        <a:t>0.02</a:t>
                      </a:r>
                      <a:endParaRPr sz="1100">
                        <a:latin typeface="Times New Roman"/>
                        <a:cs typeface="Times New Roman"/>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35"/>
                        </a:spcBef>
                      </a:pPr>
                      <a:endParaRPr sz="1100">
                        <a:latin typeface="Times New Roman"/>
                        <a:cs typeface="Times New Roman"/>
                      </a:endParaRPr>
                    </a:p>
                    <a:p>
                      <a:pPr marL="90170">
                        <a:lnSpc>
                          <a:spcPct val="100000"/>
                        </a:lnSpc>
                      </a:pPr>
                      <a:r>
                        <a:rPr sz="1100" dirty="0">
                          <a:latin typeface="Symbol"/>
                          <a:cs typeface="Symbol"/>
                        </a:rPr>
                        <a:t></a:t>
                      </a:r>
                      <a:r>
                        <a:rPr sz="1100" spc="-25" dirty="0">
                          <a:latin typeface="Times New Roman"/>
                          <a:cs typeface="Times New Roman"/>
                        </a:rPr>
                        <a:t> </a:t>
                      </a:r>
                      <a:r>
                        <a:rPr sz="1100" dirty="0">
                          <a:latin typeface="Times New Roman"/>
                          <a:cs typeface="Times New Roman"/>
                        </a:rPr>
                        <a:t>0.02</a:t>
                      </a:r>
                      <a:endParaRPr sz="1100">
                        <a:latin typeface="Times New Roman"/>
                        <a:cs typeface="Times New Roman"/>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35"/>
                        </a:spcBef>
                      </a:pPr>
                      <a:endParaRPr sz="1100">
                        <a:latin typeface="Times New Roman"/>
                        <a:cs typeface="Times New Roman"/>
                      </a:endParaRPr>
                    </a:p>
                    <a:p>
                      <a:pPr marL="101600">
                        <a:lnSpc>
                          <a:spcPct val="100000"/>
                        </a:lnSpc>
                      </a:pPr>
                      <a:r>
                        <a:rPr sz="1100" dirty="0">
                          <a:latin typeface="Symbol"/>
                          <a:cs typeface="Symbol"/>
                        </a:rPr>
                        <a:t></a:t>
                      </a:r>
                      <a:r>
                        <a:rPr sz="1100" spc="-20" dirty="0">
                          <a:latin typeface="Times New Roman"/>
                          <a:cs typeface="Times New Roman"/>
                        </a:rPr>
                        <a:t> </a:t>
                      </a:r>
                      <a:r>
                        <a:rPr sz="1100" dirty="0">
                          <a:latin typeface="Times New Roman"/>
                          <a:cs typeface="Times New Roman"/>
                        </a:rPr>
                        <a:t>0.02</a:t>
                      </a:r>
                      <a:endParaRPr sz="1100">
                        <a:latin typeface="Times New Roman"/>
                        <a:cs typeface="Times New Roman"/>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8"/>
                  </a:ext>
                </a:extLst>
              </a:tr>
              <a:tr h="264032">
                <a:tc vMerge="1">
                  <a:txBody>
                    <a:bodyPr/>
                    <a:lstStyle/>
                    <a:p>
                      <a:endParaRPr/>
                    </a:p>
                  </a:txBody>
                  <a:tcPr marL="0" marR="0" marT="412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325"/>
                        </a:spcBef>
                      </a:pPr>
                      <a:r>
                        <a:rPr sz="1100" b="1" spc="-5" dirty="0">
                          <a:latin typeface="Times New Roman"/>
                          <a:cs typeface="Times New Roman"/>
                        </a:rPr>
                        <a:t>EL</a:t>
                      </a:r>
                      <a:endParaRPr sz="1100">
                        <a:latin typeface="Times New Roman"/>
                        <a:cs typeface="Times New Roman"/>
                      </a:endParaRPr>
                    </a:p>
                  </a:txBody>
                  <a:tcPr marL="0" marR="0" marT="412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9"/>
                  </a:ext>
                </a:extLst>
              </a:tr>
              <a:tr h="480060">
                <a:tc>
                  <a:txBody>
                    <a:bodyPr/>
                    <a:lstStyle/>
                    <a:p>
                      <a:pPr marL="43815">
                        <a:lnSpc>
                          <a:spcPct val="100000"/>
                        </a:lnSpc>
                        <a:spcBef>
                          <a:spcPts val="220"/>
                        </a:spcBef>
                      </a:pPr>
                      <a:r>
                        <a:rPr sz="1100" spc="-5" dirty="0">
                          <a:latin typeface="Times New Roman"/>
                          <a:cs typeface="Times New Roman"/>
                        </a:rPr>
                        <a:t>Masse</a:t>
                      </a:r>
                      <a:r>
                        <a:rPr sz="1100" spc="-10" dirty="0">
                          <a:latin typeface="Times New Roman"/>
                          <a:cs typeface="Times New Roman"/>
                        </a:rPr>
                        <a:t> </a:t>
                      </a:r>
                      <a:r>
                        <a:rPr sz="1100" spc="-5" dirty="0">
                          <a:latin typeface="Times New Roman"/>
                          <a:cs typeface="Times New Roman"/>
                        </a:rPr>
                        <a:t>approximative</a:t>
                      </a:r>
                      <a:endParaRPr sz="1100">
                        <a:latin typeface="Times New Roman"/>
                        <a:cs typeface="Times New Roman"/>
                      </a:endParaRPr>
                    </a:p>
                    <a:p>
                      <a:pPr marL="179705">
                        <a:lnSpc>
                          <a:spcPct val="100000"/>
                        </a:lnSpc>
                        <a:spcBef>
                          <a:spcPts val="550"/>
                        </a:spcBef>
                      </a:pPr>
                      <a:r>
                        <a:rPr sz="1100" i="1" dirty="0">
                          <a:solidFill>
                            <a:srgbClr val="5F5F5F"/>
                          </a:solidFill>
                          <a:latin typeface="Times New Roman"/>
                          <a:cs typeface="Times New Roman"/>
                        </a:rPr>
                        <a:t>Approximate</a:t>
                      </a:r>
                      <a:r>
                        <a:rPr sz="1100" i="1" spc="-25" dirty="0">
                          <a:solidFill>
                            <a:srgbClr val="5F5F5F"/>
                          </a:solidFill>
                          <a:latin typeface="Times New Roman"/>
                          <a:cs typeface="Times New Roman"/>
                        </a:rPr>
                        <a:t> </a:t>
                      </a:r>
                      <a:r>
                        <a:rPr sz="1100" i="1" spc="-5" dirty="0">
                          <a:solidFill>
                            <a:srgbClr val="5F5F5F"/>
                          </a:solidFill>
                          <a:latin typeface="Times New Roman"/>
                          <a:cs typeface="Times New Roman"/>
                        </a:rPr>
                        <a:t>weight</a:t>
                      </a:r>
                      <a:endParaRPr sz="1100">
                        <a:latin typeface="Times New Roman"/>
                        <a:cs typeface="Times New Roman"/>
                      </a:endParaRPr>
                    </a:p>
                  </a:txBody>
                  <a:tcPr marL="0" marR="0" marT="279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R="131445" algn="r">
                        <a:lnSpc>
                          <a:spcPct val="100000"/>
                        </a:lnSpc>
                      </a:pPr>
                      <a:r>
                        <a:rPr sz="1100" spc="5" dirty="0">
                          <a:latin typeface="Times New Roman"/>
                          <a:cs typeface="Times New Roman"/>
                        </a:rPr>
                        <a:t>Kg</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28</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50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L="162560">
                        <a:lnSpc>
                          <a:spcPct val="100000"/>
                        </a:lnSpc>
                      </a:pPr>
                      <a:r>
                        <a:rPr sz="1100" dirty="0">
                          <a:latin typeface="Times New Roman"/>
                          <a:cs typeface="Times New Roman"/>
                        </a:rPr>
                        <a:t>225</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590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algn="ctr">
                        <a:lnSpc>
                          <a:spcPct val="100000"/>
                        </a:lnSpc>
                      </a:pPr>
                      <a:r>
                        <a:rPr sz="1100" dirty="0">
                          <a:latin typeface="Times New Roman"/>
                          <a:cs typeface="Times New Roman"/>
                        </a:rPr>
                        <a:t>2</a:t>
                      </a:r>
                      <a:r>
                        <a:rPr sz="1100" spc="-25" dirty="0">
                          <a:latin typeface="Times New Roman"/>
                          <a:cs typeface="Times New Roman"/>
                        </a:rPr>
                        <a:t> </a:t>
                      </a:r>
                      <a:r>
                        <a:rPr sz="1100" dirty="0">
                          <a:latin typeface="Times New Roman"/>
                          <a:cs typeface="Times New Roman"/>
                        </a:rPr>
                        <a:t>700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000">
                        <a:latin typeface="Times New Roman"/>
                        <a:cs typeface="Times New Roman"/>
                      </a:endParaRPr>
                    </a:p>
                    <a:p>
                      <a:pPr marL="123189">
                        <a:lnSpc>
                          <a:spcPct val="100000"/>
                        </a:lnSpc>
                      </a:pPr>
                      <a:r>
                        <a:rPr sz="1100" dirty="0">
                          <a:latin typeface="Times New Roman"/>
                          <a:cs typeface="Times New Roman"/>
                        </a:rPr>
                        <a:t>5</a:t>
                      </a:r>
                      <a:r>
                        <a:rPr sz="1100" spc="-20" dirty="0">
                          <a:latin typeface="Times New Roman"/>
                          <a:cs typeface="Times New Roman"/>
                        </a:rPr>
                        <a:t> </a:t>
                      </a:r>
                      <a:r>
                        <a:rPr sz="1100" dirty="0">
                          <a:latin typeface="Times New Roman"/>
                          <a:cs typeface="Times New Roman"/>
                        </a:rPr>
                        <a:t>200</a:t>
                      </a:r>
                      <a:endParaRPr sz="11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0"/>
                  </a:ext>
                </a:extLst>
              </a:tr>
            </a:tbl>
          </a:graphicData>
        </a:graphic>
      </p:graphicFrame>
      <p:sp>
        <p:nvSpPr>
          <p:cNvPr id="7" name="object 7"/>
          <p:cNvSpPr txBox="1"/>
          <p:nvPr/>
        </p:nvSpPr>
        <p:spPr>
          <a:xfrm>
            <a:off x="1601469" y="9100565"/>
            <a:ext cx="161353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Informations non</a:t>
            </a:r>
            <a:r>
              <a:rPr sz="900" spc="-15" dirty="0">
                <a:latin typeface="Arial"/>
                <a:cs typeface="Arial"/>
              </a:rPr>
              <a:t> </a:t>
            </a:r>
            <a:r>
              <a:rPr sz="900" spc="-5" dirty="0">
                <a:latin typeface="Arial"/>
                <a:cs typeface="Arial"/>
              </a:rPr>
              <a:t>contractuelles</a:t>
            </a:r>
            <a:endParaRPr sz="900">
              <a:latin typeface="Arial"/>
              <a:cs typeface="Arial"/>
            </a:endParaRPr>
          </a:p>
        </p:txBody>
      </p:sp>
      <p:sp>
        <p:nvSpPr>
          <p:cNvPr id="8" name="object 8"/>
          <p:cNvSpPr txBox="1"/>
          <p:nvPr/>
        </p:nvSpPr>
        <p:spPr>
          <a:xfrm>
            <a:off x="879652" y="9372345"/>
            <a:ext cx="3059430" cy="281940"/>
          </a:xfrm>
          <a:prstGeom prst="rect">
            <a:avLst/>
          </a:prstGeom>
          <a:ln w="6096">
            <a:solidFill>
              <a:srgbClr val="000000"/>
            </a:solidFill>
          </a:ln>
        </p:spPr>
        <p:txBody>
          <a:bodyPr vert="horz" wrap="square" lIns="0" tIns="15875" rIns="0" bIns="0" rtlCol="0">
            <a:spAutoFit/>
          </a:bodyPr>
          <a:lstStyle/>
          <a:p>
            <a:pPr marL="153670" marR="28575" indent="-119380">
              <a:lnSpc>
                <a:spcPts val="1040"/>
              </a:lnSpc>
              <a:spcBef>
                <a:spcPts val="125"/>
              </a:spcBef>
            </a:pPr>
            <a:r>
              <a:rPr sz="900" spc="-5" dirty="0">
                <a:latin typeface="Arial"/>
                <a:cs typeface="Arial"/>
              </a:rPr>
              <a:t>Les matériels présentés étant en constante évolution, leurs  caractéristiques peuvent être modifiées à </a:t>
            </a:r>
            <a:r>
              <a:rPr sz="900" dirty="0">
                <a:latin typeface="Arial"/>
                <a:cs typeface="Arial"/>
              </a:rPr>
              <a:t>tout</a:t>
            </a:r>
            <a:r>
              <a:rPr sz="900" spc="25" dirty="0">
                <a:latin typeface="Arial"/>
                <a:cs typeface="Arial"/>
              </a:rPr>
              <a:t> </a:t>
            </a:r>
            <a:r>
              <a:rPr sz="900" spc="-5" dirty="0">
                <a:latin typeface="Arial"/>
                <a:cs typeface="Arial"/>
              </a:rPr>
              <a:t>moment</a:t>
            </a:r>
            <a:endParaRPr sz="900">
              <a:latin typeface="Arial"/>
              <a:cs typeface="Arial"/>
            </a:endParaRPr>
          </a:p>
        </p:txBody>
      </p:sp>
      <p:sp>
        <p:nvSpPr>
          <p:cNvPr id="9" name="object 9"/>
          <p:cNvSpPr txBox="1"/>
          <p:nvPr/>
        </p:nvSpPr>
        <p:spPr>
          <a:xfrm>
            <a:off x="4889372" y="9099041"/>
            <a:ext cx="1430020"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5F5F5F"/>
                </a:solidFill>
                <a:latin typeface="Arial"/>
                <a:cs typeface="Arial"/>
              </a:rPr>
              <a:t>Non-contractual</a:t>
            </a:r>
            <a:r>
              <a:rPr sz="900" i="1" spc="-10" dirty="0">
                <a:solidFill>
                  <a:srgbClr val="5F5F5F"/>
                </a:solidFill>
                <a:latin typeface="Arial"/>
                <a:cs typeface="Arial"/>
              </a:rPr>
              <a:t> </a:t>
            </a:r>
            <a:r>
              <a:rPr sz="900" i="1" spc="-5" dirty="0">
                <a:solidFill>
                  <a:srgbClr val="5F5F5F"/>
                </a:solidFill>
                <a:latin typeface="Arial"/>
                <a:cs typeface="Arial"/>
              </a:rPr>
              <a:t>information</a:t>
            </a:r>
            <a:endParaRPr sz="900">
              <a:latin typeface="Arial"/>
              <a:cs typeface="Arial"/>
            </a:endParaRPr>
          </a:p>
        </p:txBody>
      </p:sp>
      <p:sp>
        <p:nvSpPr>
          <p:cNvPr id="10" name="object 10"/>
          <p:cNvSpPr txBox="1"/>
          <p:nvPr/>
        </p:nvSpPr>
        <p:spPr>
          <a:xfrm>
            <a:off x="4074286" y="9372345"/>
            <a:ext cx="3059430" cy="294640"/>
          </a:xfrm>
          <a:prstGeom prst="rect">
            <a:avLst/>
          </a:prstGeom>
          <a:ln w="6096">
            <a:solidFill>
              <a:srgbClr val="000000"/>
            </a:solidFill>
          </a:ln>
        </p:spPr>
        <p:txBody>
          <a:bodyPr vert="horz" wrap="square" lIns="0" tIns="14604" rIns="0" bIns="0" rtlCol="0">
            <a:spAutoFit/>
          </a:bodyPr>
          <a:lstStyle/>
          <a:p>
            <a:pPr marL="449580" marR="76835" indent="-367665">
              <a:lnSpc>
                <a:spcPts val="1040"/>
              </a:lnSpc>
              <a:spcBef>
                <a:spcPts val="114"/>
              </a:spcBef>
            </a:pPr>
            <a:r>
              <a:rPr sz="900" i="1" spc="-5" dirty="0">
                <a:solidFill>
                  <a:srgbClr val="5F5F5F"/>
                </a:solidFill>
                <a:latin typeface="Arial"/>
                <a:cs typeface="Arial"/>
              </a:rPr>
              <a:t>The described equipment being permanently evolving, its  characteristics can </a:t>
            </a:r>
            <a:r>
              <a:rPr sz="900" i="1" spc="-10" dirty="0">
                <a:solidFill>
                  <a:srgbClr val="5F5F5F"/>
                </a:solidFill>
                <a:latin typeface="Arial"/>
                <a:cs typeface="Arial"/>
              </a:rPr>
              <a:t>be </a:t>
            </a:r>
            <a:r>
              <a:rPr sz="900" i="1" spc="-5" dirty="0">
                <a:solidFill>
                  <a:srgbClr val="5F5F5F"/>
                </a:solidFill>
                <a:latin typeface="Arial"/>
                <a:cs typeface="Arial"/>
              </a:rPr>
              <a:t>modified at any</a:t>
            </a:r>
            <a:r>
              <a:rPr sz="900" i="1" spc="40" dirty="0">
                <a:solidFill>
                  <a:srgbClr val="5F5F5F"/>
                </a:solidFill>
                <a:latin typeface="Arial"/>
                <a:cs typeface="Arial"/>
              </a:rPr>
              <a:t> </a:t>
            </a:r>
            <a:r>
              <a:rPr sz="900" i="1" spc="-10" dirty="0">
                <a:solidFill>
                  <a:srgbClr val="5F5F5F"/>
                </a:solidFill>
                <a:latin typeface="Arial"/>
                <a:cs typeface="Arial"/>
              </a:rPr>
              <a:t>time</a:t>
            </a:r>
            <a:endParaRPr sz="9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idx="4294967295"/>
          </p:nvPr>
        </p:nvSpPr>
        <p:spPr>
          <a:xfrm>
            <a:off x="1370330" y="1063497"/>
            <a:ext cx="6217920" cy="743585"/>
          </a:xfrm>
          <a:prstGeom prst="rect">
            <a:avLst/>
          </a:prstGeom>
        </p:spPr>
        <p:txBody>
          <a:bodyPr vert="horz" wrap="square" lIns="0" tIns="12700" rIns="0" bIns="0" rtlCol="0">
            <a:spAutoFit/>
          </a:bodyPr>
          <a:lstStyle/>
          <a:p>
            <a:pPr marR="6985" algn="r">
              <a:lnSpc>
                <a:spcPts val="2825"/>
              </a:lnSpc>
              <a:spcBef>
                <a:spcPts val="100"/>
              </a:spcBef>
              <a:tabLst>
                <a:tab pos="900430" algn="l"/>
              </a:tabLst>
            </a:pPr>
            <a:r>
              <a:rPr spc="-5" dirty="0"/>
              <a:t>VII</a:t>
            </a:r>
            <a:r>
              <a:rPr lang="fr-FR" spc="-5" dirty="0"/>
              <a:t> </a:t>
            </a:r>
            <a:r>
              <a:rPr dirty="0" err="1"/>
              <a:t>Positionneur</a:t>
            </a:r>
            <a:r>
              <a:rPr dirty="0"/>
              <a:t> </a:t>
            </a:r>
            <a:r>
              <a:rPr spc="-5" dirty="0"/>
              <a:t>gisement sur site sur</a:t>
            </a:r>
            <a:r>
              <a:rPr spc="5" dirty="0"/>
              <a:t> </a:t>
            </a:r>
            <a:r>
              <a:rPr spc="-5" dirty="0"/>
              <a:t>gisement</a:t>
            </a:r>
          </a:p>
          <a:p>
            <a:pPr marR="5080" algn="r">
              <a:lnSpc>
                <a:spcPts val="2825"/>
              </a:lnSpc>
            </a:pPr>
            <a:r>
              <a:rPr i="1" spc="-5" dirty="0">
                <a:solidFill>
                  <a:srgbClr val="5F5F5F"/>
                </a:solidFill>
                <a:latin typeface="Times New Roman"/>
                <a:cs typeface="Times New Roman"/>
              </a:rPr>
              <a:t>Azimuth over </a:t>
            </a:r>
            <a:r>
              <a:rPr i="1" dirty="0">
                <a:solidFill>
                  <a:srgbClr val="5F5F5F"/>
                </a:solidFill>
                <a:latin typeface="Times New Roman"/>
                <a:cs typeface="Times New Roman"/>
              </a:rPr>
              <a:t>elevation </a:t>
            </a:r>
            <a:r>
              <a:rPr i="1" spc="-5" dirty="0">
                <a:solidFill>
                  <a:srgbClr val="5F5F5F"/>
                </a:solidFill>
                <a:latin typeface="Times New Roman"/>
                <a:cs typeface="Times New Roman"/>
              </a:rPr>
              <a:t>over</a:t>
            </a:r>
            <a:r>
              <a:rPr i="1" dirty="0">
                <a:solidFill>
                  <a:srgbClr val="5F5F5F"/>
                </a:solidFill>
                <a:latin typeface="Times New Roman"/>
                <a:cs typeface="Times New Roman"/>
              </a:rPr>
              <a:t> </a:t>
            </a:r>
            <a:r>
              <a:rPr i="1" spc="-5" dirty="0">
                <a:solidFill>
                  <a:srgbClr val="5F5F5F"/>
                </a:solidFill>
                <a:latin typeface="Times New Roman"/>
                <a:cs typeface="Times New Roman"/>
              </a:rPr>
              <a:t>azimuth</a:t>
            </a:r>
          </a:p>
        </p:txBody>
      </p:sp>
      <p:sp>
        <p:nvSpPr>
          <p:cNvPr id="6" name="object 6"/>
          <p:cNvSpPr txBox="1"/>
          <p:nvPr/>
        </p:nvSpPr>
        <p:spPr>
          <a:xfrm>
            <a:off x="5412104" y="1766061"/>
            <a:ext cx="1261745" cy="391160"/>
          </a:xfrm>
          <a:prstGeom prst="rect">
            <a:avLst/>
          </a:prstGeom>
        </p:spPr>
        <p:txBody>
          <a:bodyPr vert="horz" wrap="square" lIns="0" tIns="12700" rIns="0" bIns="0" rtlCol="0">
            <a:spAutoFit/>
          </a:bodyPr>
          <a:lstStyle/>
          <a:p>
            <a:pPr marL="12700">
              <a:lnSpc>
                <a:spcPct val="100000"/>
              </a:lnSpc>
              <a:spcBef>
                <a:spcPts val="100"/>
              </a:spcBef>
            </a:pPr>
            <a:r>
              <a:rPr sz="2400" i="1" spc="-5" dirty="0">
                <a:solidFill>
                  <a:srgbClr val="5F5F5F"/>
                </a:solidFill>
                <a:latin typeface="Times New Roman"/>
                <a:cs typeface="Times New Roman"/>
              </a:rPr>
              <a:t>positioner</a:t>
            </a:r>
            <a:endParaRPr sz="2400">
              <a:latin typeface="Times New Roman"/>
              <a:cs typeface="Times New Roman"/>
            </a:endParaRPr>
          </a:p>
        </p:txBody>
      </p:sp>
      <p:sp>
        <p:nvSpPr>
          <p:cNvPr id="7" name="object 7"/>
          <p:cNvSpPr/>
          <p:nvPr/>
        </p:nvSpPr>
        <p:spPr>
          <a:xfrm>
            <a:off x="2988310" y="2624454"/>
            <a:ext cx="1402080" cy="2085975"/>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751329" y="4870449"/>
            <a:ext cx="3605529" cy="2592585"/>
          </a:xfrm>
          <a:prstGeom prst="rect">
            <a:avLst/>
          </a:prstGeom>
          <a:blipFill>
            <a:blip r:embed="rId3" cstate="print"/>
            <a:stretch>
              <a:fillRect/>
            </a:stretch>
          </a:blipFill>
        </p:spPr>
        <p:txBody>
          <a:bodyPr wrap="square" lIns="0" tIns="0" rIns="0" bIns="0" rtlCol="0"/>
          <a:lstStyle/>
          <a:p>
            <a:endParaRPr/>
          </a:p>
        </p:txBody>
      </p:sp>
      <p:graphicFrame>
        <p:nvGraphicFramePr>
          <p:cNvPr id="9" name="object 9"/>
          <p:cNvGraphicFramePr>
            <a:graphicFrameLocks noGrp="1"/>
          </p:cNvGraphicFramePr>
          <p:nvPr/>
        </p:nvGraphicFramePr>
        <p:xfrm>
          <a:off x="530351" y="7628508"/>
          <a:ext cx="6044564" cy="2059251"/>
        </p:xfrm>
        <a:graphic>
          <a:graphicData uri="http://schemas.openxmlformats.org/drawingml/2006/table">
            <a:tbl>
              <a:tblPr firstRow="1" bandRow="1">
                <a:tableStyleId>{2D5ABB26-0587-4C30-8999-92F81FD0307C}</a:tableStyleId>
              </a:tblPr>
              <a:tblGrid>
                <a:gridCol w="835660">
                  <a:extLst>
                    <a:ext uri="{9D8B030D-6E8A-4147-A177-3AD203B41FA5}">
                      <a16:colId xmlns:a16="http://schemas.microsoft.com/office/drawing/2014/main" val="20000"/>
                    </a:ext>
                  </a:extLst>
                </a:gridCol>
                <a:gridCol w="650875">
                  <a:extLst>
                    <a:ext uri="{9D8B030D-6E8A-4147-A177-3AD203B41FA5}">
                      <a16:colId xmlns:a16="http://schemas.microsoft.com/office/drawing/2014/main" val="20001"/>
                    </a:ext>
                  </a:extLst>
                </a:gridCol>
                <a:gridCol w="652779">
                  <a:extLst>
                    <a:ext uri="{9D8B030D-6E8A-4147-A177-3AD203B41FA5}">
                      <a16:colId xmlns:a16="http://schemas.microsoft.com/office/drawing/2014/main" val="20002"/>
                    </a:ext>
                  </a:extLst>
                </a:gridCol>
                <a:gridCol w="650875">
                  <a:extLst>
                    <a:ext uri="{9D8B030D-6E8A-4147-A177-3AD203B41FA5}">
                      <a16:colId xmlns:a16="http://schemas.microsoft.com/office/drawing/2014/main" val="20003"/>
                    </a:ext>
                  </a:extLst>
                </a:gridCol>
                <a:gridCol w="650875">
                  <a:extLst>
                    <a:ext uri="{9D8B030D-6E8A-4147-A177-3AD203B41FA5}">
                      <a16:colId xmlns:a16="http://schemas.microsoft.com/office/drawing/2014/main" val="20004"/>
                    </a:ext>
                  </a:extLst>
                </a:gridCol>
                <a:gridCol w="650875">
                  <a:extLst>
                    <a:ext uri="{9D8B030D-6E8A-4147-A177-3AD203B41FA5}">
                      <a16:colId xmlns:a16="http://schemas.microsoft.com/office/drawing/2014/main" val="20005"/>
                    </a:ext>
                  </a:extLst>
                </a:gridCol>
                <a:gridCol w="650875">
                  <a:extLst>
                    <a:ext uri="{9D8B030D-6E8A-4147-A177-3AD203B41FA5}">
                      <a16:colId xmlns:a16="http://schemas.microsoft.com/office/drawing/2014/main" val="20006"/>
                    </a:ext>
                  </a:extLst>
                </a:gridCol>
                <a:gridCol w="650875">
                  <a:extLst>
                    <a:ext uri="{9D8B030D-6E8A-4147-A177-3AD203B41FA5}">
                      <a16:colId xmlns:a16="http://schemas.microsoft.com/office/drawing/2014/main" val="20007"/>
                    </a:ext>
                  </a:extLst>
                </a:gridCol>
                <a:gridCol w="650875">
                  <a:extLst>
                    <a:ext uri="{9D8B030D-6E8A-4147-A177-3AD203B41FA5}">
                      <a16:colId xmlns:a16="http://schemas.microsoft.com/office/drawing/2014/main" val="20008"/>
                    </a:ext>
                  </a:extLst>
                </a:gridCol>
              </a:tblGrid>
              <a:tr h="294131">
                <a:tc>
                  <a:txBody>
                    <a:bodyPr/>
                    <a:lstStyle/>
                    <a:p>
                      <a:pPr>
                        <a:lnSpc>
                          <a:spcPct val="100000"/>
                        </a:lnSpc>
                      </a:pPr>
                      <a:endParaRPr sz="1300">
                        <a:latin typeface="Times New Roman"/>
                        <a:cs typeface="Times New Roman"/>
                      </a:endParaRPr>
                    </a:p>
                  </a:txBody>
                  <a:tcPr marL="0" marR="0" marT="0" marB="0">
                    <a:lnR w="6350">
                      <a:solidFill>
                        <a:srgbClr val="000000"/>
                      </a:solidFill>
                      <a:prstDash val="solid"/>
                    </a:lnR>
                    <a:lnB w="6350">
                      <a:solidFill>
                        <a:srgbClr val="000000"/>
                      </a:solidFill>
                      <a:prstDash val="solid"/>
                    </a:lnB>
                  </a:tcPr>
                </a:tc>
                <a:tc>
                  <a:txBody>
                    <a:bodyPr/>
                    <a:lstStyle/>
                    <a:p>
                      <a:pPr algn="ctr">
                        <a:lnSpc>
                          <a:spcPct val="100000"/>
                        </a:lnSpc>
                        <a:spcBef>
                          <a:spcPts val="420"/>
                        </a:spcBef>
                      </a:pPr>
                      <a:r>
                        <a:rPr sz="1100" dirty="0">
                          <a:latin typeface="Times New Roman"/>
                          <a:cs typeface="Times New Roman"/>
                        </a:rPr>
                        <a:t>A</a:t>
                      </a:r>
                      <a:endParaRPr sz="1100">
                        <a:latin typeface="Times New Roman"/>
                        <a:cs typeface="Times New Roman"/>
                      </a:endParaRPr>
                    </a:p>
                  </a:txBody>
                  <a:tcPr marL="0" marR="0" marT="533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0"/>
                        </a:spcBef>
                      </a:pPr>
                      <a:r>
                        <a:rPr sz="1100" dirty="0">
                          <a:latin typeface="Times New Roman"/>
                          <a:cs typeface="Times New Roman"/>
                        </a:rPr>
                        <a:t>B</a:t>
                      </a:r>
                      <a:endParaRPr sz="1100">
                        <a:latin typeface="Times New Roman"/>
                        <a:cs typeface="Times New Roman"/>
                      </a:endParaRPr>
                    </a:p>
                  </a:txBody>
                  <a:tcPr marL="0" marR="0" marT="533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0"/>
                        </a:spcBef>
                      </a:pPr>
                      <a:r>
                        <a:rPr sz="1100" dirty="0">
                          <a:latin typeface="Times New Roman"/>
                          <a:cs typeface="Times New Roman"/>
                        </a:rPr>
                        <a:t>C</a:t>
                      </a:r>
                      <a:endParaRPr sz="1100">
                        <a:latin typeface="Times New Roman"/>
                        <a:cs typeface="Times New Roman"/>
                      </a:endParaRPr>
                    </a:p>
                  </a:txBody>
                  <a:tcPr marL="0" marR="0" marT="533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0"/>
                        </a:spcBef>
                      </a:pPr>
                      <a:r>
                        <a:rPr sz="1100" dirty="0">
                          <a:latin typeface="Times New Roman"/>
                          <a:cs typeface="Times New Roman"/>
                        </a:rPr>
                        <a:t>D</a:t>
                      </a:r>
                      <a:endParaRPr sz="1100">
                        <a:latin typeface="Times New Roman"/>
                        <a:cs typeface="Times New Roman"/>
                      </a:endParaRPr>
                    </a:p>
                  </a:txBody>
                  <a:tcPr marL="0" marR="0" marT="533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0"/>
                        </a:spcBef>
                      </a:pPr>
                      <a:r>
                        <a:rPr sz="1100" dirty="0">
                          <a:latin typeface="Times New Roman"/>
                          <a:cs typeface="Times New Roman"/>
                        </a:rPr>
                        <a:t>E</a:t>
                      </a:r>
                      <a:endParaRPr sz="1100">
                        <a:latin typeface="Times New Roman"/>
                        <a:cs typeface="Times New Roman"/>
                      </a:endParaRPr>
                    </a:p>
                  </a:txBody>
                  <a:tcPr marL="0" marR="0" marT="533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0"/>
                        </a:spcBef>
                      </a:pPr>
                      <a:r>
                        <a:rPr sz="1100" dirty="0">
                          <a:latin typeface="Times New Roman"/>
                          <a:cs typeface="Times New Roman"/>
                        </a:rPr>
                        <a:t>F</a:t>
                      </a:r>
                      <a:endParaRPr sz="1100">
                        <a:latin typeface="Times New Roman"/>
                        <a:cs typeface="Times New Roman"/>
                      </a:endParaRPr>
                    </a:p>
                  </a:txBody>
                  <a:tcPr marL="0" marR="0" marT="533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0"/>
                        </a:spcBef>
                      </a:pPr>
                      <a:r>
                        <a:rPr sz="1100" dirty="0">
                          <a:latin typeface="Times New Roman"/>
                          <a:cs typeface="Times New Roman"/>
                        </a:rPr>
                        <a:t>H</a:t>
                      </a:r>
                      <a:endParaRPr sz="1100">
                        <a:latin typeface="Times New Roman"/>
                        <a:cs typeface="Times New Roman"/>
                      </a:endParaRPr>
                    </a:p>
                  </a:txBody>
                  <a:tcPr marL="0" marR="0" marT="53340"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0"/>
                        </a:spcBef>
                      </a:pPr>
                      <a:r>
                        <a:rPr sz="1100" dirty="0">
                          <a:latin typeface="Times New Roman"/>
                          <a:cs typeface="Times New Roman"/>
                        </a:rPr>
                        <a:t>N</a:t>
                      </a:r>
                      <a:endParaRPr sz="1100">
                        <a:latin typeface="Times New Roman"/>
                        <a:cs typeface="Times New Roman"/>
                      </a:endParaRPr>
                    </a:p>
                  </a:txBody>
                  <a:tcPr marL="0" marR="0" marT="53340" marB="0">
                    <a:lnL w="952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94132">
                <a:tc>
                  <a:txBody>
                    <a:bodyPr/>
                    <a:lstStyle/>
                    <a:p>
                      <a:pPr marL="164465">
                        <a:lnSpc>
                          <a:spcPct val="100000"/>
                        </a:lnSpc>
                        <a:spcBef>
                          <a:spcPts val="409"/>
                        </a:spcBef>
                      </a:pPr>
                      <a:r>
                        <a:rPr sz="1100" dirty="0">
                          <a:latin typeface="Times New Roman"/>
                          <a:cs typeface="Times New Roman"/>
                        </a:rPr>
                        <a:t>P20AEA</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240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70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295</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570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150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260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409"/>
                        </a:spcBef>
                      </a:pPr>
                      <a:r>
                        <a:rPr sz="1100" dirty="0">
                          <a:latin typeface="Times New Roman"/>
                          <a:cs typeface="Times New Roman"/>
                        </a:rPr>
                        <a:t>M6</a:t>
                      </a:r>
                      <a:endParaRPr sz="1100">
                        <a:latin typeface="Times New Roman"/>
                        <a:cs typeface="Times New Roman"/>
                      </a:endParaRPr>
                    </a:p>
                  </a:txBody>
                  <a:tcPr marL="0" marR="0" marT="52069"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3</a:t>
                      </a:r>
                      <a:endParaRPr sz="1100">
                        <a:latin typeface="Times New Roman"/>
                        <a:cs typeface="Times New Roman"/>
                      </a:endParaRPr>
                    </a:p>
                  </a:txBody>
                  <a:tcPr marL="0" marR="0" marT="52069" marB="0">
                    <a:lnL w="952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94513">
                <a:tc>
                  <a:txBody>
                    <a:bodyPr/>
                    <a:lstStyle/>
                    <a:p>
                      <a:pPr marL="164465">
                        <a:lnSpc>
                          <a:spcPct val="100000"/>
                        </a:lnSpc>
                        <a:spcBef>
                          <a:spcPts val="415"/>
                        </a:spcBef>
                      </a:pPr>
                      <a:r>
                        <a:rPr sz="1100" dirty="0">
                          <a:latin typeface="Times New Roman"/>
                          <a:cs typeface="Times New Roman"/>
                        </a:rPr>
                        <a:t>P30AEA</a:t>
                      </a:r>
                      <a:endParaRPr sz="1100">
                        <a:latin typeface="Times New Roman"/>
                        <a:cs typeface="Times New Roman"/>
                      </a:endParaRPr>
                    </a:p>
                  </a:txBody>
                  <a:tcPr marL="0" marR="0" marT="527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15"/>
                        </a:spcBef>
                      </a:pPr>
                      <a:r>
                        <a:rPr sz="1100" dirty="0">
                          <a:latin typeface="Times New Roman"/>
                          <a:cs typeface="Times New Roman"/>
                        </a:rPr>
                        <a:t>300</a:t>
                      </a:r>
                      <a:endParaRPr sz="1100">
                        <a:latin typeface="Times New Roman"/>
                        <a:cs typeface="Times New Roman"/>
                      </a:endParaRPr>
                    </a:p>
                  </a:txBody>
                  <a:tcPr marL="0" marR="0" marT="527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15"/>
                        </a:spcBef>
                      </a:pPr>
                      <a:r>
                        <a:rPr sz="1100" dirty="0">
                          <a:latin typeface="Times New Roman"/>
                          <a:cs typeface="Times New Roman"/>
                        </a:rPr>
                        <a:t>40</a:t>
                      </a:r>
                      <a:endParaRPr sz="1100">
                        <a:latin typeface="Times New Roman"/>
                        <a:cs typeface="Times New Roman"/>
                      </a:endParaRPr>
                    </a:p>
                  </a:txBody>
                  <a:tcPr marL="0" marR="0" marT="527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15"/>
                        </a:spcBef>
                      </a:pPr>
                      <a:r>
                        <a:rPr sz="1100" dirty="0">
                          <a:latin typeface="Times New Roman"/>
                          <a:cs typeface="Times New Roman"/>
                        </a:rPr>
                        <a:t>580</a:t>
                      </a:r>
                      <a:endParaRPr sz="1100">
                        <a:latin typeface="Times New Roman"/>
                        <a:cs typeface="Times New Roman"/>
                      </a:endParaRPr>
                    </a:p>
                  </a:txBody>
                  <a:tcPr marL="0" marR="0" marT="527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15"/>
                        </a:spcBef>
                      </a:pPr>
                      <a:r>
                        <a:rPr sz="1100" dirty="0">
                          <a:latin typeface="Times New Roman"/>
                          <a:cs typeface="Times New Roman"/>
                        </a:rPr>
                        <a:t>730</a:t>
                      </a:r>
                      <a:endParaRPr sz="1100">
                        <a:latin typeface="Times New Roman"/>
                        <a:cs typeface="Times New Roman"/>
                      </a:endParaRPr>
                    </a:p>
                  </a:txBody>
                  <a:tcPr marL="0" marR="0" marT="527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15"/>
                        </a:spcBef>
                      </a:pPr>
                      <a:r>
                        <a:rPr sz="1100" dirty="0">
                          <a:latin typeface="Times New Roman"/>
                          <a:cs typeface="Times New Roman"/>
                        </a:rPr>
                        <a:t>300</a:t>
                      </a:r>
                      <a:endParaRPr sz="1100">
                        <a:latin typeface="Times New Roman"/>
                        <a:cs typeface="Times New Roman"/>
                      </a:endParaRPr>
                    </a:p>
                  </a:txBody>
                  <a:tcPr marL="0" marR="0" marT="527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15"/>
                        </a:spcBef>
                      </a:pPr>
                      <a:r>
                        <a:rPr sz="1100" dirty="0">
                          <a:latin typeface="Times New Roman"/>
                          <a:cs typeface="Times New Roman"/>
                        </a:rPr>
                        <a:t>433</a:t>
                      </a:r>
                      <a:endParaRPr sz="1100">
                        <a:latin typeface="Times New Roman"/>
                        <a:cs typeface="Times New Roman"/>
                      </a:endParaRPr>
                    </a:p>
                  </a:txBody>
                  <a:tcPr marL="0" marR="0" marT="527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415"/>
                        </a:spcBef>
                      </a:pPr>
                      <a:r>
                        <a:rPr sz="1100" dirty="0">
                          <a:latin typeface="Times New Roman"/>
                          <a:cs typeface="Times New Roman"/>
                        </a:rPr>
                        <a:t>M10</a:t>
                      </a:r>
                      <a:endParaRPr sz="1100">
                        <a:latin typeface="Times New Roman"/>
                        <a:cs typeface="Times New Roman"/>
                      </a:endParaRPr>
                    </a:p>
                  </a:txBody>
                  <a:tcPr marL="0" marR="0" marT="52705"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15"/>
                        </a:spcBef>
                      </a:pPr>
                      <a:r>
                        <a:rPr sz="1100" dirty="0">
                          <a:latin typeface="Times New Roman"/>
                          <a:cs typeface="Times New Roman"/>
                        </a:rPr>
                        <a:t>4</a:t>
                      </a:r>
                      <a:endParaRPr sz="1100">
                        <a:latin typeface="Times New Roman"/>
                        <a:cs typeface="Times New Roman"/>
                      </a:endParaRPr>
                    </a:p>
                  </a:txBody>
                  <a:tcPr marL="0" marR="0" marT="52705" marB="0">
                    <a:lnL w="952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94132">
                <a:tc>
                  <a:txBody>
                    <a:bodyPr/>
                    <a:lstStyle/>
                    <a:p>
                      <a:pPr marL="164465">
                        <a:lnSpc>
                          <a:spcPct val="100000"/>
                        </a:lnSpc>
                        <a:spcBef>
                          <a:spcPts val="409"/>
                        </a:spcBef>
                      </a:pPr>
                      <a:r>
                        <a:rPr sz="1100" dirty="0">
                          <a:latin typeface="Times New Roman"/>
                          <a:cs typeface="Times New Roman"/>
                        </a:rPr>
                        <a:t>P40AEA</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400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70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750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940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420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760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409"/>
                        </a:spcBef>
                      </a:pPr>
                      <a:r>
                        <a:rPr sz="1100" dirty="0">
                          <a:latin typeface="Times New Roman"/>
                          <a:cs typeface="Times New Roman"/>
                        </a:rPr>
                        <a:t>M12</a:t>
                      </a:r>
                      <a:endParaRPr sz="1100">
                        <a:latin typeface="Times New Roman"/>
                        <a:cs typeface="Times New Roman"/>
                      </a:endParaRPr>
                    </a:p>
                  </a:txBody>
                  <a:tcPr marL="0" marR="0" marT="52069"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4</a:t>
                      </a:r>
                      <a:endParaRPr sz="1100">
                        <a:latin typeface="Times New Roman"/>
                        <a:cs typeface="Times New Roman"/>
                      </a:endParaRPr>
                    </a:p>
                  </a:txBody>
                  <a:tcPr marL="0" marR="0" marT="52069" marB="0">
                    <a:lnL w="952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294131">
                <a:tc>
                  <a:txBody>
                    <a:bodyPr/>
                    <a:lstStyle/>
                    <a:p>
                      <a:pPr marL="164465">
                        <a:lnSpc>
                          <a:spcPct val="100000"/>
                        </a:lnSpc>
                        <a:spcBef>
                          <a:spcPts val="409"/>
                        </a:spcBef>
                      </a:pPr>
                      <a:r>
                        <a:rPr sz="1100" dirty="0">
                          <a:latin typeface="Times New Roman"/>
                          <a:cs typeface="Times New Roman"/>
                        </a:rPr>
                        <a:t>P60AEA</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680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80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1</a:t>
                      </a:r>
                      <a:r>
                        <a:rPr sz="1100" spc="-20" dirty="0">
                          <a:latin typeface="Times New Roman"/>
                          <a:cs typeface="Times New Roman"/>
                        </a:rPr>
                        <a:t> </a:t>
                      </a:r>
                      <a:r>
                        <a:rPr sz="1100" dirty="0">
                          <a:latin typeface="Times New Roman"/>
                          <a:cs typeface="Times New Roman"/>
                        </a:rPr>
                        <a:t>070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1</a:t>
                      </a:r>
                      <a:r>
                        <a:rPr sz="1100" spc="-20" dirty="0">
                          <a:latin typeface="Times New Roman"/>
                          <a:cs typeface="Times New Roman"/>
                        </a:rPr>
                        <a:t> </a:t>
                      </a:r>
                      <a:r>
                        <a:rPr sz="1100" dirty="0">
                          <a:latin typeface="Times New Roman"/>
                          <a:cs typeface="Times New Roman"/>
                        </a:rPr>
                        <a:t>530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530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855</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409"/>
                        </a:spcBef>
                      </a:pPr>
                      <a:r>
                        <a:rPr sz="1100" dirty="0">
                          <a:latin typeface="Times New Roman"/>
                          <a:cs typeface="Times New Roman"/>
                        </a:rPr>
                        <a:t>M16</a:t>
                      </a:r>
                      <a:endParaRPr sz="1100">
                        <a:latin typeface="Times New Roman"/>
                        <a:cs typeface="Times New Roman"/>
                      </a:endParaRPr>
                    </a:p>
                  </a:txBody>
                  <a:tcPr marL="0" marR="0" marT="52069"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6</a:t>
                      </a:r>
                      <a:endParaRPr sz="1100">
                        <a:latin typeface="Times New Roman"/>
                        <a:cs typeface="Times New Roman"/>
                      </a:endParaRPr>
                    </a:p>
                  </a:txBody>
                  <a:tcPr marL="0" marR="0" marT="52069" marB="0">
                    <a:lnL w="952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294131">
                <a:tc>
                  <a:txBody>
                    <a:bodyPr/>
                    <a:lstStyle/>
                    <a:p>
                      <a:pPr marL="164465">
                        <a:lnSpc>
                          <a:spcPct val="100000"/>
                        </a:lnSpc>
                        <a:spcBef>
                          <a:spcPts val="409"/>
                        </a:spcBef>
                      </a:pPr>
                      <a:r>
                        <a:rPr sz="1100" dirty="0">
                          <a:latin typeface="Times New Roman"/>
                          <a:cs typeface="Times New Roman"/>
                        </a:rPr>
                        <a:t>P80AEA</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810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130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1</a:t>
                      </a:r>
                      <a:r>
                        <a:rPr sz="1100" spc="-20" dirty="0">
                          <a:latin typeface="Times New Roman"/>
                          <a:cs typeface="Times New Roman"/>
                        </a:rPr>
                        <a:t> </a:t>
                      </a:r>
                      <a:r>
                        <a:rPr sz="1100" dirty="0">
                          <a:latin typeface="Times New Roman"/>
                          <a:cs typeface="Times New Roman"/>
                        </a:rPr>
                        <a:t>650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2</a:t>
                      </a:r>
                      <a:r>
                        <a:rPr sz="1100" spc="-20" dirty="0">
                          <a:latin typeface="Times New Roman"/>
                          <a:cs typeface="Times New Roman"/>
                        </a:rPr>
                        <a:t> </a:t>
                      </a:r>
                      <a:r>
                        <a:rPr sz="1100" dirty="0">
                          <a:latin typeface="Times New Roman"/>
                          <a:cs typeface="Times New Roman"/>
                        </a:rPr>
                        <a:t>270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740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1</a:t>
                      </a:r>
                      <a:r>
                        <a:rPr sz="1100" spc="-20" dirty="0">
                          <a:latin typeface="Times New Roman"/>
                          <a:cs typeface="Times New Roman"/>
                        </a:rPr>
                        <a:t> </a:t>
                      </a:r>
                      <a:r>
                        <a:rPr sz="1100" dirty="0">
                          <a:latin typeface="Times New Roman"/>
                          <a:cs typeface="Times New Roman"/>
                        </a:rPr>
                        <a:t>140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409"/>
                        </a:spcBef>
                      </a:pPr>
                      <a:r>
                        <a:rPr sz="1100" dirty="0">
                          <a:latin typeface="Times New Roman"/>
                          <a:cs typeface="Times New Roman"/>
                        </a:rPr>
                        <a:t>M24</a:t>
                      </a:r>
                      <a:endParaRPr sz="1100">
                        <a:latin typeface="Times New Roman"/>
                        <a:cs typeface="Times New Roman"/>
                      </a:endParaRPr>
                    </a:p>
                  </a:txBody>
                  <a:tcPr marL="0" marR="0" marT="52069"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6</a:t>
                      </a:r>
                      <a:endParaRPr sz="1100">
                        <a:latin typeface="Times New Roman"/>
                        <a:cs typeface="Times New Roman"/>
                      </a:endParaRPr>
                    </a:p>
                  </a:txBody>
                  <a:tcPr marL="0" marR="0" marT="52069" marB="0">
                    <a:lnL w="952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94081">
                <a:tc>
                  <a:txBody>
                    <a:bodyPr/>
                    <a:lstStyle/>
                    <a:p>
                      <a:pPr marL="129539">
                        <a:lnSpc>
                          <a:spcPct val="100000"/>
                        </a:lnSpc>
                        <a:spcBef>
                          <a:spcPts val="409"/>
                        </a:spcBef>
                      </a:pPr>
                      <a:r>
                        <a:rPr sz="1100" dirty="0">
                          <a:latin typeface="Times New Roman"/>
                          <a:cs typeface="Times New Roman"/>
                        </a:rPr>
                        <a:t>P100AEA</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1</a:t>
                      </a:r>
                      <a:r>
                        <a:rPr sz="1100" spc="-20" dirty="0">
                          <a:latin typeface="Times New Roman"/>
                          <a:cs typeface="Times New Roman"/>
                        </a:rPr>
                        <a:t> </a:t>
                      </a:r>
                      <a:r>
                        <a:rPr sz="1100" dirty="0">
                          <a:latin typeface="Times New Roman"/>
                          <a:cs typeface="Times New Roman"/>
                        </a:rPr>
                        <a:t>140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250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1</a:t>
                      </a:r>
                      <a:r>
                        <a:rPr sz="1100" spc="-20" dirty="0">
                          <a:latin typeface="Times New Roman"/>
                          <a:cs typeface="Times New Roman"/>
                        </a:rPr>
                        <a:t> </a:t>
                      </a:r>
                      <a:r>
                        <a:rPr sz="1100" dirty="0">
                          <a:latin typeface="Times New Roman"/>
                          <a:cs typeface="Times New Roman"/>
                        </a:rPr>
                        <a:t>770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2</a:t>
                      </a:r>
                      <a:r>
                        <a:rPr sz="1100" spc="-20" dirty="0">
                          <a:latin typeface="Times New Roman"/>
                          <a:cs typeface="Times New Roman"/>
                        </a:rPr>
                        <a:t> </a:t>
                      </a:r>
                      <a:r>
                        <a:rPr sz="1100" dirty="0">
                          <a:latin typeface="Times New Roman"/>
                          <a:cs typeface="Times New Roman"/>
                        </a:rPr>
                        <a:t>530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870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1</a:t>
                      </a:r>
                      <a:r>
                        <a:rPr sz="1100" spc="-20" dirty="0">
                          <a:latin typeface="Times New Roman"/>
                          <a:cs typeface="Times New Roman"/>
                        </a:rPr>
                        <a:t> </a:t>
                      </a:r>
                      <a:r>
                        <a:rPr sz="1100" dirty="0">
                          <a:latin typeface="Times New Roman"/>
                          <a:cs typeface="Times New Roman"/>
                        </a:rPr>
                        <a:t>500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409"/>
                        </a:spcBef>
                      </a:pPr>
                      <a:r>
                        <a:rPr sz="1100" dirty="0">
                          <a:latin typeface="Times New Roman"/>
                          <a:cs typeface="Times New Roman"/>
                        </a:rPr>
                        <a:t>M30</a:t>
                      </a:r>
                      <a:endParaRPr sz="1100">
                        <a:latin typeface="Times New Roman"/>
                        <a:cs typeface="Times New Roman"/>
                      </a:endParaRPr>
                    </a:p>
                  </a:txBody>
                  <a:tcPr marL="0" marR="0" marT="52069"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6</a:t>
                      </a:r>
                      <a:endParaRPr sz="1100">
                        <a:latin typeface="Times New Roman"/>
                        <a:cs typeface="Times New Roman"/>
                      </a:endParaRPr>
                    </a:p>
                  </a:txBody>
                  <a:tcPr marL="0" marR="0" marT="52069" marB="0">
                    <a:lnL w="952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bl>
          </a:graphicData>
        </a:graphic>
      </p:graphicFrame>
      <p:sp>
        <p:nvSpPr>
          <p:cNvPr id="10" name="object 10"/>
          <p:cNvSpPr txBox="1"/>
          <p:nvPr/>
        </p:nvSpPr>
        <p:spPr>
          <a:xfrm>
            <a:off x="1150416" y="9833558"/>
            <a:ext cx="1612900"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Informations non</a:t>
            </a:r>
            <a:r>
              <a:rPr sz="900" spc="-20" dirty="0">
                <a:latin typeface="Arial"/>
                <a:cs typeface="Arial"/>
              </a:rPr>
              <a:t> </a:t>
            </a:r>
            <a:r>
              <a:rPr sz="900" spc="-5" dirty="0">
                <a:latin typeface="Arial"/>
                <a:cs typeface="Arial"/>
              </a:rPr>
              <a:t>contractuelles</a:t>
            </a:r>
            <a:endParaRPr sz="900">
              <a:latin typeface="Arial"/>
              <a:cs typeface="Arial"/>
            </a:endParaRPr>
          </a:p>
        </p:txBody>
      </p:sp>
      <p:sp>
        <p:nvSpPr>
          <p:cNvPr id="11" name="object 11"/>
          <p:cNvSpPr txBox="1"/>
          <p:nvPr/>
        </p:nvSpPr>
        <p:spPr>
          <a:xfrm>
            <a:off x="4438269" y="9803079"/>
            <a:ext cx="1430020"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5F5F5F"/>
                </a:solidFill>
                <a:latin typeface="Arial"/>
                <a:cs typeface="Arial"/>
              </a:rPr>
              <a:t>Non-contractual</a:t>
            </a:r>
            <a:r>
              <a:rPr sz="900" i="1" spc="-10" dirty="0">
                <a:solidFill>
                  <a:srgbClr val="5F5F5F"/>
                </a:solidFill>
                <a:latin typeface="Arial"/>
                <a:cs typeface="Arial"/>
              </a:rPr>
              <a:t> </a:t>
            </a:r>
            <a:r>
              <a:rPr sz="900" i="1" spc="-5" dirty="0">
                <a:solidFill>
                  <a:srgbClr val="5F5F5F"/>
                </a:solidFill>
                <a:latin typeface="Arial"/>
                <a:cs typeface="Arial"/>
              </a:rPr>
              <a:t>information</a:t>
            </a:r>
            <a:endParaRPr sz="900">
              <a:latin typeface="Arial"/>
              <a:cs typeface="Arial"/>
            </a:endParaRPr>
          </a:p>
        </p:txBody>
      </p:sp>
      <p:sp>
        <p:nvSpPr>
          <p:cNvPr id="12" name="object 12"/>
          <p:cNvSpPr/>
          <p:nvPr/>
        </p:nvSpPr>
        <p:spPr>
          <a:xfrm>
            <a:off x="4292600" y="2581909"/>
            <a:ext cx="1304925" cy="693420"/>
          </a:xfrm>
          <a:custGeom>
            <a:avLst/>
            <a:gdLst/>
            <a:ahLst/>
            <a:cxnLst/>
            <a:rect l="l" t="t" r="r" b="b"/>
            <a:pathLst>
              <a:path w="1304925" h="693420">
                <a:moveTo>
                  <a:pt x="1171575" y="0"/>
                </a:moveTo>
                <a:lnTo>
                  <a:pt x="638175" y="0"/>
                </a:lnTo>
                <a:lnTo>
                  <a:pt x="586263" y="4500"/>
                </a:lnTo>
                <a:lnTo>
                  <a:pt x="543877" y="16764"/>
                </a:lnTo>
                <a:lnTo>
                  <a:pt x="515302" y="34932"/>
                </a:lnTo>
                <a:lnTo>
                  <a:pt x="504825" y="57150"/>
                </a:lnTo>
                <a:lnTo>
                  <a:pt x="504825" y="285750"/>
                </a:lnTo>
                <a:lnTo>
                  <a:pt x="515302" y="307967"/>
                </a:lnTo>
                <a:lnTo>
                  <a:pt x="543877" y="326136"/>
                </a:lnTo>
                <a:lnTo>
                  <a:pt x="586263" y="338399"/>
                </a:lnTo>
                <a:lnTo>
                  <a:pt x="638175" y="342900"/>
                </a:lnTo>
                <a:lnTo>
                  <a:pt x="0" y="693420"/>
                </a:lnTo>
                <a:lnTo>
                  <a:pt x="838200" y="342900"/>
                </a:lnTo>
                <a:lnTo>
                  <a:pt x="1171575" y="342900"/>
                </a:lnTo>
                <a:lnTo>
                  <a:pt x="1223486" y="338399"/>
                </a:lnTo>
                <a:lnTo>
                  <a:pt x="1265872" y="326136"/>
                </a:lnTo>
                <a:lnTo>
                  <a:pt x="1294447" y="307967"/>
                </a:lnTo>
                <a:lnTo>
                  <a:pt x="1304925" y="285750"/>
                </a:lnTo>
                <a:lnTo>
                  <a:pt x="1304925" y="57150"/>
                </a:lnTo>
                <a:lnTo>
                  <a:pt x="1294447" y="34932"/>
                </a:lnTo>
                <a:lnTo>
                  <a:pt x="1265872" y="16764"/>
                </a:lnTo>
                <a:lnTo>
                  <a:pt x="1223486" y="4500"/>
                </a:lnTo>
                <a:lnTo>
                  <a:pt x="1171575" y="0"/>
                </a:lnTo>
                <a:close/>
              </a:path>
            </a:pathLst>
          </a:custGeom>
          <a:solidFill>
            <a:srgbClr val="FFFFFF"/>
          </a:solidFill>
        </p:spPr>
        <p:txBody>
          <a:bodyPr wrap="square" lIns="0" tIns="0" rIns="0" bIns="0" rtlCol="0"/>
          <a:lstStyle/>
          <a:p>
            <a:endParaRPr/>
          </a:p>
        </p:txBody>
      </p:sp>
      <p:sp>
        <p:nvSpPr>
          <p:cNvPr id="13" name="object 13"/>
          <p:cNvSpPr/>
          <p:nvPr/>
        </p:nvSpPr>
        <p:spPr>
          <a:xfrm>
            <a:off x="4292600" y="2581909"/>
            <a:ext cx="1304925" cy="693420"/>
          </a:xfrm>
          <a:custGeom>
            <a:avLst/>
            <a:gdLst/>
            <a:ahLst/>
            <a:cxnLst/>
            <a:rect l="l" t="t" r="r" b="b"/>
            <a:pathLst>
              <a:path w="1304925" h="693420">
                <a:moveTo>
                  <a:pt x="638175" y="0"/>
                </a:moveTo>
                <a:lnTo>
                  <a:pt x="586263" y="4500"/>
                </a:lnTo>
                <a:lnTo>
                  <a:pt x="543877" y="16764"/>
                </a:lnTo>
                <a:lnTo>
                  <a:pt x="515302" y="34932"/>
                </a:lnTo>
                <a:lnTo>
                  <a:pt x="504825" y="57150"/>
                </a:lnTo>
                <a:lnTo>
                  <a:pt x="504825" y="200025"/>
                </a:lnTo>
                <a:lnTo>
                  <a:pt x="504825" y="285750"/>
                </a:lnTo>
                <a:lnTo>
                  <a:pt x="515302" y="307967"/>
                </a:lnTo>
                <a:lnTo>
                  <a:pt x="543877" y="326136"/>
                </a:lnTo>
                <a:lnTo>
                  <a:pt x="586263" y="338399"/>
                </a:lnTo>
                <a:lnTo>
                  <a:pt x="638175" y="342900"/>
                </a:lnTo>
                <a:lnTo>
                  <a:pt x="0" y="693420"/>
                </a:lnTo>
                <a:lnTo>
                  <a:pt x="838200" y="342900"/>
                </a:lnTo>
                <a:lnTo>
                  <a:pt x="1171575" y="342900"/>
                </a:lnTo>
                <a:lnTo>
                  <a:pt x="1223486" y="338399"/>
                </a:lnTo>
                <a:lnTo>
                  <a:pt x="1265872" y="326136"/>
                </a:lnTo>
                <a:lnTo>
                  <a:pt x="1294447" y="307967"/>
                </a:lnTo>
                <a:lnTo>
                  <a:pt x="1304925" y="285750"/>
                </a:lnTo>
                <a:lnTo>
                  <a:pt x="1304925" y="200025"/>
                </a:lnTo>
                <a:lnTo>
                  <a:pt x="1304925" y="57150"/>
                </a:lnTo>
                <a:lnTo>
                  <a:pt x="1294447" y="34932"/>
                </a:lnTo>
                <a:lnTo>
                  <a:pt x="1265872" y="16764"/>
                </a:lnTo>
                <a:lnTo>
                  <a:pt x="1223486" y="4500"/>
                </a:lnTo>
                <a:lnTo>
                  <a:pt x="1171575" y="0"/>
                </a:lnTo>
                <a:lnTo>
                  <a:pt x="838200" y="0"/>
                </a:lnTo>
                <a:lnTo>
                  <a:pt x="638175" y="0"/>
                </a:lnTo>
                <a:close/>
              </a:path>
            </a:pathLst>
          </a:custGeom>
          <a:ln w="9525">
            <a:solidFill>
              <a:srgbClr val="000000"/>
            </a:solidFill>
          </a:ln>
        </p:spPr>
        <p:txBody>
          <a:bodyPr wrap="square" lIns="0" tIns="0" rIns="0" bIns="0" rtlCol="0"/>
          <a:lstStyle/>
          <a:p>
            <a:endParaRPr/>
          </a:p>
        </p:txBody>
      </p:sp>
      <p:sp>
        <p:nvSpPr>
          <p:cNvPr id="14" name="object 14"/>
          <p:cNvSpPr txBox="1"/>
          <p:nvPr/>
        </p:nvSpPr>
        <p:spPr>
          <a:xfrm>
            <a:off x="4904613" y="2617977"/>
            <a:ext cx="55372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Arial"/>
                <a:cs typeface="Arial"/>
              </a:rPr>
              <a:t>P</a:t>
            </a:r>
            <a:r>
              <a:rPr sz="1100" dirty="0">
                <a:latin typeface="Arial"/>
                <a:cs typeface="Arial"/>
              </a:rPr>
              <a:t>6</a:t>
            </a:r>
            <a:r>
              <a:rPr sz="1100" spc="-5" dirty="0">
                <a:latin typeface="Arial"/>
                <a:cs typeface="Arial"/>
              </a:rPr>
              <a:t>0AE</a:t>
            </a:r>
            <a:r>
              <a:rPr sz="1100" dirty="0">
                <a:latin typeface="Arial"/>
                <a:cs typeface="Arial"/>
              </a:rPr>
              <a:t>A</a:t>
            </a:r>
            <a:endParaRPr sz="11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idx="4294967295"/>
          </p:nvPr>
        </p:nvSpPr>
        <p:spPr>
          <a:xfrm>
            <a:off x="882650" y="1003300"/>
            <a:ext cx="6637781" cy="755650"/>
          </a:xfrm>
          <a:prstGeom prst="rect">
            <a:avLst/>
          </a:prstGeom>
        </p:spPr>
        <p:txBody>
          <a:bodyPr vert="horz" wrap="square" lIns="0" tIns="12700" rIns="0" bIns="0" rtlCol="0">
            <a:spAutoFit/>
          </a:bodyPr>
          <a:lstStyle/>
          <a:p>
            <a:pPr marL="853440" marR="7620" algn="r">
              <a:lnSpc>
                <a:spcPts val="2825"/>
              </a:lnSpc>
              <a:spcBef>
                <a:spcPts val="100"/>
              </a:spcBef>
            </a:pPr>
            <a:r>
              <a:rPr dirty="0"/>
              <a:t>Positionneur </a:t>
            </a:r>
            <a:r>
              <a:rPr spc="-5" dirty="0"/>
              <a:t>gisement sur site sur gisement</a:t>
            </a:r>
          </a:p>
          <a:p>
            <a:pPr marL="853440" marR="5080" algn="r">
              <a:lnSpc>
                <a:spcPts val="2825"/>
              </a:lnSpc>
            </a:pPr>
            <a:r>
              <a:rPr i="1" spc="-5" dirty="0">
                <a:solidFill>
                  <a:srgbClr val="5F5F5F"/>
                </a:solidFill>
                <a:latin typeface="Times New Roman"/>
                <a:cs typeface="Times New Roman"/>
              </a:rPr>
              <a:t>Azimuth over </a:t>
            </a:r>
            <a:r>
              <a:rPr i="1" dirty="0">
                <a:solidFill>
                  <a:srgbClr val="5F5F5F"/>
                </a:solidFill>
                <a:latin typeface="Times New Roman"/>
                <a:cs typeface="Times New Roman"/>
              </a:rPr>
              <a:t>elevation </a:t>
            </a:r>
            <a:r>
              <a:rPr i="1" spc="-5" dirty="0">
                <a:solidFill>
                  <a:srgbClr val="5F5F5F"/>
                </a:solidFill>
                <a:latin typeface="Times New Roman"/>
                <a:cs typeface="Times New Roman"/>
              </a:rPr>
              <a:t>over azimuth</a:t>
            </a:r>
            <a:r>
              <a:rPr i="1" spc="30" dirty="0">
                <a:solidFill>
                  <a:srgbClr val="5F5F5F"/>
                </a:solidFill>
                <a:latin typeface="Times New Roman"/>
                <a:cs typeface="Times New Roman"/>
              </a:rPr>
              <a:t> </a:t>
            </a:r>
            <a:r>
              <a:rPr i="1" spc="-5" dirty="0">
                <a:solidFill>
                  <a:srgbClr val="5F5F5F"/>
                </a:solidFill>
                <a:latin typeface="Times New Roman"/>
                <a:cs typeface="Times New Roman"/>
              </a:rPr>
              <a:t>positioner</a:t>
            </a:r>
          </a:p>
        </p:txBody>
      </p:sp>
      <p:graphicFrame>
        <p:nvGraphicFramePr>
          <p:cNvPr id="6" name="object 6"/>
          <p:cNvGraphicFramePr>
            <a:graphicFrameLocks noGrp="1"/>
          </p:cNvGraphicFramePr>
          <p:nvPr/>
        </p:nvGraphicFramePr>
        <p:xfrm>
          <a:off x="1093012" y="1801621"/>
          <a:ext cx="5825487" cy="7122660"/>
        </p:xfrm>
        <a:graphic>
          <a:graphicData uri="http://schemas.openxmlformats.org/drawingml/2006/table">
            <a:tbl>
              <a:tblPr firstRow="1" bandRow="1">
                <a:tableStyleId>{2D5ABB26-0587-4C30-8999-92F81FD0307C}</a:tableStyleId>
              </a:tblPr>
              <a:tblGrid>
                <a:gridCol w="1517015">
                  <a:extLst>
                    <a:ext uri="{9D8B030D-6E8A-4147-A177-3AD203B41FA5}">
                      <a16:colId xmlns:a16="http://schemas.microsoft.com/office/drawing/2014/main" val="20000"/>
                    </a:ext>
                  </a:extLst>
                </a:gridCol>
                <a:gridCol w="454659">
                  <a:extLst>
                    <a:ext uri="{9D8B030D-6E8A-4147-A177-3AD203B41FA5}">
                      <a16:colId xmlns:a16="http://schemas.microsoft.com/office/drawing/2014/main" val="20001"/>
                    </a:ext>
                  </a:extLst>
                </a:gridCol>
                <a:gridCol w="360044">
                  <a:extLst>
                    <a:ext uri="{9D8B030D-6E8A-4147-A177-3AD203B41FA5}">
                      <a16:colId xmlns:a16="http://schemas.microsoft.com/office/drawing/2014/main" val="20002"/>
                    </a:ext>
                  </a:extLst>
                </a:gridCol>
                <a:gridCol w="570230">
                  <a:extLst>
                    <a:ext uri="{9D8B030D-6E8A-4147-A177-3AD203B41FA5}">
                      <a16:colId xmlns:a16="http://schemas.microsoft.com/office/drawing/2014/main" val="20003"/>
                    </a:ext>
                  </a:extLst>
                </a:gridCol>
                <a:gridCol w="572135">
                  <a:extLst>
                    <a:ext uri="{9D8B030D-6E8A-4147-A177-3AD203B41FA5}">
                      <a16:colId xmlns:a16="http://schemas.microsoft.com/office/drawing/2014/main" val="20004"/>
                    </a:ext>
                  </a:extLst>
                </a:gridCol>
                <a:gridCol w="570229">
                  <a:extLst>
                    <a:ext uri="{9D8B030D-6E8A-4147-A177-3AD203B41FA5}">
                      <a16:colId xmlns:a16="http://schemas.microsoft.com/office/drawing/2014/main" val="20005"/>
                    </a:ext>
                  </a:extLst>
                </a:gridCol>
                <a:gridCol w="571500">
                  <a:extLst>
                    <a:ext uri="{9D8B030D-6E8A-4147-A177-3AD203B41FA5}">
                      <a16:colId xmlns:a16="http://schemas.microsoft.com/office/drawing/2014/main" val="20006"/>
                    </a:ext>
                  </a:extLst>
                </a:gridCol>
                <a:gridCol w="572135">
                  <a:extLst>
                    <a:ext uri="{9D8B030D-6E8A-4147-A177-3AD203B41FA5}">
                      <a16:colId xmlns:a16="http://schemas.microsoft.com/office/drawing/2014/main" val="20007"/>
                    </a:ext>
                  </a:extLst>
                </a:gridCol>
                <a:gridCol w="637540">
                  <a:extLst>
                    <a:ext uri="{9D8B030D-6E8A-4147-A177-3AD203B41FA5}">
                      <a16:colId xmlns:a16="http://schemas.microsoft.com/office/drawing/2014/main" val="20008"/>
                    </a:ext>
                  </a:extLst>
                </a:gridCol>
              </a:tblGrid>
              <a:tr h="242316">
                <a:tc gridSpan="3">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6">
                  <a:txBody>
                    <a:bodyPr/>
                    <a:lstStyle/>
                    <a:p>
                      <a:pPr marL="767715">
                        <a:lnSpc>
                          <a:spcPct val="100000"/>
                        </a:lnSpc>
                        <a:spcBef>
                          <a:spcPts val="220"/>
                        </a:spcBef>
                      </a:pPr>
                      <a:r>
                        <a:rPr sz="1100" spc="-5" dirty="0">
                          <a:latin typeface="Times New Roman"/>
                          <a:cs typeface="Times New Roman"/>
                        </a:rPr>
                        <a:t>DESIGNATION </a:t>
                      </a:r>
                      <a:r>
                        <a:rPr sz="1100" dirty="0">
                          <a:latin typeface="Times New Roman"/>
                          <a:cs typeface="Times New Roman"/>
                        </a:rPr>
                        <a:t>/</a:t>
                      </a:r>
                      <a:r>
                        <a:rPr sz="1100" spc="5" dirty="0">
                          <a:latin typeface="Times New Roman"/>
                          <a:cs typeface="Times New Roman"/>
                        </a:rPr>
                        <a:t> </a:t>
                      </a:r>
                      <a:r>
                        <a:rPr sz="1100" i="1" spc="-5" dirty="0">
                          <a:solidFill>
                            <a:srgbClr val="5F5F5F"/>
                          </a:solidFill>
                          <a:latin typeface="Times New Roman"/>
                          <a:cs typeface="Times New Roman"/>
                        </a:rPr>
                        <a:t>DESIGNATION</a:t>
                      </a:r>
                      <a:endParaRPr sz="1100">
                        <a:latin typeface="Times New Roman"/>
                        <a:cs typeface="Times New Roman"/>
                      </a:endParaRPr>
                    </a:p>
                  </a:txBody>
                  <a:tcPr marL="0" marR="0" marT="279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54151">
                <a:tc>
                  <a:txBody>
                    <a:bodyPr/>
                    <a:lstStyle/>
                    <a:p>
                      <a:pPr marL="42545">
                        <a:lnSpc>
                          <a:spcPct val="100000"/>
                        </a:lnSpc>
                        <a:spcBef>
                          <a:spcPts val="300"/>
                        </a:spcBef>
                      </a:pPr>
                      <a:r>
                        <a:rPr sz="1100" spc="-5" dirty="0">
                          <a:latin typeface="Times New Roman"/>
                          <a:cs typeface="Times New Roman"/>
                        </a:rPr>
                        <a:t>Caractéristiques</a:t>
                      </a:r>
                      <a:endParaRPr sz="1100">
                        <a:latin typeface="Times New Roman"/>
                        <a:cs typeface="Times New Roman"/>
                      </a:endParaRPr>
                    </a:p>
                    <a:p>
                      <a:pPr marL="177800">
                        <a:lnSpc>
                          <a:spcPct val="100000"/>
                        </a:lnSpc>
                        <a:spcBef>
                          <a:spcPts val="445"/>
                        </a:spcBef>
                      </a:pPr>
                      <a:r>
                        <a:rPr sz="1100" i="1" spc="-5" dirty="0">
                          <a:solidFill>
                            <a:srgbClr val="5F5F5F"/>
                          </a:solidFill>
                          <a:latin typeface="Times New Roman"/>
                          <a:cs typeface="Times New Roman"/>
                        </a:rPr>
                        <a:t>Characteristics</a:t>
                      </a:r>
                      <a:endParaRPr sz="1100">
                        <a:latin typeface="Times New Roman"/>
                        <a:cs typeface="Times New Roman"/>
                      </a:endParaRPr>
                    </a:p>
                  </a:txBody>
                  <a:tcPr marL="0" marR="0" marT="381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3815">
                        <a:lnSpc>
                          <a:spcPct val="100000"/>
                        </a:lnSpc>
                        <a:spcBef>
                          <a:spcPts val="170"/>
                        </a:spcBef>
                      </a:pPr>
                      <a:r>
                        <a:rPr sz="1100" spc="-5" dirty="0">
                          <a:latin typeface="Times New Roman"/>
                          <a:cs typeface="Times New Roman"/>
                        </a:rPr>
                        <a:t>Unités</a:t>
                      </a:r>
                      <a:endParaRPr sz="1100">
                        <a:latin typeface="Times New Roman"/>
                        <a:cs typeface="Times New Roman"/>
                      </a:endParaRPr>
                    </a:p>
                    <a:p>
                      <a:pPr marL="74295">
                        <a:lnSpc>
                          <a:spcPct val="100000"/>
                        </a:lnSpc>
                        <a:spcBef>
                          <a:spcPts val="445"/>
                        </a:spcBef>
                      </a:pPr>
                      <a:r>
                        <a:rPr sz="1100" spc="-5" dirty="0">
                          <a:latin typeface="Times New Roman"/>
                          <a:cs typeface="Times New Roman"/>
                        </a:rPr>
                        <a:t>Units</a:t>
                      </a:r>
                      <a:endParaRPr sz="1100">
                        <a:latin typeface="Times New Roman"/>
                        <a:cs typeface="Times New Roman"/>
                      </a:endParaRPr>
                    </a:p>
                  </a:txBody>
                  <a:tcPr marL="0" marR="0" marT="215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0"/>
                        </a:spcBef>
                      </a:pPr>
                      <a:endParaRPr sz="900">
                        <a:latin typeface="Times New Roman"/>
                        <a:cs typeface="Times New Roman"/>
                      </a:endParaRPr>
                    </a:p>
                    <a:p>
                      <a:pPr algn="ctr">
                        <a:lnSpc>
                          <a:spcPct val="100000"/>
                        </a:lnSpc>
                      </a:pPr>
                      <a:r>
                        <a:rPr sz="1050" spc="-5" dirty="0">
                          <a:latin typeface="Times New Roman"/>
                          <a:cs typeface="Times New Roman"/>
                        </a:rPr>
                        <a:t>P20AEA</a:t>
                      </a:r>
                      <a:endParaRPr sz="1050">
                        <a:latin typeface="Times New Roman"/>
                        <a:cs typeface="Times New Roman"/>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0"/>
                        </a:spcBef>
                      </a:pPr>
                      <a:endParaRPr sz="900">
                        <a:latin typeface="Times New Roman"/>
                        <a:cs typeface="Times New Roman"/>
                      </a:endParaRPr>
                    </a:p>
                    <a:p>
                      <a:pPr algn="ctr">
                        <a:lnSpc>
                          <a:spcPct val="100000"/>
                        </a:lnSpc>
                      </a:pPr>
                      <a:r>
                        <a:rPr sz="1050" spc="-5" dirty="0">
                          <a:latin typeface="Times New Roman"/>
                          <a:cs typeface="Times New Roman"/>
                        </a:rPr>
                        <a:t>P30AEA</a:t>
                      </a:r>
                      <a:endParaRPr sz="1050">
                        <a:latin typeface="Times New Roman"/>
                        <a:cs typeface="Times New Roman"/>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0"/>
                        </a:spcBef>
                      </a:pPr>
                      <a:endParaRPr sz="900">
                        <a:latin typeface="Times New Roman"/>
                        <a:cs typeface="Times New Roman"/>
                      </a:endParaRPr>
                    </a:p>
                    <a:p>
                      <a:pPr algn="ctr">
                        <a:lnSpc>
                          <a:spcPct val="100000"/>
                        </a:lnSpc>
                      </a:pPr>
                      <a:r>
                        <a:rPr sz="1050" spc="-5" dirty="0">
                          <a:latin typeface="Times New Roman"/>
                          <a:cs typeface="Times New Roman"/>
                        </a:rPr>
                        <a:t>P40AEA</a:t>
                      </a:r>
                      <a:endParaRPr sz="1050">
                        <a:latin typeface="Times New Roman"/>
                        <a:cs typeface="Times New Roman"/>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0"/>
                        </a:spcBef>
                      </a:pPr>
                      <a:endParaRPr sz="900">
                        <a:latin typeface="Times New Roman"/>
                        <a:cs typeface="Times New Roman"/>
                      </a:endParaRPr>
                    </a:p>
                    <a:p>
                      <a:pPr algn="ctr">
                        <a:lnSpc>
                          <a:spcPct val="100000"/>
                        </a:lnSpc>
                      </a:pPr>
                      <a:r>
                        <a:rPr sz="1050" spc="-5" dirty="0">
                          <a:latin typeface="Times New Roman"/>
                          <a:cs typeface="Times New Roman"/>
                        </a:rPr>
                        <a:t>P60AEA</a:t>
                      </a:r>
                      <a:endParaRPr sz="1050">
                        <a:latin typeface="Times New Roman"/>
                        <a:cs typeface="Times New Roman"/>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0"/>
                        </a:spcBef>
                      </a:pPr>
                      <a:endParaRPr sz="900">
                        <a:latin typeface="Times New Roman"/>
                        <a:cs typeface="Times New Roman"/>
                      </a:endParaRPr>
                    </a:p>
                    <a:p>
                      <a:pPr algn="ctr">
                        <a:lnSpc>
                          <a:spcPct val="100000"/>
                        </a:lnSpc>
                      </a:pPr>
                      <a:r>
                        <a:rPr sz="1050" spc="-5" dirty="0">
                          <a:latin typeface="Times New Roman"/>
                          <a:cs typeface="Times New Roman"/>
                        </a:rPr>
                        <a:t>P80AEA</a:t>
                      </a:r>
                      <a:endParaRPr sz="1050">
                        <a:latin typeface="Times New Roman"/>
                        <a:cs typeface="Times New Roman"/>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0"/>
                        </a:spcBef>
                      </a:pPr>
                      <a:endParaRPr sz="900">
                        <a:latin typeface="Times New Roman"/>
                        <a:cs typeface="Times New Roman"/>
                      </a:endParaRPr>
                    </a:p>
                    <a:p>
                      <a:pPr algn="ctr">
                        <a:lnSpc>
                          <a:spcPct val="100000"/>
                        </a:lnSpc>
                      </a:pPr>
                      <a:r>
                        <a:rPr sz="1050" spc="-5" dirty="0">
                          <a:latin typeface="Times New Roman"/>
                          <a:cs typeface="Times New Roman"/>
                        </a:rPr>
                        <a:t>P100AEA</a:t>
                      </a:r>
                      <a:endParaRPr sz="1050">
                        <a:latin typeface="Times New Roman"/>
                        <a:cs typeface="Times New Roman"/>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423672">
                <a:tc>
                  <a:txBody>
                    <a:bodyPr/>
                    <a:lstStyle/>
                    <a:p>
                      <a:pPr marR="123189" algn="ctr">
                        <a:lnSpc>
                          <a:spcPct val="100000"/>
                        </a:lnSpc>
                        <a:spcBef>
                          <a:spcPts val="180"/>
                        </a:spcBef>
                      </a:pPr>
                      <a:r>
                        <a:rPr sz="1100" spc="-5" dirty="0">
                          <a:latin typeface="Times New Roman"/>
                          <a:cs typeface="Times New Roman"/>
                        </a:rPr>
                        <a:t>Charge maxi </a:t>
                      </a:r>
                      <a:r>
                        <a:rPr sz="1100" dirty="0">
                          <a:latin typeface="Times New Roman"/>
                          <a:cs typeface="Times New Roman"/>
                        </a:rPr>
                        <a:t>dans</a:t>
                      </a:r>
                      <a:r>
                        <a:rPr sz="1100" spc="-30" dirty="0">
                          <a:latin typeface="Times New Roman"/>
                          <a:cs typeface="Times New Roman"/>
                        </a:rPr>
                        <a:t> </a:t>
                      </a:r>
                      <a:r>
                        <a:rPr sz="1100" spc="-5" dirty="0">
                          <a:latin typeface="Times New Roman"/>
                          <a:cs typeface="Times New Roman"/>
                        </a:rPr>
                        <a:t>l'axe</a:t>
                      </a:r>
                      <a:endParaRPr sz="1100">
                        <a:latin typeface="Times New Roman"/>
                        <a:cs typeface="Times New Roman"/>
                      </a:endParaRPr>
                    </a:p>
                    <a:p>
                      <a:pPr marR="111760" algn="ctr">
                        <a:lnSpc>
                          <a:spcPts val="1290"/>
                        </a:lnSpc>
                        <a:spcBef>
                          <a:spcPts val="445"/>
                        </a:spcBef>
                      </a:pPr>
                      <a:r>
                        <a:rPr sz="1100" i="1" dirty="0">
                          <a:solidFill>
                            <a:srgbClr val="5F5F5F"/>
                          </a:solidFill>
                          <a:latin typeface="Times New Roman"/>
                          <a:cs typeface="Times New Roman"/>
                        </a:rPr>
                        <a:t>Total </a:t>
                      </a:r>
                      <a:r>
                        <a:rPr sz="1100" i="1" spc="-5" dirty="0">
                          <a:solidFill>
                            <a:srgbClr val="5F5F5F"/>
                          </a:solidFill>
                          <a:latin typeface="Times New Roman"/>
                          <a:cs typeface="Times New Roman"/>
                        </a:rPr>
                        <a:t>vertical</a:t>
                      </a:r>
                      <a:r>
                        <a:rPr sz="1100" i="1" spc="-25" dirty="0">
                          <a:solidFill>
                            <a:srgbClr val="5F5F5F"/>
                          </a:solidFill>
                          <a:latin typeface="Times New Roman"/>
                          <a:cs typeface="Times New Roman"/>
                        </a:rPr>
                        <a:t> </a:t>
                      </a:r>
                      <a:r>
                        <a:rPr sz="1100" i="1" spc="-5" dirty="0">
                          <a:solidFill>
                            <a:srgbClr val="5F5F5F"/>
                          </a:solidFill>
                          <a:latin typeface="Times New Roman"/>
                          <a:cs typeface="Times New Roman"/>
                        </a:rPr>
                        <a:t>load</a:t>
                      </a:r>
                      <a:endParaRPr sz="1100">
                        <a:latin typeface="Times New Roman"/>
                        <a:cs typeface="Times New Roman"/>
                      </a:endParaRPr>
                    </a:p>
                  </a:txBody>
                  <a:tcPr marL="0" marR="0" marT="228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940"/>
                        </a:spcBef>
                      </a:pPr>
                      <a:r>
                        <a:rPr sz="1100" dirty="0">
                          <a:latin typeface="Times New Roman"/>
                          <a:cs typeface="Times New Roman"/>
                        </a:rPr>
                        <a:t>N</a:t>
                      </a:r>
                      <a:endParaRPr sz="1100">
                        <a:latin typeface="Times New Roman"/>
                        <a:cs typeface="Times New Roman"/>
                      </a:endParaRPr>
                    </a:p>
                  </a:txBody>
                  <a:tcPr marL="0" marR="0" marT="1193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940"/>
                        </a:spcBef>
                      </a:pPr>
                      <a:r>
                        <a:rPr sz="1100" dirty="0">
                          <a:latin typeface="Times New Roman"/>
                          <a:cs typeface="Times New Roman"/>
                        </a:rPr>
                        <a:t>20</a:t>
                      </a:r>
                      <a:endParaRPr sz="1100">
                        <a:latin typeface="Times New Roman"/>
                        <a:cs typeface="Times New Roman"/>
                      </a:endParaRPr>
                    </a:p>
                  </a:txBody>
                  <a:tcPr marL="0" marR="0" marT="1193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940"/>
                        </a:spcBef>
                      </a:pPr>
                      <a:r>
                        <a:rPr sz="1100" dirty="0">
                          <a:latin typeface="Times New Roman"/>
                          <a:cs typeface="Times New Roman"/>
                        </a:rPr>
                        <a:t>1</a:t>
                      </a:r>
                      <a:r>
                        <a:rPr sz="1100" spc="-2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1193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940"/>
                        </a:spcBef>
                      </a:pPr>
                      <a:r>
                        <a:rPr sz="1100" dirty="0">
                          <a:latin typeface="Times New Roman"/>
                          <a:cs typeface="Times New Roman"/>
                        </a:rPr>
                        <a:t>2</a:t>
                      </a:r>
                      <a:r>
                        <a:rPr sz="1100" spc="-20" dirty="0">
                          <a:latin typeface="Times New Roman"/>
                          <a:cs typeface="Times New Roman"/>
                        </a:rPr>
                        <a:t> </a:t>
                      </a:r>
                      <a:r>
                        <a:rPr sz="1100" dirty="0">
                          <a:latin typeface="Times New Roman"/>
                          <a:cs typeface="Times New Roman"/>
                        </a:rPr>
                        <a:t>500</a:t>
                      </a:r>
                      <a:endParaRPr sz="1100">
                        <a:latin typeface="Times New Roman"/>
                        <a:cs typeface="Times New Roman"/>
                      </a:endParaRPr>
                    </a:p>
                  </a:txBody>
                  <a:tcPr marL="0" marR="0" marT="1193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940"/>
                        </a:spcBef>
                      </a:pPr>
                      <a:r>
                        <a:rPr sz="1100" dirty="0">
                          <a:latin typeface="Times New Roman"/>
                          <a:cs typeface="Times New Roman"/>
                        </a:rPr>
                        <a:t>15</a:t>
                      </a:r>
                      <a:r>
                        <a:rPr sz="1100" spc="-25"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1193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940"/>
                        </a:spcBef>
                      </a:pPr>
                      <a:r>
                        <a:rPr sz="1100" dirty="0">
                          <a:latin typeface="Times New Roman"/>
                          <a:cs typeface="Times New Roman"/>
                        </a:rPr>
                        <a:t>50</a:t>
                      </a:r>
                      <a:r>
                        <a:rPr sz="1100" spc="-25"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1193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940"/>
                        </a:spcBef>
                      </a:pPr>
                      <a:r>
                        <a:rPr sz="1100" dirty="0">
                          <a:latin typeface="Times New Roman"/>
                          <a:cs typeface="Times New Roman"/>
                        </a:rPr>
                        <a:t>200</a:t>
                      </a:r>
                      <a:r>
                        <a:rPr sz="1100" spc="-25"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1193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422148">
                <a:tc>
                  <a:txBody>
                    <a:bodyPr/>
                    <a:lstStyle/>
                    <a:p>
                      <a:pPr marL="42545">
                        <a:lnSpc>
                          <a:spcPct val="100000"/>
                        </a:lnSpc>
                        <a:spcBef>
                          <a:spcPts val="170"/>
                        </a:spcBef>
                      </a:pPr>
                      <a:r>
                        <a:rPr sz="1100" spc="-5" dirty="0">
                          <a:latin typeface="Times New Roman"/>
                          <a:cs typeface="Times New Roman"/>
                        </a:rPr>
                        <a:t>Moment </a:t>
                      </a:r>
                      <a:r>
                        <a:rPr sz="1100" dirty="0">
                          <a:latin typeface="Times New Roman"/>
                          <a:cs typeface="Times New Roman"/>
                        </a:rPr>
                        <a:t>de</a:t>
                      </a:r>
                      <a:r>
                        <a:rPr sz="1100" spc="-15" dirty="0">
                          <a:latin typeface="Times New Roman"/>
                          <a:cs typeface="Times New Roman"/>
                        </a:rPr>
                        <a:t> </a:t>
                      </a:r>
                      <a:r>
                        <a:rPr sz="1100" spc="-5" dirty="0">
                          <a:latin typeface="Times New Roman"/>
                          <a:cs typeface="Times New Roman"/>
                        </a:rPr>
                        <a:t>renversement</a:t>
                      </a:r>
                      <a:endParaRPr sz="1100">
                        <a:latin typeface="Times New Roman"/>
                        <a:cs typeface="Times New Roman"/>
                      </a:endParaRPr>
                    </a:p>
                    <a:p>
                      <a:pPr marL="177800">
                        <a:lnSpc>
                          <a:spcPts val="1290"/>
                        </a:lnSpc>
                        <a:spcBef>
                          <a:spcPts val="445"/>
                        </a:spcBef>
                      </a:pPr>
                      <a:r>
                        <a:rPr sz="1100" i="1" dirty="0">
                          <a:solidFill>
                            <a:srgbClr val="5F5F5F"/>
                          </a:solidFill>
                          <a:latin typeface="Times New Roman"/>
                          <a:cs typeface="Times New Roman"/>
                        </a:rPr>
                        <a:t>Bending</a:t>
                      </a:r>
                      <a:r>
                        <a:rPr sz="1100" i="1" spc="-15" dirty="0">
                          <a:solidFill>
                            <a:srgbClr val="5F5F5F"/>
                          </a:solidFill>
                          <a:latin typeface="Times New Roman"/>
                          <a:cs typeface="Times New Roman"/>
                        </a:rPr>
                        <a:t> </a:t>
                      </a:r>
                      <a:r>
                        <a:rPr sz="1100" i="1" spc="-5" dirty="0">
                          <a:solidFill>
                            <a:srgbClr val="5F5F5F"/>
                          </a:solidFill>
                          <a:latin typeface="Times New Roman"/>
                          <a:cs typeface="Times New Roman"/>
                        </a:rPr>
                        <a:t>moment</a:t>
                      </a:r>
                      <a:endParaRPr sz="1100">
                        <a:latin typeface="Times New Roman"/>
                        <a:cs typeface="Times New Roman"/>
                      </a:endParaRPr>
                    </a:p>
                  </a:txBody>
                  <a:tcPr marL="0" marR="0" marT="215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925"/>
                        </a:spcBef>
                      </a:pPr>
                      <a:r>
                        <a:rPr sz="1100" spc="5" dirty="0">
                          <a:latin typeface="Times New Roman"/>
                          <a:cs typeface="Times New Roman"/>
                        </a:rPr>
                        <a:t>Nm</a:t>
                      </a:r>
                      <a:endParaRPr sz="1100">
                        <a:latin typeface="Times New Roman"/>
                        <a:cs typeface="Times New Roman"/>
                      </a:endParaRPr>
                    </a:p>
                  </a:txBody>
                  <a:tcPr marL="0" marR="0" marT="1174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925"/>
                        </a:spcBef>
                      </a:pPr>
                      <a:r>
                        <a:rPr sz="1100" dirty="0">
                          <a:latin typeface="Times New Roman"/>
                          <a:cs typeface="Times New Roman"/>
                        </a:rPr>
                        <a:t>15</a:t>
                      </a:r>
                      <a:endParaRPr sz="1100">
                        <a:latin typeface="Times New Roman"/>
                        <a:cs typeface="Times New Roman"/>
                      </a:endParaRPr>
                    </a:p>
                  </a:txBody>
                  <a:tcPr marL="0" marR="0" marT="1174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925"/>
                        </a:spcBef>
                      </a:pPr>
                      <a:r>
                        <a:rPr sz="1100" dirty="0">
                          <a:latin typeface="Times New Roman"/>
                          <a:cs typeface="Times New Roman"/>
                        </a:rPr>
                        <a:t>250</a:t>
                      </a:r>
                      <a:endParaRPr sz="1100">
                        <a:latin typeface="Times New Roman"/>
                        <a:cs typeface="Times New Roman"/>
                      </a:endParaRPr>
                    </a:p>
                  </a:txBody>
                  <a:tcPr marL="0" marR="0" marT="1174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925"/>
                        </a:spcBef>
                      </a:pPr>
                      <a:r>
                        <a:rPr sz="1100" dirty="0">
                          <a:latin typeface="Times New Roman"/>
                          <a:cs typeface="Times New Roman"/>
                        </a:rPr>
                        <a:t>1</a:t>
                      </a:r>
                      <a:r>
                        <a:rPr sz="1100" spc="-20" dirty="0">
                          <a:latin typeface="Times New Roman"/>
                          <a:cs typeface="Times New Roman"/>
                        </a:rPr>
                        <a:t> </a:t>
                      </a:r>
                      <a:r>
                        <a:rPr sz="1100" dirty="0">
                          <a:latin typeface="Times New Roman"/>
                          <a:cs typeface="Times New Roman"/>
                        </a:rPr>
                        <a:t>200</a:t>
                      </a:r>
                      <a:endParaRPr sz="1100">
                        <a:latin typeface="Times New Roman"/>
                        <a:cs typeface="Times New Roman"/>
                      </a:endParaRPr>
                    </a:p>
                  </a:txBody>
                  <a:tcPr marL="0" marR="0" marT="1174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925"/>
                        </a:spcBef>
                      </a:pPr>
                      <a:r>
                        <a:rPr sz="1100" dirty="0">
                          <a:latin typeface="Times New Roman"/>
                          <a:cs typeface="Times New Roman"/>
                        </a:rPr>
                        <a:t>10</a:t>
                      </a:r>
                      <a:r>
                        <a:rPr sz="1100" spc="-25"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1174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925"/>
                        </a:spcBef>
                      </a:pPr>
                      <a:r>
                        <a:rPr sz="1100" dirty="0">
                          <a:latin typeface="Times New Roman"/>
                          <a:cs typeface="Times New Roman"/>
                        </a:rPr>
                        <a:t>50</a:t>
                      </a:r>
                      <a:r>
                        <a:rPr sz="1100" spc="-25"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1174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925"/>
                        </a:spcBef>
                      </a:pPr>
                      <a:r>
                        <a:rPr sz="1100" dirty="0">
                          <a:latin typeface="Times New Roman"/>
                          <a:cs typeface="Times New Roman"/>
                        </a:rPr>
                        <a:t>120</a:t>
                      </a:r>
                      <a:r>
                        <a:rPr sz="1100" spc="-25"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1174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232028">
                <a:tc rowSpan="3">
                  <a:txBody>
                    <a:bodyPr/>
                    <a:lstStyle/>
                    <a:p>
                      <a:pPr>
                        <a:lnSpc>
                          <a:spcPct val="100000"/>
                        </a:lnSpc>
                        <a:spcBef>
                          <a:spcPts val="35"/>
                        </a:spcBef>
                      </a:pPr>
                      <a:endParaRPr sz="1050">
                        <a:latin typeface="Times New Roman"/>
                        <a:cs typeface="Times New Roman"/>
                      </a:endParaRPr>
                    </a:p>
                    <a:p>
                      <a:pPr marL="42545">
                        <a:lnSpc>
                          <a:spcPct val="100000"/>
                        </a:lnSpc>
                      </a:pPr>
                      <a:r>
                        <a:rPr sz="1100" spc="-5" dirty="0">
                          <a:latin typeface="Times New Roman"/>
                          <a:cs typeface="Times New Roman"/>
                        </a:rPr>
                        <a:t>Vitesse </a:t>
                      </a:r>
                      <a:r>
                        <a:rPr sz="1100" spc="-10" dirty="0">
                          <a:latin typeface="Times New Roman"/>
                          <a:cs typeface="Times New Roman"/>
                        </a:rPr>
                        <a:t>de</a:t>
                      </a:r>
                      <a:r>
                        <a:rPr sz="1100" spc="-5" dirty="0">
                          <a:latin typeface="Times New Roman"/>
                          <a:cs typeface="Times New Roman"/>
                        </a:rPr>
                        <a:t> rotation</a:t>
                      </a:r>
                      <a:endParaRPr sz="1100">
                        <a:latin typeface="Times New Roman"/>
                        <a:cs typeface="Times New Roman"/>
                      </a:endParaRPr>
                    </a:p>
                    <a:p>
                      <a:pPr marL="177800">
                        <a:lnSpc>
                          <a:spcPct val="100000"/>
                        </a:lnSpc>
                        <a:spcBef>
                          <a:spcPts val="445"/>
                        </a:spcBef>
                      </a:pPr>
                      <a:r>
                        <a:rPr sz="1100" i="1" spc="-5" dirty="0">
                          <a:solidFill>
                            <a:srgbClr val="5F5F5F"/>
                          </a:solidFill>
                          <a:latin typeface="Times New Roman"/>
                          <a:cs typeface="Times New Roman"/>
                        </a:rPr>
                        <a:t>Operating</a:t>
                      </a:r>
                      <a:r>
                        <a:rPr sz="1100" i="1" spc="-20" dirty="0">
                          <a:solidFill>
                            <a:srgbClr val="5F5F5F"/>
                          </a:solidFill>
                          <a:latin typeface="Times New Roman"/>
                          <a:cs typeface="Times New Roman"/>
                        </a:rPr>
                        <a:t> </a:t>
                      </a:r>
                      <a:r>
                        <a:rPr sz="1100" i="1" spc="-5" dirty="0">
                          <a:solidFill>
                            <a:srgbClr val="5F5F5F"/>
                          </a:solidFill>
                          <a:latin typeface="Times New Roman"/>
                          <a:cs typeface="Times New Roman"/>
                        </a:rPr>
                        <a:t>velocity</a:t>
                      </a:r>
                      <a:endParaRPr sz="1100">
                        <a:latin typeface="Times New Roman"/>
                        <a:cs typeface="Times New Roman"/>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a:lnSpc>
                          <a:spcPct val="100000"/>
                        </a:lnSpc>
                        <a:spcBef>
                          <a:spcPts val="40"/>
                        </a:spcBef>
                      </a:pPr>
                      <a:endParaRPr sz="1700">
                        <a:latin typeface="Times New Roman"/>
                        <a:cs typeface="Times New Roman"/>
                      </a:endParaRPr>
                    </a:p>
                    <a:p>
                      <a:pPr algn="ctr">
                        <a:lnSpc>
                          <a:spcPct val="100000"/>
                        </a:lnSpc>
                        <a:spcBef>
                          <a:spcPts val="5"/>
                        </a:spcBef>
                      </a:pPr>
                      <a:r>
                        <a:rPr sz="1100" spc="-5" dirty="0">
                          <a:latin typeface="Times New Roman"/>
                          <a:cs typeface="Times New Roman"/>
                        </a:rPr>
                        <a:t>°/s</a:t>
                      </a:r>
                      <a:endParaRPr sz="1100">
                        <a:latin typeface="Times New Roman"/>
                        <a:cs typeface="Times New Roman"/>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76200" algn="r">
                        <a:lnSpc>
                          <a:spcPct val="100000"/>
                        </a:lnSpc>
                        <a:spcBef>
                          <a:spcPts val="204"/>
                        </a:spcBef>
                      </a:pPr>
                      <a:r>
                        <a:rPr sz="1100" b="1" spc="-10" dirty="0">
                          <a:latin typeface="Times New Roman"/>
                          <a:cs typeface="Times New Roman"/>
                        </a:rPr>
                        <a:t>AZ</a:t>
                      </a:r>
                      <a:endParaRPr sz="1100">
                        <a:latin typeface="Times New Roman"/>
                        <a:cs typeface="Times New Roman"/>
                      </a:endParaRPr>
                    </a:p>
                  </a:txBody>
                  <a:tcPr marL="0" marR="0" marT="2603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85"/>
                        </a:spcBef>
                      </a:pPr>
                      <a:r>
                        <a:rPr sz="1100" dirty="0">
                          <a:latin typeface="Times New Roman"/>
                          <a:cs typeface="Times New Roman"/>
                        </a:rPr>
                        <a:t>20</a:t>
                      </a:r>
                      <a:endParaRPr sz="1100">
                        <a:latin typeface="Times New Roman"/>
                        <a:cs typeface="Times New Roman"/>
                      </a:endParaRPr>
                    </a:p>
                  </a:txBody>
                  <a:tcPr marL="0" marR="0" marT="234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85"/>
                        </a:spcBef>
                      </a:pPr>
                      <a:r>
                        <a:rPr sz="1100" dirty="0">
                          <a:latin typeface="Times New Roman"/>
                          <a:cs typeface="Times New Roman"/>
                        </a:rPr>
                        <a:t>6</a:t>
                      </a:r>
                      <a:endParaRPr sz="1100">
                        <a:latin typeface="Times New Roman"/>
                        <a:cs typeface="Times New Roman"/>
                      </a:endParaRPr>
                    </a:p>
                  </a:txBody>
                  <a:tcPr marL="0" marR="0" marT="234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85"/>
                        </a:spcBef>
                      </a:pPr>
                      <a:r>
                        <a:rPr sz="1100" dirty="0">
                          <a:latin typeface="Times New Roman"/>
                          <a:cs typeface="Times New Roman"/>
                        </a:rPr>
                        <a:t>12</a:t>
                      </a:r>
                      <a:endParaRPr sz="1100">
                        <a:latin typeface="Times New Roman"/>
                        <a:cs typeface="Times New Roman"/>
                      </a:endParaRPr>
                    </a:p>
                  </a:txBody>
                  <a:tcPr marL="0" marR="0" marT="234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85"/>
                        </a:spcBef>
                      </a:pPr>
                      <a:r>
                        <a:rPr sz="1100" dirty="0">
                          <a:latin typeface="Times New Roman"/>
                          <a:cs typeface="Times New Roman"/>
                        </a:rPr>
                        <a:t>6</a:t>
                      </a:r>
                      <a:endParaRPr sz="1100">
                        <a:latin typeface="Times New Roman"/>
                        <a:cs typeface="Times New Roman"/>
                      </a:endParaRPr>
                    </a:p>
                  </a:txBody>
                  <a:tcPr marL="0" marR="0" marT="234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85"/>
                        </a:spcBef>
                      </a:pPr>
                      <a:r>
                        <a:rPr sz="1100" dirty="0">
                          <a:latin typeface="Times New Roman"/>
                          <a:cs typeface="Times New Roman"/>
                        </a:rPr>
                        <a:t>4.6</a:t>
                      </a:r>
                      <a:endParaRPr sz="1100">
                        <a:latin typeface="Times New Roman"/>
                        <a:cs typeface="Times New Roman"/>
                      </a:endParaRPr>
                    </a:p>
                  </a:txBody>
                  <a:tcPr marL="0" marR="0" marT="234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85"/>
                        </a:spcBef>
                      </a:pPr>
                      <a:r>
                        <a:rPr sz="1100" dirty="0">
                          <a:latin typeface="Times New Roman"/>
                          <a:cs typeface="Times New Roman"/>
                        </a:rPr>
                        <a:t>3</a:t>
                      </a:r>
                      <a:endParaRPr sz="1100">
                        <a:latin typeface="Times New Roman"/>
                        <a:cs typeface="Times New Roman"/>
                      </a:endParaRPr>
                    </a:p>
                  </a:txBody>
                  <a:tcPr marL="0" marR="0" marT="234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230124">
                <a:tc vMerge="1">
                  <a:txBody>
                    <a:bodyPr/>
                    <a:lstStyle/>
                    <a:p>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78740" algn="r">
                        <a:lnSpc>
                          <a:spcPct val="100000"/>
                        </a:lnSpc>
                        <a:spcBef>
                          <a:spcPts val="195"/>
                        </a:spcBef>
                      </a:pPr>
                      <a:r>
                        <a:rPr sz="1100" b="1" spc="-5" dirty="0">
                          <a:latin typeface="Times New Roman"/>
                          <a:cs typeface="Times New Roman"/>
                        </a:rPr>
                        <a:t>EL</a:t>
                      </a:r>
                      <a:endParaRPr sz="1100">
                        <a:latin typeface="Times New Roman"/>
                        <a:cs typeface="Times New Roman"/>
                      </a:endParaRPr>
                    </a:p>
                  </a:txBody>
                  <a:tcPr marL="0" marR="0" marT="247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1100" dirty="0">
                          <a:latin typeface="Times New Roman"/>
                          <a:cs typeface="Times New Roman"/>
                        </a:rPr>
                        <a:t>20</a:t>
                      </a:r>
                      <a:endParaRPr sz="1100">
                        <a:latin typeface="Times New Roman"/>
                        <a:cs typeface="Times New Roman"/>
                      </a:endParaRPr>
                    </a:p>
                  </a:txBody>
                  <a:tcPr marL="0" marR="0" marT="215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1100" dirty="0">
                          <a:latin typeface="Times New Roman"/>
                          <a:cs typeface="Times New Roman"/>
                        </a:rPr>
                        <a:t>6</a:t>
                      </a:r>
                      <a:endParaRPr sz="1100">
                        <a:latin typeface="Times New Roman"/>
                        <a:cs typeface="Times New Roman"/>
                      </a:endParaRPr>
                    </a:p>
                  </a:txBody>
                  <a:tcPr marL="0" marR="0" marT="215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1100" dirty="0">
                          <a:latin typeface="Times New Roman"/>
                          <a:cs typeface="Times New Roman"/>
                        </a:rPr>
                        <a:t>12</a:t>
                      </a:r>
                      <a:endParaRPr sz="1100">
                        <a:latin typeface="Times New Roman"/>
                        <a:cs typeface="Times New Roman"/>
                      </a:endParaRPr>
                    </a:p>
                  </a:txBody>
                  <a:tcPr marL="0" marR="0" marT="215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1100" dirty="0">
                          <a:latin typeface="Times New Roman"/>
                          <a:cs typeface="Times New Roman"/>
                        </a:rPr>
                        <a:t>1</a:t>
                      </a:r>
                      <a:endParaRPr sz="1100">
                        <a:latin typeface="Times New Roman"/>
                        <a:cs typeface="Times New Roman"/>
                      </a:endParaRPr>
                    </a:p>
                  </a:txBody>
                  <a:tcPr marL="0" marR="0" marT="215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1100" dirty="0">
                          <a:latin typeface="Times New Roman"/>
                          <a:cs typeface="Times New Roman"/>
                        </a:rPr>
                        <a:t>0.6</a:t>
                      </a:r>
                      <a:endParaRPr sz="1100">
                        <a:latin typeface="Times New Roman"/>
                        <a:cs typeface="Times New Roman"/>
                      </a:endParaRPr>
                    </a:p>
                  </a:txBody>
                  <a:tcPr marL="0" marR="0" marT="215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170"/>
                        </a:spcBef>
                      </a:pPr>
                      <a:r>
                        <a:rPr sz="1100" dirty="0">
                          <a:latin typeface="Times New Roman"/>
                          <a:cs typeface="Times New Roman"/>
                        </a:rPr>
                        <a:t>0.40</a:t>
                      </a:r>
                      <a:endParaRPr sz="1100">
                        <a:latin typeface="Times New Roman"/>
                        <a:cs typeface="Times New Roman"/>
                      </a:endParaRPr>
                    </a:p>
                  </a:txBody>
                  <a:tcPr marL="0" marR="0" marT="215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30124">
                <a:tc vMerge="1">
                  <a:txBody>
                    <a:bodyPr/>
                    <a:lstStyle/>
                    <a:p>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76200" algn="r">
                        <a:lnSpc>
                          <a:spcPct val="100000"/>
                        </a:lnSpc>
                        <a:spcBef>
                          <a:spcPts val="195"/>
                        </a:spcBef>
                      </a:pPr>
                      <a:r>
                        <a:rPr sz="1100" b="1" spc="-10" dirty="0">
                          <a:latin typeface="Times New Roman"/>
                          <a:cs typeface="Times New Roman"/>
                        </a:rPr>
                        <a:t>AZ</a:t>
                      </a:r>
                      <a:endParaRPr sz="1100">
                        <a:latin typeface="Times New Roman"/>
                        <a:cs typeface="Times New Roman"/>
                      </a:endParaRPr>
                    </a:p>
                  </a:txBody>
                  <a:tcPr marL="0" marR="0" marT="247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1100" dirty="0">
                          <a:latin typeface="Times New Roman"/>
                          <a:cs typeface="Times New Roman"/>
                        </a:rPr>
                        <a:t>20</a:t>
                      </a:r>
                      <a:endParaRPr sz="1100">
                        <a:latin typeface="Times New Roman"/>
                        <a:cs typeface="Times New Roman"/>
                      </a:endParaRPr>
                    </a:p>
                  </a:txBody>
                  <a:tcPr marL="0" marR="0" marT="215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1100" dirty="0">
                          <a:latin typeface="Times New Roman"/>
                          <a:cs typeface="Times New Roman"/>
                        </a:rPr>
                        <a:t>6</a:t>
                      </a:r>
                      <a:endParaRPr sz="1100">
                        <a:latin typeface="Times New Roman"/>
                        <a:cs typeface="Times New Roman"/>
                      </a:endParaRPr>
                    </a:p>
                  </a:txBody>
                  <a:tcPr marL="0" marR="0" marT="215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1100" dirty="0">
                          <a:latin typeface="Times New Roman"/>
                          <a:cs typeface="Times New Roman"/>
                        </a:rPr>
                        <a:t>12</a:t>
                      </a:r>
                      <a:endParaRPr sz="1100">
                        <a:latin typeface="Times New Roman"/>
                        <a:cs typeface="Times New Roman"/>
                      </a:endParaRPr>
                    </a:p>
                  </a:txBody>
                  <a:tcPr marL="0" marR="0" marT="215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1100" dirty="0">
                          <a:latin typeface="Times New Roman"/>
                          <a:cs typeface="Times New Roman"/>
                        </a:rPr>
                        <a:t>6</a:t>
                      </a:r>
                      <a:endParaRPr sz="1100">
                        <a:latin typeface="Times New Roman"/>
                        <a:cs typeface="Times New Roman"/>
                      </a:endParaRPr>
                    </a:p>
                  </a:txBody>
                  <a:tcPr marL="0" marR="0" marT="215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1100" dirty="0">
                          <a:latin typeface="Times New Roman"/>
                          <a:cs typeface="Times New Roman"/>
                        </a:rPr>
                        <a:t>4.6</a:t>
                      </a:r>
                      <a:endParaRPr sz="1100">
                        <a:latin typeface="Times New Roman"/>
                        <a:cs typeface="Times New Roman"/>
                      </a:endParaRPr>
                    </a:p>
                  </a:txBody>
                  <a:tcPr marL="0" marR="0" marT="215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1100" dirty="0">
                          <a:latin typeface="Times New Roman"/>
                          <a:cs typeface="Times New Roman"/>
                        </a:rPr>
                        <a:t>3</a:t>
                      </a:r>
                      <a:endParaRPr sz="1100">
                        <a:latin typeface="Times New Roman"/>
                        <a:cs typeface="Times New Roman"/>
                      </a:endParaRPr>
                    </a:p>
                  </a:txBody>
                  <a:tcPr marL="0" marR="0" marT="215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254508">
                <a:tc rowSpan="3">
                  <a:txBody>
                    <a:bodyPr/>
                    <a:lstStyle/>
                    <a:p>
                      <a:pPr>
                        <a:lnSpc>
                          <a:spcPct val="100000"/>
                        </a:lnSpc>
                      </a:pPr>
                      <a:endParaRPr sz="1150">
                        <a:latin typeface="Times New Roman"/>
                        <a:cs typeface="Times New Roman"/>
                      </a:endParaRPr>
                    </a:p>
                    <a:p>
                      <a:pPr marR="405765" algn="r">
                        <a:lnSpc>
                          <a:spcPct val="100000"/>
                        </a:lnSpc>
                      </a:pPr>
                      <a:r>
                        <a:rPr sz="1100" dirty="0">
                          <a:latin typeface="Times New Roman"/>
                          <a:cs typeface="Times New Roman"/>
                        </a:rPr>
                        <a:t>Couple</a:t>
                      </a:r>
                      <a:r>
                        <a:rPr sz="1100" spc="-65" dirty="0">
                          <a:latin typeface="Times New Roman"/>
                          <a:cs typeface="Times New Roman"/>
                        </a:rPr>
                        <a:t> </a:t>
                      </a:r>
                      <a:r>
                        <a:rPr sz="1100" spc="-5" dirty="0">
                          <a:latin typeface="Times New Roman"/>
                          <a:cs typeface="Times New Roman"/>
                        </a:rPr>
                        <a:t>dynamique</a:t>
                      </a:r>
                      <a:endParaRPr sz="1100">
                        <a:latin typeface="Times New Roman"/>
                        <a:cs typeface="Times New Roman"/>
                      </a:endParaRPr>
                    </a:p>
                    <a:p>
                      <a:pPr marR="378460" algn="r">
                        <a:lnSpc>
                          <a:spcPct val="100000"/>
                        </a:lnSpc>
                        <a:spcBef>
                          <a:spcPts val="445"/>
                        </a:spcBef>
                      </a:pPr>
                      <a:r>
                        <a:rPr sz="1100" i="1" spc="-5" dirty="0">
                          <a:solidFill>
                            <a:srgbClr val="5F5F5F"/>
                          </a:solidFill>
                          <a:latin typeface="Times New Roman"/>
                          <a:cs typeface="Times New Roman"/>
                        </a:rPr>
                        <a:t>Delivered</a:t>
                      </a:r>
                      <a:r>
                        <a:rPr sz="1100" i="1" spc="-40" dirty="0">
                          <a:solidFill>
                            <a:srgbClr val="5F5F5F"/>
                          </a:solidFill>
                          <a:latin typeface="Times New Roman"/>
                          <a:cs typeface="Times New Roman"/>
                        </a:rPr>
                        <a:t> </a:t>
                      </a:r>
                      <a:r>
                        <a:rPr sz="1100" i="1" spc="-5" dirty="0">
                          <a:solidFill>
                            <a:srgbClr val="5F5F5F"/>
                          </a:solidFill>
                          <a:latin typeface="Times New Roman"/>
                          <a:cs typeface="Times New Roman"/>
                        </a:rPr>
                        <a:t>torque</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a:lnSpc>
                          <a:spcPct val="100000"/>
                        </a:lnSpc>
                      </a:pPr>
                      <a:endParaRPr sz="1200">
                        <a:latin typeface="Times New Roman"/>
                        <a:cs typeface="Times New Roman"/>
                      </a:endParaRPr>
                    </a:p>
                    <a:p>
                      <a:pPr marL="121285">
                        <a:lnSpc>
                          <a:spcPct val="100000"/>
                        </a:lnSpc>
                        <a:spcBef>
                          <a:spcPts val="700"/>
                        </a:spcBef>
                      </a:pPr>
                      <a:r>
                        <a:rPr sz="1100" spc="5" dirty="0">
                          <a:latin typeface="Times New Roman"/>
                          <a:cs typeface="Times New Roman"/>
                        </a:rPr>
                        <a:t>Nm</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76200" algn="r">
                        <a:lnSpc>
                          <a:spcPct val="100000"/>
                        </a:lnSpc>
                        <a:spcBef>
                          <a:spcPts val="290"/>
                        </a:spcBef>
                      </a:pPr>
                      <a:r>
                        <a:rPr sz="1100" b="1" spc="-10" dirty="0">
                          <a:latin typeface="Times New Roman"/>
                          <a:cs typeface="Times New Roman"/>
                        </a:rPr>
                        <a:t>AZ</a:t>
                      </a:r>
                      <a:endParaRPr sz="1100">
                        <a:latin typeface="Times New Roman"/>
                        <a:cs typeface="Times New Roman"/>
                      </a:endParaRPr>
                    </a:p>
                  </a:txBody>
                  <a:tcPr marL="0" marR="0" marT="368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65"/>
                        </a:spcBef>
                      </a:pPr>
                      <a:r>
                        <a:rPr sz="1100" dirty="0">
                          <a:latin typeface="Times New Roman"/>
                          <a:cs typeface="Times New Roman"/>
                        </a:rPr>
                        <a:t>10</a:t>
                      </a:r>
                      <a:endParaRPr sz="1100">
                        <a:latin typeface="Times New Roman"/>
                        <a:cs typeface="Times New Roman"/>
                      </a:endParaRPr>
                    </a:p>
                  </a:txBody>
                  <a:tcPr marL="0" marR="0" marT="336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65"/>
                        </a:spcBef>
                      </a:pPr>
                      <a:r>
                        <a:rPr sz="1100" dirty="0">
                          <a:latin typeface="Times New Roman"/>
                          <a:cs typeface="Times New Roman"/>
                        </a:rPr>
                        <a:t>200</a:t>
                      </a:r>
                      <a:endParaRPr sz="1100">
                        <a:latin typeface="Times New Roman"/>
                        <a:cs typeface="Times New Roman"/>
                      </a:endParaRPr>
                    </a:p>
                  </a:txBody>
                  <a:tcPr marL="0" marR="0" marT="336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265"/>
                        </a:spcBef>
                      </a:pPr>
                      <a:r>
                        <a:rPr sz="1100" dirty="0">
                          <a:latin typeface="Times New Roman"/>
                          <a:cs typeface="Times New Roman"/>
                        </a:rPr>
                        <a:t>1</a:t>
                      </a:r>
                      <a:r>
                        <a:rPr sz="1100" spc="-2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336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65"/>
                        </a:spcBef>
                      </a:pPr>
                      <a:r>
                        <a:rPr sz="1100" dirty="0">
                          <a:latin typeface="Times New Roman"/>
                          <a:cs typeface="Times New Roman"/>
                        </a:rPr>
                        <a:t>2</a:t>
                      </a:r>
                      <a:r>
                        <a:rPr sz="1100" spc="-20" dirty="0">
                          <a:latin typeface="Times New Roman"/>
                          <a:cs typeface="Times New Roman"/>
                        </a:rPr>
                        <a:t> </a:t>
                      </a:r>
                      <a:r>
                        <a:rPr sz="1100" dirty="0">
                          <a:latin typeface="Times New Roman"/>
                          <a:cs typeface="Times New Roman"/>
                        </a:rPr>
                        <a:t>500</a:t>
                      </a:r>
                      <a:endParaRPr sz="1100">
                        <a:latin typeface="Times New Roman"/>
                        <a:cs typeface="Times New Roman"/>
                      </a:endParaRPr>
                    </a:p>
                  </a:txBody>
                  <a:tcPr marL="0" marR="0" marT="336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65"/>
                        </a:spcBef>
                      </a:pPr>
                      <a:r>
                        <a:rPr sz="1100" dirty="0">
                          <a:latin typeface="Times New Roman"/>
                          <a:cs typeface="Times New Roman"/>
                        </a:rPr>
                        <a:t>8</a:t>
                      </a:r>
                      <a:r>
                        <a:rPr sz="1100" spc="-2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336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265"/>
                        </a:spcBef>
                      </a:pPr>
                      <a:r>
                        <a:rPr sz="1100" dirty="0">
                          <a:latin typeface="Times New Roman"/>
                          <a:cs typeface="Times New Roman"/>
                        </a:rPr>
                        <a:t>30</a:t>
                      </a:r>
                      <a:r>
                        <a:rPr sz="1100" spc="-2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336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230123">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78740" algn="r">
                        <a:lnSpc>
                          <a:spcPct val="100000"/>
                        </a:lnSpc>
                        <a:spcBef>
                          <a:spcPts val="195"/>
                        </a:spcBef>
                      </a:pPr>
                      <a:r>
                        <a:rPr sz="1100" b="1" spc="-5" dirty="0">
                          <a:latin typeface="Times New Roman"/>
                          <a:cs typeface="Times New Roman"/>
                        </a:rPr>
                        <a:t>EL</a:t>
                      </a:r>
                      <a:endParaRPr sz="1100">
                        <a:latin typeface="Times New Roman"/>
                        <a:cs typeface="Times New Roman"/>
                      </a:endParaRPr>
                    </a:p>
                  </a:txBody>
                  <a:tcPr marL="0" marR="0" marT="247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1100" dirty="0">
                          <a:latin typeface="Times New Roman"/>
                          <a:cs typeface="Times New Roman"/>
                        </a:rPr>
                        <a:t>10</a:t>
                      </a:r>
                      <a:endParaRPr sz="1100">
                        <a:latin typeface="Times New Roman"/>
                        <a:cs typeface="Times New Roman"/>
                      </a:endParaRPr>
                    </a:p>
                  </a:txBody>
                  <a:tcPr marL="0" marR="0" marT="215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1100" dirty="0">
                          <a:latin typeface="Times New Roman"/>
                          <a:cs typeface="Times New Roman"/>
                        </a:rPr>
                        <a:t>200</a:t>
                      </a:r>
                      <a:endParaRPr sz="1100">
                        <a:latin typeface="Times New Roman"/>
                        <a:cs typeface="Times New Roman"/>
                      </a:endParaRPr>
                    </a:p>
                  </a:txBody>
                  <a:tcPr marL="0" marR="0" marT="215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170"/>
                        </a:spcBef>
                      </a:pPr>
                      <a:r>
                        <a:rPr sz="1100" dirty="0">
                          <a:latin typeface="Times New Roman"/>
                          <a:cs typeface="Times New Roman"/>
                        </a:rPr>
                        <a:t>1</a:t>
                      </a:r>
                      <a:r>
                        <a:rPr sz="1100" spc="-2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215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1100" dirty="0">
                          <a:latin typeface="Times New Roman"/>
                          <a:cs typeface="Times New Roman"/>
                        </a:rPr>
                        <a:t>8</a:t>
                      </a:r>
                      <a:r>
                        <a:rPr sz="1100" spc="-20" dirty="0">
                          <a:latin typeface="Times New Roman"/>
                          <a:cs typeface="Times New Roman"/>
                        </a:rPr>
                        <a:t> </a:t>
                      </a:r>
                      <a:r>
                        <a:rPr sz="1100" dirty="0">
                          <a:latin typeface="Times New Roman"/>
                          <a:cs typeface="Times New Roman"/>
                        </a:rPr>
                        <a:t>500</a:t>
                      </a:r>
                      <a:endParaRPr sz="1100">
                        <a:latin typeface="Times New Roman"/>
                        <a:cs typeface="Times New Roman"/>
                      </a:endParaRPr>
                    </a:p>
                  </a:txBody>
                  <a:tcPr marL="0" marR="0" marT="215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1100" dirty="0">
                          <a:latin typeface="Times New Roman"/>
                          <a:cs typeface="Times New Roman"/>
                        </a:rPr>
                        <a:t>45</a:t>
                      </a:r>
                      <a:r>
                        <a:rPr sz="1100" spc="-25"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215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170"/>
                        </a:spcBef>
                      </a:pPr>
                      <a:r>
                        <a:rPr sz="1100" dirty="0">
                          <a:latin typeface="Times New Roman"/>
                          <a:cs typeface="Times New Roman"/>
                        </a:rPr>
                        <a:t>100</a:t>
                      </a:r>
                      <a:r>
                        <a:rPr sz="1100" spc="-25"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215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230124">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76200" algn="r">
                        <a:lnSpc>
                          <a:spcPct val="100000"/>
                        </a:lnSpc>
                        <a:spcBef>
                          <a:spcPts val="195"/>
                        </a:spcBef>
                      </a:pPr>
                      <a:r>
                        <a:rPr sz="1100" b="1" spc="-10" dirty="0">
                          <a:latin typeface="Times New Roman"/>
                          <a:cs typeface="Times New Roman"/>
                        </a:rPr>
                        <a:t>AZ</a:t>
                      </a:r>
                      <a:endParaRPr sz="1100">
                        <a:latin typeface="Times New Roman"/>
                        <a:cs typeface="Times New Roman"/>
                      </a:endParaRPr>
                    </a:p>
                  </a:txBody>
                  <a:tcPr marL="0" marR="0" marT="247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1100" dirty="0">
                          <a:latin typeface="Times New Roman"/>
                          <a:cs typeface="Times New Roman"/>
                        </a:rPr>
                        <a:t>10</a:t>
                      </a:r>
                      <a:endParaRPr sz="1100">
                        <a:latin typeface="Times New Roman"/>
                        <a:cs typeface="Times New Roman"/>
                      </a:endParaRPr>
                    </a:p>
                  </a:txBody>
                  <a:tcPr marL="0" marR="0" marT="215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1100" dirty="0">
                          <a:latin typeface="Times New Roman"/>
                          <a:cs typeface="Times New Roman"/>
                        </a:rPr>
                        <a:t>200</a:t>
                      </a:r>
                      <a:endParaRPr sz="1100">
                        <a:latin typeface="Times New Roman"/>
                        <a:cs typeface="Times New Roman"/>
                      </a:endParaRPr>
                    </a:p>
                  </a:txBody>
                  <a:tcPr marL="0" marR="0" marT="215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170"/>
                        </a:spcBef>
                      </a:pPr>
                      <a:r>
                        <a:rPr sz="1100" dirty="0">
                          <a:latin typeface="Times New Roman"/>
                          <a:cs typeface="Times New Roman"/>
                        </a:rPr>
                        <a:t>1</a:t>
                      </a:r>
                      <a:r>
                        <a:rPr sz="1100" spc="-2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215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1100" dirty="0">
                          <a:latin typeface="Times New Roman"/>
                          <a:cs typeface="Times New Roman"/>
                        </a:rPr>
                        <a:t>2</a:t>
                      </a:r>
                      <a:r>
                        <a:rPr sz="1100" spc="-20" dirty="0">
                          <a:latin typeface="Times New Roman"/>
                          <a:cs typeface="Times New Roman"/>
                        </a:rPr>
                        <a:t> </a:t>
                      </a:r>
                      <a:r>
                        <a:rPr sz="1100" dirty="0">
                          <a:latin typeface="Times New Roman"/>
                          <a:cs typeface="Times New Roman"/>
                        </a:rPr>
                        <a:t>500</a:t>
                      </a:r>
                      <a:endParaRPr sz="1100">
                        <a:latin typeface="Times New Roman"/>
                        <a:cs typeface="Times New Roman"/>
                      </a:endParaRPr>
                    </a:p>
                  </a:txBody>
                  <a:tcPr marL="0" marR="0" marT="215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1100" dirty="0">
                          <a:latin typeface="Times New Roman"/>
                          <a:cs typeface="Times New Roman"/>
                        </a:rPr>
                        <a:t>8</a:t>
                      </a:r>
                      <a:r>
                        <a:rPr sz="1100" spc="-2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215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170"/>
                        </a:spcBef>
                      </a:pPr>
                      <a:r>
                        <a:rPr sz="1100" dirty="0">
                          <a:latin typeface="Times New Roman"/>
                          <a:cs typeface="Times New Roman"/>
                        </a:rPr>
                        <a:t>30</a:t>
                      </a:r>
                      <a:r>
                        <a:rPr sz="1100" spc="-2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215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r h="263652">
                <a:tc rowSpan="3">
                  <a:txBody>
                    <a:bodyPr/>
                    <a:lstStyle/>
                    <a:p>
                      <a:pPr>
                        <a:lnSpc>
                          <a:spcPct val="100000"/>
                        </a:lnSpc>
                        <a:spcBef>
                          <a:spcPts val="35"/>
                        </a:spcBef>
                      </a:pPr>
                      <a:endParaRPr sz="1150">
                        <a:latin typeface="Times New Roman"/>
                        <a:cs typeface="Times New Roman"/>
                      </a:endParaRPr>
                    </a:p>
                    <a:p>
                      <a:pPr marL="42545">
                        <a:lnSpc>
                          <a:spcPct val="100000"/>
                        </a:lnSpc>
                      </a:pPr>
                      <a:r>
                        <a:rPr sz="1100" dirty="0">
                          <a:latin typeface="Times New Roman"/>
                          <a:cs typeface="Times New Roman"/>
                        </a:rPr>
                        <a:t>Couple</a:t>
                      </a:r>
                      <a:r>
                        <a:rPr sz="1100" spc="-15" dirty="0">
                          <a:latin typeface="Times New Roman"/>
                          <a:cs typeface="Times New Roman"/>
                        </a:rPr>
                        <a:t> </a:t>
                      </a:r>
                      <a:r>
                        <a:rPr sz="1100" spc="-5" dirty="0">
                          <a:latin typeface="Times New Roman"/>
                          <a:cs typeface="Times New Roman"/>
                        </a:rPr>
                        <a:t>statique</a:t>
                      </a:r>
                      <a:endParaRPr sz="1100">
                        <a:latin typeface="Times New Roman"/>
                        <a:cs typeface="Times New Roman"/>
                      </a:endParaRPr>
                    </a:p>
                    <a:p>
                      <a:pPr marL="179705">
                        <a:lnSpc>
                          <a:spcPct val="100000"/>
                        </a:lnSpc>
                        <a:spcBef>
                          <a:spcPts val="455"/>
                        </a:spcBef>
                      </a:pPr>
                      <a:r>
                        <a:rPr sz="1100" i="1" dirty="0">
                          <a:solidFill>
                            <a:srgbClr val="5F5F5F"/>
                          </a:solidFill>
                          <a:latin typeface="Times New Roman"/>
                          <a:cs typeface="Times New Roman"/>
                        </a:rPr>
                        <a:t>Withstand</a:t>
                      </a:r>
                      <a:r>
                        <a:rPr sz="1100" i="1" spc="-20" dirty="0">
                          <a:solidFill>
                            <a:srgbClr val="5F5F5F"/>
                          </a:solidFill>
                          <a:latin typeface="Times New Roman"/>
                          <a:cs typeface="Times New Roman"/>
                        </a:rPr>
                        <a:t> </a:t>
                      </a:r>
                      <a:r>
                        <a:rPr sz="1100" i="1" dirty="0">
                          <a:solidFill>
                            <a:srgbClr val="5F5F5F"/>
                          </a:solidFill>
                          <a:latin typeface="Times New Roman"/>
                          <a:cs typeface="Times New Roman"/>
                        </a:rPr>
                        <a:t>torque</a:t>
                      </a:r>
                      <a:endParaRPr sz="1100">
                        <a:latin typeface="Times New Roman"/>
                        <a:cs typeface="Times New Roman"/>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a:lnSpc>
                          <a:spcPct val="100000"/>
                        </a:lnSpc>
                      </a:pPr>
                      <a:endParaRPr sz="1200">
                        <a:latin typeface="Times New Roman"/>
                        <a:cs typeface="Times New Roman"/>
                      </a:endParaRPr>
                    </a:p>
                    <a:p>
                      <a:pPr marL="121285">
                        <a:lnSpc>
                          <a:spcPct val="100000"/>
                        </a:lnSpc>
                        <a:spcBef>
                          <a:spcPts val="745"/>
                        </a:spcBef>
                      </a:pPr>
                      <a:r>
                        <a:rPr sz="1100" spc="5" dirty="0">
                          <a:latin typeface="Times New Roman"/>
                          <a:cs typeface="Times New Roman"/>
                        </a:rPr>
                        <a:t>Nm</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76200" algn="r">
                        <a:lnSpc>
                          <a:spcPct val="100000"/>
                        </a:lnSpc>
                        <a:spcBef>
                          <a:spcPts val="325"/>
                        </a:spcBef>
                      </a:pPr>
                      <a:r>
                        <a:rPr sz="1100" b="1" spc="-10" dirty="0">
                          <a:latin typeface="Times New Roman"/>
                          <a:cs typeface="Times New Roman"/>
                        </a:rPr>
                        <a:t>AZ</a:t>
                      </a:r>
                      <a:endParaRPr sz="1100">
                        <a:latin typeface="Times New Roman"/>
                        <a:cs typeface="Times New Roman"/>
                      </a:endParaRPr>
                    </a:p>
                  </a:txBody>
                  <a:tcPr marL="0" marR="0" marT="412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305"/>
                        </a:spcBef>
                      </a:pPr>
                      <a:r>
                        <a:rPr sz="1100" dirty="0">
                          <a:latin typeface="Times New Roman"/>
                          <a:cs typeface="Times New Roman"/>
                        </a:rPr>
                        <a:t>15</a:t>
                      </a:r>
                      <a:endParaRPr sz="1100">
                        <a:latin typeface="Times New Roman"/>
                        <a:cs typeface="Times New Roman"/>
                      </a:endParaRPr>
                    </a:p>
                  </a:txBody>
                  <a:tcPr marL="0" marR="0" marT="387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305"/>
                        </a:spcBef>
                      </a:pPr>
                      <a:r>
                        <a:rPr sz="1100" dirty="0">
                          <a:latin typeface="Times New Roman"/>
                          <a:cs typeface="Times New Roman"/>
                        </a:rPr>
                        <a:t>250</a:t>
                      </a:r>
                      <a:endParaRPr sz="1100">
                        <a:latin typeface="Times New Roman"/>
                        <a:cs typeface="Times New Roman"/>
                      </a:endParaRPr>
                    </a:p>
                  </a:txBody>
                  <a:tcPr marL="0" marR="0" marT="387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305"/>
                        </a:spcBef>
                      </a:pPr>
                      <a:r>
                        <a:rPr sz="1100" dirty="0">
                          <a:latin typeface="Times New Roman"/>
                          <a:cs typeface="Times New Roman"/>
                        </a:rPr>
                        <a:t>1</a:t>
                      </a:r>
                      <a:r>
                        <a:rPr sz="1100" spc="-20" dirty="0">
                          <a:latin typeface="Times New Roman"/>
                          <a:cs typeface="Times New Roman"/>
                        </a:rPr>
                        <a:t> </a:t>
                      </a:r>
                      <a:r>
                        <a:rPr sz="1100" dirty="0">
                          <a:latin typeface="Times New Roman"/>
                          <a:cs typeface="Times New Roman"/>
                        </a:rPr>
                        <a:t>200</a:t>
                      </a:r>
                      <a:endParaRPr sz="1100">
                        <a:latin typeface="Times New Roman"/>
                        <a:cs typeface="Times New Roman"/>
                      </a:endParaRPr>
                    </a:p>
                  </a:txBody>
                  <a:tcPr marL="0" marR="0" marT="387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305"/>
                        </a:spcBef>
                      </a:pPr>
                      <a:r>
                        <a:rPr sz="1100" dirty="0">
                          <a:latin typeface="Times New Roman"/>
                          <a:cs typeface="Times New Roman"/>
                        </a:rPr>
                        <a:t>3</a:t>
                      </a:r>
                      <a:r>
                        <a:rPr sz="1100" spc="-2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387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305"/>
                        </a:spcBef>
                      </a:pPr>
                      <a:r>
                        <a:rPr sz="1100" dirty="0">
                          <a:latin typeface="Times New Roman"/>
                          <a:cs typeface="Times New Roman"/>
                        </a:rPr>
                        <a:t>9</a:t>
                      </a:r>
                      <a:r>
                        <a:rPr sz="1100" spc="-20" dirty="0">
                          <a:latin typeface="Times New Roman"/>
                          <a:cs typeface="Times New Roman"/>
                        </a:rPr>
                        <a:t> </a:t>
                      </a:r>
                      <a:r>
                        <a:rPr sz="1100" dirty="0">
                          <a:latin typeface="Times New Roman"/>
                          <a:cs typeface="Times New Roman"/>
                        </a:rPr>
                        <a:t>600</a:t>
                      </a:r>
                      <a:endParaRPr sz="1100">
                        <a:latin typeface="Times New Roman"/>
                        <a:cs typeface="Times New Roman"/>
                      </a:endParaRPr>
                    </a:p>
                  </a:txBody>
                  <a:tcPr marL="0" marR="0" marT="387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305"/>
                        </a:spcBef>
                      </a:pPr>
                      <a:r>
                        <a:rPr sz="1100" dirty="0">
                          <a:latin typeface="Times New Roman"/>
                          <a:cs typeface="Times New Roman"/>
                        </a:rPr>
                        <a:t>36</a:t>
                      </a:r>
                      <a:r>
                        <a:rPr sz="1100" spc="-2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387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0"/>
                  </a:ext>
                </a:extLst>
              </a:tr>
              <a:tr h="230123">
                <a:tc vMerge="1">
                  <a:txBody>
                    <a:bodyPr/>
                    <a:lstStyle/>
                    <a:p>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78740" algn="r">
                        <a:lnSpc>
                          <a:spcPct val="100000"/>
                        </a:lnSpc>
                        <a:spcBef>
                          <a:spcPts val="195"/>
                        </a:spcBef>
                      </a:pPr>
                      <a:r>
                        <a:rPr sz="1100" b="1" spc="-5" dirty="0">
                          <a:latin typeface="Times New Roman"/>
                          <a:cs typeface="Times New Roman"/>
                        </a:rPr>
                        <a:t>EL</a:t>
                      </a:r>
                      <a:endParaRPr sz="1100">
                        <a:latin typeface="Times New Roman"/>
                        <a:cs typeface="Times New Roman"/>
                      </a:endParaRPr>
                    </a:p>
                  </a:txBody>
                  <a:tcPr marL="0" marR="0" marT="247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1100" dirty="0">
                          <a:latin typeface="Times New Roman"/>
                          <a:cs typeface="Times New Roman"/>
                        </a:rPr>
                        <a:t>15</a:t>
                      </a:r>
                      <a:endParaRPr sz="1100">
                        <a:latin typeface="Times New Roman"/>
                        <a:cs typeface="Times New Roman"/>
                      </a:endParaRPr>
                    </a:p>
                  </a:txBody>
                  <a:tcPr marL="0" marR="0" marT="215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1100" dirty="0">
                          <a:latin typeface="Times New Roman"/>
                          <a:cs typeface="Times New Roman"/>
                        </a:rPr>
                        <a:t>250</a:t>
                      </a:r>
                      <a:endParaRPr sz="1100">
                        <a:latin typeface="Times New Roman"/>
                        <a:cs typeface="Times New Roman"/>
                      </a:endParaRPr>
                    </a:p>
                  </a:txBody>
                  <a:tcPr marL="0" marR="0" marT="215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170"/>
                        </a:spcBef>
                      </a:pPr>
                      <a:r>
                        <a:rPr sz="1100" dirty="0">
                          <a:latin typeface="Times New Roman"/>
                          <a:cs typeface="Times New Roman"/>
                        </a:rPr>
                        <a:t>1</a:t>
                      </a:r>
                      <a:r>
                        <a:rPr sz="1100" spc="-20" dirty="0">
                          <a:latin typeface="Times New Roman"/>
                          <a:cs typeface="Times New Roman"/>
                        </a:rPr>
                        <a:t> </a:t>
                      </a:r>
                      <a:r>
                        <a:rPr sz="1100" dirty="0">
                          <a:latin typeface="Times New Roman"/>
                          <a:cs typeface="Times New Roman"/>
                        </a:rPr>
                        <a:t>200</a:t>
                      </a:r>
                      <a:endParaRPr sz="1100">
                        <a:latin typeface="Times New Roman"/>
                        <a:cs typeface="Times New Roman"/>
                      </a:endParaRPr>
                    </a:p>
                  </a:txBody>
                  <a:tcPr marL="0" marR="0" marT="215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1100" dirty="0">
                          <a:latin typeface="Times New Roman"/>
                          <a:cs typeface="Times New Roman"/>
                        </a:rPr>
                        <a:t>10</a:t>
                      </a:r>
                      <a:r>
                        <a:rPr sz="1100" spc="-25"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215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70"/>
                        </a:spcBef>
                      </a:pPr>
                      <a:r>
                        <a:rPr sz="1100" dirty="0">
                          <a:latin typeface="Times New Roman"/>
                          <a:cs typeface="Times New Roman"/>
                        </a:rPr>
                        <a:t>50</a:t>
                      </a:r>
                      <a:r>
                        <a:rPr sz="1100" spc="-25"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215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170"/>
                        </a:spcBef>
                      </a:pPr>
                      <a:r>
                        <a:rPr sz="1100" dirty="0">
                          <a:latin typeface="Times New Roman"/>
                          <a:cs typeface="Times New Roman"/>
                        </a:rPr>
                        <a:t>120</a:t>
                      </a:r>
                      <a:r>
                        <a:rPr sz="1100" spc="-25"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215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1"/>
                  </a:ext>
                </a:extLst>
              </a:tr>
              <a:tr h="231648">
                <a:tc vMerge="1">
                  <a:txBody>
                    <a:bodyPr/>
                    <a:lstStyle/>
                    <a:p>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76200" algn="r">
                        <a:lnSpc>
                          <a:spcPct val="100000"/>
                        </a:lnSpc>
                        <a:spcBef>
                          <a:spcPts val="204"/>
                        </a:spcBef>
                      </a:pPr>
                      <a:r>
                        <a:rPr sz="1100" b="1" spc="-10" dirty="0">
                          <a:latin typeface="Times New Roman"/>
                          <a:cs typeface="Times New Roman"/>
                        </a:rPr>
                        <a:t>AZ</a:t>
                      </a:r>
                      <a:endParaRPr sz="1100">
                        <a:latin typeface="Times New Roman"/>
                        <a:cs typeface="Times New Roman"/>
                      </a:endParaRPr>
                    </a:p>
                  </a:txBody>
                  <a:tcPr marL="0" marR="0" marT="2603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85"/>
                        </a:spcBef>
                      </a:pPr>
                      <a:r>
                        <a:rPr sz="1100" dirty="0">
                          <a:latin typeface="Times New Roman"/>
                          <a:cs typeface="Times New Roman"/>
                        </a:rPr>
                        <a:t>15</a:t>
                      </a:r>
                      <a:endParaRPr sz="1100">
                        <a:latin typeface="Times New Roman"/>
                        <a:cs typeface="Times New Roman"/>
                      </a:endParaRPr>
                    </a:p>
                  </a:txBody>
                  <a:tcPr marL="0" marR="0" marT="234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85"/>
                        </a:spcBef>
                      </a:pPr>
                      <a:r>
                        <a:rPr sz="1100" dirty="0">
                          <a:latin typeface="Times New Roman"/>
                          <a:cs typeface="Times New Roman"/>
                        </a:rPr>
                        <a:t>250</a:t>
                      </a:r>
                      <a:endParaRPr sz="1100">
                        <a:latin typeface="Times New Roman"/>
                        <a:cs typeface="Times New Roman"/>
                      </a:endParaRPr>
                    </a:p>
                  </a:txBody>
                  <a:tcPr marL="0" marR="0" marT="234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185"/>
                        </a:spcBef>
                      </a:pPr>
                      <a:r>
                        <a:rPr sz="1100" dirty="0">
                          <a:latin typeface="Times New Roman"/>
                          <a:cs typeface="Times New Roman"/>
                        </a:rPr>
                        <a:t>1</a:t>
                      </a:r>
                      <a:r>
                        <a:rPr sz="1100" spc="-20" dirty="0">
                          <a:latin typeface="Times New Roman"/>
                          <a:cs typeface="Times New Roman"/>
                        </a:rPr>
                        <a:t> </a:t>
                      </a:r>
                      <a:r>
                        <a:rPr sz="1100" dirty="0">
                          <a:latin typeface="Times New Roman"/>
                          <a:cs typeface="Times New Roman"/>
                        </a:rPr>
                        <a:t>200</a:t>
                      </a:r>
                      <a:endParaRPr sz="1100">
                        <a:latin typeface="Times New Roman"/>
                        <a:cs typeface="Times New Roman"/>
                      </a:endParaRPr>
                    </a:p>
                  </a:txBody>
                  <a:tcPr marL="0" marR="0" marT="234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85"/>
                        </a:spcBef>
                      </a:pPr>
                      <a:r>
                        <a:rPr sz="1100" dirty="0">
                          <a:latin typeface="Times New Roman"/>
                          <a:cs typeface="Times New Roman"/>
                        </a:rPr>
                        <a:t>3</a:t>
                      </a:r>
                      <a:r>
                        <a:rPr sz="1100" spc="-2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234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85"/>
                        </a:spcBef>
                      </a:pPr>
                      <a:r>
                        <a:rPr sz="1100" dirty="0">
                          <a:latin typeface="Times New Roman"/>
                          <a:cs typeface="Times New Roman"/>
                        </a:rPr>
                        <a:t>9</a:t>
                      </a:r>
                      <a:r>
                        <a:rPr sz="1100" spc="-20" dirty="0">
                          <a:latin typeface="Times New Roman"/>
                          <a:cs typeface="Times New Roman"/>
                        </a:rPr>
                        <a:t> </a:t>
                      </a:r>
                      <a:r>
                        <a:rPr sz="1100" dirty="0">
                          <a:latin typeface="Times New Roman"/>
                          <a:cs typeface="Times New Roman"/>
                        </a:rPr>
                        <a:t>600</a:t>
                      </a:r>
                      <a:endParaRPr sz="1100">
                        <a:latin typeface="Times New Roman"/>
                        <a:cs typeface="Times New Roman"/>
                      </a:endParaRPr>
                    </a:p>
                  </a:txBody>
                  <a:tcPr marL="0" marR="0" marT="234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185"/>
                        </a:spcBef>
                      </a:pPr>
                      <a:r>
                        <a:rPr sz="1100" dirty="0">
                          <a:latin typeface="Times New Roman"/>
                          <a:cs typeface="Times New Roman"/>
                        </a:rPr>
                        <a:t>36</a:t>
                      </a:r>
                      <a:r>
                        <a:rPr sz="1100" spc="-2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234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2"/>
                  </a:ext>
                </a:extLst>
              </a:tr>
              <a:tr h="422148">
                <a:tc>
                  <a:txBody>
                    <a:bodyPr/>
                    <a:lstStyle/>
                    <a:p>
                      <a:pPr marL="42545">
                        <a:lnSpc>
                          <a:spcPct val="100000"/>
                        </a:lnSpc>
                        <a:spcBef>
                          <a:spcPts val="170"/>
                        </a:spcBef>
                      </a:pPr>
                      <a:r>
                        <a:rPr sz="1100" dirty="0">
                          <a:latin typeface="Times New Roman"/>
                          <a:cs typeface="Times New Roman"/>
                        </a:rPr>
                        <a:t>Puissance par</a:t>
                      </a:r>
                      <a:r>
                        <a:rPr sz="1100" spc="-30" dirty="0">
                          <a:latin typeface="Times New Roman"/>
                          <a:cs typeface="Times New Roman"/>
                        </a:rPr>
                        <a:t> </a:t>
                      </a:r>
                      <a:r>
                        <a:rPr sz="1100" spc="-5" dirty="0">
                          <a:latin typeface="Times New Roman"/>
                          <a:cs typeface="Times New Roman"/>
                        </a:rPr>
                        <a:t>moteur</a:t>
                      </a:r>
                      <a:endParaRPr sz="1100">
                        <a:latin typeface="Times New Roman"/>
                        <a:cs typeface="Times New Roman"/>
                      </a:endParaRPr>
                    </a:p>
                    <a:p>
                      <a:pPr marL="287655">
                        <a:lnSpc>
                          <a:spcPts val="1290"/>
                        </a:lnSpc>
                        <a:spcBef>
                          <a:spcPts val="445"/>
                        </a:spcBef>
                      </a:pPr>
                      <a:r>
                        <a:rPr sz="1100" i="1" dirty="0">
                          <a:solidFill>
                            <a:srgbClr val="5F5F5F"/>
                          </a:solidFill>
                          <a:latin typeface="Times New Roman"/>
                          <a:cs typeface="Times New Roman"/>
                        </a:rPr>
                        <a:t>Drive </a:t>
                      </a:r>
                      <a:r>
                        <a:rPr sz="1100" i="1" spc="-5" dirty="0">
                          <a:solidFill>
                            <a:srgbClr val="5F5F5F"/>
                          </a:solidFill>
                          <a:latin typeface="Times New Roman"/>
                          <a:cs typeface="Times New Roman"/>
                        </a:rPr>
                        <a:t>motor</a:t>
                      </a:r>
                      <a:r>
                        <a:rPr sz="1100" i="1" spc="-30" dirty="0">
                          <a:solidFill>
                            <a:srgbClr val="5F5F5F"/>
                          </a:solidFill>
                          <a:latin typeface="Times New Roman"/>
                          <a:cs typeface="Times New Roman"/>
                        </a:rPr>
                        <a:t> </a:t>
                      </a:r>
                      <a:r>
                        <a:rPr sz="1100" i="1" dirty="0">
                          <a:solidFill>
                            <a:srgbClr val="5F5F5F"/>
                          </a:solidFill>
                          <a:latin typeface="Times New Roman"/>
                          <a:cs typeface="Times New Roman"/>
                        </a:rPr>
                        <a:t>power</a:t>
                      </a:r>
                      <a:endParaRPr sz="1100">
                        <a:latin typeface="Times New Roman"/>
                        <a:cs typeface="Times New Roman"/>
                      </a:endParaRPr>
                    </a:p>
                  </a:txBody>
                  <a:tcPr marL="0" marR="0" marT="215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925"/>
                        </a:spcBef>
                      </a:pPr>
                      <a:r>
                        <a:rPr sz="1100" dirty="0">
                          <a:latin typeface="Times New Roman"/>
                          <a:cs typeface="Times New Roman"/>
                        </a:rPr>
                        <a:t>W</a:t>
                      </a:r>
                      <a:endParaRPr sz="1100">
                        <a:latin typeface="Times New Roman"/>
                        <a:cs typeface="Times New Roman"/>
                      </a:endParaRPr>
                    </a:p>
                  </a:txBody>
                  <a:tcPr marL="0" marR="0" marT="1174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925"/>
                        </a:spcBef>
                      </a:pPr>
                      <a:r>
                        <a:rPr sz="1100" dirty="0">
                          <a:latin typeface="Times New Roman"/>
                          <a:cs typeface="Times New Roman"/>
                        </a:rPr>
                        <a:t>30</a:t>
                      </a:r>
                      <a:endParaRPr sz="1100">
                        <a:latin typeface="Times New Roman"/>
                        <a:cs typeface="Times New Roman"/>
                      </a:endParaRPr>
                    </a:p>
                  </a:txBody>
                  <a:tcPr marL="0" marR="0" marT="1174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925"/>
                        </a:spcBef>
                      </a:pPr>
                      <a:r>
                        <a:rPr sz="1100" dirty="0">
                          <a:latin typeface="Times New Roman"/>
                          <a:cs typeface="Times New Roman"/>
                        </a:rPr>
                        <a:t>150</a:t>
                      </a:r>
                      <a:endParaRPr sz="1100">
                        <a:latin typeface="Times New Roman"/>
                        <a:cs typeface="Times New Roman"/>
                      </a:endParaRPr>
                    </a:p>
                  </a:txBody>
                  <a:tcPr marL="0" marR="0" marT="1174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925"/>
                        </a:spcBef>
                      </a:pPr>
                      <a:r>
                        <a:rPr sz="1100" dirty="0">
                          <a:latin typeface="Times New Roman"/>
                          <a:cs typeface="Times New Roman"/>
                        </a:rPr>
                        <a:t>500</a:t>
                      </a:r>
                      <a:endParaRPr sz="1100">
                        <a:latin typeface="Times New Roman"/>
                        <a:cs typeface="Times New Roman"/>
                      </a:endParaRPr>
                    </a:p>
                  </a:txBody>
                  <a:tcPr marL="0" marR="0" marT="1174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925"/>
                        </a:spcBef>
                      </a:pPr>
                      <a:r>
                        <a:rPr sz="1100" dirty="0">
                          <a:latin typeface="Times New Roman"/>
                          <a:cs typeface="Times New Roman"/>
                        </a:rPr>
                        <a:t>1</a:t>
                      </a:r>
                      <a:r>
                        <a:rPr sz="1100" spc="-2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1174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925"/>
                        </a:spcBef>
                      </a:pPr>
                      <a:r>
                        <a:rPr sz="1100" dirty="0">
                          <a:latin typeface="Times New Roman"/>
                          <a:cs typeface="Times New Roman"/>
                        </a:rPr>
                        <a:t>2</a:t>
                      </a:r>
                      <a:r>
                        <a:rPr sz="1100" spc="-20" dirty="0">
                          <a:latin typeface="Times New Roman"/>
                          <a:cs typeface="Times New Roman"/>
                        </a:rPr>
                        <a:t> </a:t>
                      </a:r>
                      <a:r>
                        <a:rPr sz="1100" dirty="0">
                          <a:latin typeface="Times New Roman"/>
                          <a:cs typeface="Times New Roman"/>
                        </a:rPr>
                        <a:t>000</a:t>
                      </a:r>
                      <a:endParaRPr sz="1100">
                        <a:latin typeface="Times New Roman"/>
                        <a:cs typeface="Times New Roman"/>
                      </a:endParaRPr>
                    </a:p>
                  </a:txBody>
                  <a:tcPr marL="0" marR="0" marT="1174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925"/>
                        </a:spcBef>
                      </a:pPr>
                      <a:r>
                        <a:rPr sz="1100" dirty="0">
                          <a:latin typeface="Times New Roman"/>
                          <a:cs typeface="Times New Roman"/>
                        </a:rPr>
                        <a:t>3</a:t>
                      </a:r>
                      <a:r>
                        <a:rPr sz="1100" spc="-20" dirty="0">
                          <a:latin typeface="Times New Roman"/>
                          <a:cs typeface="Times New Roman"/>
                        </a:rPr>
                        <a:t> </a:t>
                      </a:r>
                      <a:r>
                        <a:rPr sz="1100" dirty="0">
                          <a:latin typeface="Times New Roman"/>
                          <a:cs typeface="Times New Roman"/>
                        </a:rPr>
                        <a:t>800</a:t>
                      </a:r>
                      <a:endParaRPr sz="1100">
                        <a:latin typeface="Times New Roman"/>
                        <a:cs typeface="Times New Roman"/>
                      </a:endParaRPr>
                    </a:p>
                  </a:txBody>
                  <a:tcPr marL="0" marR="0" marT="1174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3"/>
                  </a:ext>
                </a:extLst>
              </a:tr>
              <a:tr h="442213">
                <a:tc>
                  <a:txBody>
                    <a:bodyPr/>
                    <a:lstStyle/>
                    <a:p>
                      <a:pPr marL="42545">
                        <a:lnSpc>
                          <a:spcPct val="100000"/>
                        </a:lnSpc>
                        <a:spcBef>
                          <a:spcPts val="220"/>
                        </a:spcBef>
                      </a:pPr>
                      <a:r>
                        <a:rPr sz="1100" dirty="0">
                          <a:latin typeface="Times New Roman"/>
                          <a:cs typeface="Times New Roman"/>
                        </a:rPr>
                        <a:t>Jeu</a:t>
                      </a:r>
                      <a:r>
                        <a:rPr sz="1100" spc="-5" dirty="0">
                          <a:latin typeface="Times New Roman"/>
                          <a:cs typeface="Times New Roman"/>
                        </a:rPr>
                        <a:t> mécanique</a:t>
                      </a:r>
                      <a:endParaRPr sz="1100">
                        <a:latin typeface="Times New Roman"/>
                        <a:cs typeface="Times New Roman"/>
                      </a:endParaRPr>
                    </a:p>
                    <a:p>
                      <a:pPr marL="177800">
                        <a:lnSpc>
                          <a:spcPts val="1290"/>
                        </a:lnSpc>
                        <a:spcBef>
                          <a:spcPts val="550"/>
                        </a:spcBef>
                      </a:pPr>
                      <a:r>
                        <a:rPr sz="1100" i="1" spc="-5" dirty="0">
                          <a:solidFill>
                            <a:srgbClr val="5F5F5F"/>
                          </a:solidFill>
                          <a:latin typeface="Times New Roman"/>
                          <a:cs typeface="Times New Roman"/>
                        </a:rPr>
                        <a:t>Mechanical</a:t>
                      </a:r>
                      <a:r>
                        <a:rPr sz="1100" i="1" spc="-20" dirty="0">
                          <a:solidFill>
                            <a:srgbClr val="5F5F5F"/>
                          </a:solidFill>
                          <a:latin typeface="Times New Roman"/>
                          <a:cs typeface="Times New Roman"/>
                        </a:rPr>
                        <a:t> </a:t>
                      </a:r>
                      <a:r>
                        <a:rPr sz="1100" i="1" dirty="0">
                          <a:solidFill>
                            <a:srgbClr val="5F5F5F"/>
                          </a:solidFill>
                          <a:latin typeface="Times New Roman"/>
                          <a:cs typeface="Times New Roman"/>
                        </a:rPr>
                        <a:t>backlash</a:t>
                      </a:r>
                      <a:endParaRPr sz="1100">
                        <a:latin typeface="Times New Roman"/>
                        <a:cs typeface="Times New Roman"/>
                      </a:endParaRPr>
                    </a:p>
                  </a:txBody>
                  <a:tcPr marL="0" marR="0" marT="279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015"/>
                        </a:spcBef>
                      </a:pPr>
                      <a:r>
                        <a:rPr sz="1100" dirty="0">
                          <a:latin typeface="Times New Roman"/>
                          <a:cs typeface="Times New Roman"/>
                        </a:rPr>
                        <a:t>°</a:t>
                      </a:r>
                      <a:endParaRPr sz="1100">
                        <a:latin typeface="Times New Roman"/>
                        <a:cs typeface="Times New Roman"/>
                      </a:endParaRPr>
                    </a:p>
                  </a:txBody>
                  <a:tcPr marL="0" marR="0" marT="128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1015"/>
                        </a:spcBef>
                      </a:pPr>
                      <a:r>
                        <a:rPr sz="1100" dirty="0">
                          <a:latin typeface="Times New Roman"/>
                          <a:cs typeface="Times New Roman"/>
                        </a:rPr>
                        <a:t>0.03</a:t>
                      </a:r>
                      <a:endParaRPr sz="1100">
                        <a:latin typeface="Times New Roman"/>
                        <a:cs typeface="Times New Roman"/>
                      </a:endParaRPr>
                    </a:p>
                  </a:txBody>
                  <a:tcPr marL="0" marR="0" marT="128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015"/>
                        </a:spcBef>
                      </a:pPr>
                      <a:r>
                        <a:rPr sz="1100" dirty="0">
                          <a:latin typeface="Times New Roman"/>
                          <a:cs typeface="Times New Roman"/>
                        </a:rPr>
                        <a:t>0.03</a:t>
                      </a:r>
                      <a:endParaRPr sz="1100">
                        <a:latin typeface="Times New Roman"/>
                        <a:cs typeface="Times New Roman"/>
                      </a:endParaRPr>
                    </a:p>
                  </a:txBody>
                  <a:tcPr marL="0" marR="0" marT="128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1015"/>
                        </a:spcBef>
                      </a:pPr>
                      <a:r>
                        <a:rPr sz="1100" dirty="0">
                          <a:latin typeface="Times New Roman"/>
                          <a:cs typeface="Times New Roman"/>
                        </a:rPr>
                        <a:t>0.03</a:t>
                      </a:r>
                      <a:endParaRPr sz="1100">
                        <a:latin typeface="Times New Roman"/>
                        <a:cs typeface="Times New Roman"/>
                      </a:endParaRPr>
                    </a:p>
                  </a:txBody>
                  <a:tcPr marL="0" marR="0" marT="128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015"/>
                        </a:spcBef>
                      </a:pPr>
                      <a:r>
                        <a:rPr sz="1100" dirty="0">
                          <a:latin typeface="Times New Roman"/>
                          <a:cs typeface="Times New Roman"/>
                        </a:rPr>
                        <a:t>0.02</a:t>
                      </a:r>
                      <a:endParaRPr sz="1100">
                        <a:latin typeface="Times New Roman"/>
                        <a:cs typeface="Times New Roman"/>
                      </a:endParaRPr>
                    </a:p>
                  </a:txBody>
                  <a:tcPr marL="0" marR="0" marT="128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015"/>
                        </a:spcBef>
                      </a:pPr>
                      <a:r>
                        <a:rPr sz="1100" dirty="0">
                          <a:latin typeface="Times New Roman"/>
                          <a:cs typeface="Times New Roman"/>
                        </a:rPr>
                        <a:t>0.02</a:t>
                      </a:r>
                      <a:endParaRPr sz="1100">
                        <a:latin typeface="Times New Roman"/>
                        <a:cs typeface="Times New Roman"/>
                      </a:endParaRPr>
                    </a:p>
                  </a:txBody>
                  <a:tcPr marL="0" marR="0" marT="128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1015"/>
                        </a:spcBef>
                      </a:pPr>
                      <a:r>
                        <a:rPr sz="1100" dirty="0">
                          <a:latin typeface="Times New Roman"/>
                          <a:cs typeface="Times New Roman"/>
                        </a:rPr>
                        <a:t>0.02</a:t>
                      </a:r>
                      <a:endParaRPr sz="1100">
                        <a:latin typeface="Times New Roman"/>
                        <a:cs typeface="Times New Roman"/>
                      </a:endParaRPr>
                    </a:p>
                  </a:txBody>
                  <a:tcPr marL="0" marR="0" marT="128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4"/>
                  </a:ext>
                </a:extLst>
              </a:tr>
              <a:tr h="618744">
                <a:tc rowSpan="3">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marL="42545">
                        <a:lnSpc>
                          <a:spcPct val="100000"/>
                        </a:lnSpc>
                        <a:spcBef>
                          <a:spcPts val="770"/>
                        </a:spcBef>
                      </a:pPr>
                      <a:r>
                        <a:rPr sz="1100" spc="-5" dirty="0">
                          <a:latin typeface="Times New Roman"/>
                          <a:cs typeface="Times New Roman"/>
                        </a:rPr>
                        <a:t>Débattement</a:t>
                      </a:r>
                      <a:endParaRPr sz="1100">
                        <a:latin typeface="Times New Roman"/>
                        <a:cs typeface="Times New Roman"/>
                      </a:endParaRPr>
                    </a:p>
                    <a:p>
                      <a:pPr marL="177800">
                        <a:lnSpc>
                          <a:spcPct val="100000"/>
                        </a:lnSpc>
                        <a:spcBef>
                          <a:spcPts val="495"/>
                        </a:spcBef>
                      </a:pPr>
                      <a:r>
                        <a:rPr sz="1100" i="1" dirty="0">
                          <a:solidFill>
                            <a:srgbClr val="5F5F5F"/>
                          </a:solidFill>
                          <a:latin typeface="Times New Roman"/>
                          <a:cs typeface="Times New Roman"/>
                        </a:rPr>
                        <a:t>Travel </a:t>
                      </a:r>
                      <a:r>
                        <a:rPr sz="1100" i="1" spc="-5" dirty="0">
                          <a:solidFill>
                            <a:srgbClr val="5F5F5F"/>
                          </a:solidFill>
                          <a:latin typeface="Times New Roman"/>
                          <a:cs typeface="Times New Roman"/>
                        </a:rPr>
                        <a:t>range</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30"/>
                        </a:spcBef>
                      </a:pPr>
                      <a:endParaRPr sz="1300">
                        <a:latin typeface="Times New Roman"/>
                        <a:cs typeface="Times New Roman"/>
                      </a:endParaRPr>
                    </a:p>
                    <a:p>
                      <a:pPr algn="ctr">
                        <a:lnSpc>
                          <a:spcPct val="100000"/>
                        </a:lnSpc>
                      </a:pPr>
                      <a:r>
                        <a:rPr sz="1100" dirty="0">
                          <a:latin typeface="Times New Roman"/>
                          <a:cs typeface="Times New Roman"/>
                        </a:rPr>
                        <a:t>°</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0"/>
                        </a:spcBef>
                      </a:pPr>
                      <a:endParaRPr sz="1450">
                        <a:latin typeface="Times New Roman"/>
                        <a:cs typeface="Times New Roman"/>
                      </a:endParaRPr>
                    </a:p>
                    <a:p>
                      <a:pPr marR="76200" algn="r">
                        <a:lnSpc>
                          <a:spcPct val="100000"/>
                        </a:lnSpc>
                      </a:pPr>
                      <a:r>
                        <a:rPr sz="1100" b="1" spc="-10" dirty="0">
                          <a:latin typeface="Times New Roman"/>
                          <a:cs typeface="Times New Roman"/>
                        </a:rPr>
                        <a:t>AZ</a:t>
                      </a:r>
                      <a:endParaRPr sz="1100">
                        <a:latin typeface="Times New Roman"/>
                        <a:cs typeface="Times New Roman"/>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3189">
                        <a:lnSpc>
                          <a:spcPts val="1290"/>
                        </a:lnSpc>
                        <a:spcBef>
                          <a:spcPts val="480"/>
                        </a:spcBef>
                      </a:pPr>
                      <a:r>
                        <a:rPr sz="1100" dirty="0">
                          <a:latin typeface="Symbol"/>
                          <a:cs typeface="Symbol"/>
                        </a:rPr>
                        <a:t></a:t>
                      </a:r>
                      <a:r>
                        <a:rPr sz="1100" spc="-20" dirty="0">
                          <a:latin typeface="Times New Roman"/>
                          <a:cs typeface="Times New Roman"/>
                        </a:rPr>
                        <a:t> </a:t>
                      </a:r>
                      <a:r>
                        <a:rPr sz="1100" dirty="0">
                          <a:latin typeface="Times New Roman"/>
                          <a:cs typeface="Times New Roman"/>
                        </a:rPr>
                        <a:t>170</a:t>
                      </a:r>
                      <a:endParaRPr sz="1100">
                        <a:latin typeface="Times New Roman"/>
                        <a:cs typeface="Times New Roman"/>
                      </a:endParaRPr>
                    </a:p>
                    <a:p>
                      <a:pPr marL="99060">
                        <a:lnSpc>
                          <a:spcPts val="1260"/>
                        </a:lnSpc>
                      </a:pPr>
                      <a:r>
                        <a:rPr sz="1100" i="1" dirty="0">
                          <a:latin typeface="Times New Roman"/>
                          <a:cs typeface="Times New Roman"/>
                        </a:rPr>
                        <a:t>ou /</a:t>
                      </a:r>
                      <a:r>
                        <a:rPr sz="1100" i="1" spc="-35" dirty="0">
                          <a:latin typeface="Times New Roman"/>
                          <a:cs typeface="Times New Roman"/>
                        </a:rPr>
                        <a:t> </a:t>
                      </a:r>
                      <a:r>
                        <a:rPr sz="1100" i="1" spc="-10" dirty="0">
                          <a:latin typeface="Times New Roman"/>
                          <a:cs typeface="Times New Roman"/>
                        </a:rPr>
                        <a:t>or</a:t>
                      </a:r>
                      <a:endParaRPr sz="1100">
                        <a:latin typeface="Times New Roman"/>
                        <a:cs typeface="Times New Roman"/>
                      </a:endParaRPr>
                    </a:p>
                    <a:p>
                      <a:pPr marL="59055">
                        <a:lnSpc>
                          <a:spcPts val="1290"/>
                        </a:lnSpc>
                      </a:pPr>
                      <a:r>
                        <a:rPr sz="1100" dirty="0">
                          <a:latin typeface="Times New Roman"/>
                          <a:cs typeface="Times New Roman"/>
                        </a:rPr>
                        <a:t>N x</a:t>
                      </a:r>
                      <a:r>
                        <a:rPr sz="1100" spc="-55" dirty="0">
                          <a:latin typeface="Times New Roman"/>
                          <a:cs typeface="Times New Roman"/>
                        </a:rPr>
                        <a:t> </a:t>
                      </a:r>
                      <a:r>
                        <a:rPr sz="1100" dirty="0">
                          <a:latin typeface="Times New Roman"/>
                          <a:cs typeface="Times New Roman"/>
                        </a:rPr>
                        <a:t>360</a:t>
                      </a:r>
                      <a:endParaRPr sz="1100">
                        <a:latin typeface="Times New Roman"/>
                        <a:cs typeface="Times New Roman"/>
                      </a:endParaRPr>
                    </a:p>
                  </a:txBody>
                  <a:tcPr marL="0" marR="0" marT="609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3189">
                        <a:lnSpc>
                          <a:spcPts val="1290"/>
                        </a:lnSpc>
                        <a:spcBef>
                          <a:spcPts val="480"/>
                        </a:spcBef>
                      </a:pPr>
                      <a:r>
                        <a:rPr sz="1100" dirty="0">
                          <a:latin typeface="Symbol"/>
                          <a:cs typeface="Symbol"/>
                        </a:rPr>
                        <a:t></a:t>
                      </a:r>
                      <a:r>
                        <a:rPr sz="1100" spc="-20" dirty="0">
                          <a:latin typeface="Times New Roman"/>
                          <a:cs typeface="Times New Roman"/>
                        </a:rPr>
                        <a:t> </a:t>
                      </a:r>
                      <a:r>
                        <a:rPr sz="1100" dirty="0">
                          <a:latin typeface="Times New Roman"/>
                          <a:cs typeface="Times New Roman"/>
                        </a:rPr>
                        <a:t>200</a:t>
                      </a:r>
                      <a:endParaRPr sz="1100">
                        <a:latin typeface="Times New Roman"/>
                        <a:cs typeface="Times New Roman"/>
                      </a:endParaRPr>
                    </a:p>
                    <a:p>
                      <a:pPr marL="99060">
                        <a:lnSpc>
                          <a:spcPts val="1260"/>
                        </a:lnSpc>
                      </a:pPr>
                      <a:r>
                        <a:rPr sz="1100" i="1" dirty="0">
                          <a:latin typeface="Times New Roman"/>
                          <a:cs typeface="Times New Roman"/>
                        </a:rPr>
                        <a:t>ou /</a:t>
                      </a:r>
                      <a:r>
                        <a:rPr sz="1100" i="1" spc="-35" dirty="0">
                          <a:latin typeface="Times New Roman"/>
                          <a:cs typeface="Times New Roman"/>
                        </a:rPr>
                        <a:t> </a:t>
                      </a:r>
                      <a:r>
                        <a:rPr sz="1100" i="1" spc="-10" dirty="0">
                          <a:latin typeface="Times New Roman"/>
                          <a:cs typeface="Times New Roman"/>
                        </a:rPr>
                        <a:t>or</a:t>
                      </a:r>
                      <a:endParaRPr sz="1100">
                        <a:latin typeface="Times New Roman"/>
                        <a:cs typeface="Times New Roman"/>
                      </a:endParaRPr>
                    </a:p>
                    <a:p>
                      <a:pPr marL="59055">
                        <a:lnSpc>
                          <a:spcPts val="1290"/>
                        </a:lnSpc>
                      </a:pPr>
                      <a:r>
                        <a:rPr sz="1100" dirty="0">
                          <a:latin typeface="Times New Roman"/>
                          <a:cs typeface="Times New Roman"/>
                        </a:rPr>
                        <a:t>N x</a:t>
                      </a:r>
                      <a:r>
                        <a:rPr sz="1100" spc="-55" dirty="0">
                          <a:latin typeface="Times New Roman"/>
                          <a:cs typeface="Times New Roman"/>
                        </a:rPr>
                        <a:t> </a:t>
                      </a:r>
                      <a:r>
                        <a:rPr sz="1100" dirty="0">
                          <a:latin typeface="Times New Roman"/>
                          <a:cs typeface="Times New Roman"/>
                        </a:rPr>
                        <a:t>360</a:t>
                      </a:r>
                      <a:endParaRPr sz="1100">
                        <a:latin typeface="Times New Roman"/>
                        <a:cs typeface="Times New Roman"/>
                      </a:endParaRPr>
                    </a:p>
                  </a:txBody>
                  <a:tcPr marL="0" marR="0" marT="609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3189">
                        <a:lnSpc>
                          <a:spcPts val="1290"/>
                        </a:lnSpc>
                        <a:spcBef>
                          <a:spcPts val="480"/>
                        </a:spcBef>
                      </a:pPr>
                      <a:r>
                        <a:rPr sz="1100" dirty="0">
                          <a:latin typeface="Symbol"/>
                          <a:cs typeface="Symbol"/>
                        </a:rPr>
                        <a:t></a:t>
                      </a:r>
                      <a:r>
                        <a:rPr sz="1100" spc="-90" dirty="0">
                          <a:latin typeface="Times New Roman"/>
                          <a:cs typeface="Times New Roman"/>
                        </a:rPr>
                        <a:t> </a:t>
                      </a:r>
                      <a:r>
                        <a:rPr sz="1100" dirty="0">
                          <a:latin typeface="Times New Roman"/>
                          <a:cs typeface="Times New Roman"/>
                        </a:rPr>
                        <a:t>200</a:t>
                      </a:r>
                      <a:endParaRPr sz="1100">
                        <a:latin typeface="Times New Roman"/>
                        <a:cs typeface="Times New Roman"/>
                      </a:endParaRPr>
                    </a:p>
                    <a:p>
                      <a:pPr marL="98425">
                        <a:lnSpc>
                          <a:spcPts val="1260"/>
                        </a:lnSpc>
                      </a:pPr>
                      <a:r>
                        <a:rPr sz="1100" i="1" dirty="0">
                          <a:latin typeface="Times New Roman"/>
                          <a:cs typeface="Times New Roman"/>
                        </a:rPr>
                        <a:t>ou /</a:t>
                      </a:r>
                      <a:r>
                        <a:rPr sz="1100" i="1" spc="-85" dirty="0">
                          <a:latin typeface="Times New Roman"/>
                          <a:cs typeface="Times New Roman"/>
                        </a:rPr>
                        <a:t> </a:t>
                      </a:r>
                      <a:r>
                        <a:rPr sz="1100" i="1" spc="-10" dirty="0">
                          <a:latin typeface="Times New Roman"/>
                          <a:cs typeface="Times New Roman"/>
                        </a:rPr>
                        <a:t>or</a:t>
                      </a:r>
                      <a:endParaRPr sz="1100">
                        <a:latin typeface="Times New Roman"/>
                        <a:cs typeface="Times New Roman"/>
                      </a:endParaRPr>
                    </a:p>
                    <a:p>
                      <a:pPr marL="59055">
                        <a:lnSpc>
                          <a:spcPts val="1290"/>
                        </a:lnSpc>
                      </a:pPr>
                      <a:r>
                        <a:rPr sz="1100" dirty="0">
                          <a:latin typeface="Times New Roman"/>
                          <a:cs typeface="Times New Roman"/>
                        </a:rPr>
                        <a:t>N x</a:t>
                      </a:r>
                      <a:r>
                        <a:rPr sz="1100" spc="-55" dirty="0">
                          <a:latin typeface="Times New Roman"/>
                          <a:cs typeface="Times New Roman"/>
                        </a:rPr>
                        <a:t> </a:t>
                      </a:r>
                      <a:r>
                        <a:rPr sz="1100" dirty="0">
                          <a:latin typeface="Times New Roman"/>
                          <a:cs typeface="Times New Roman"/>
                        </a:rPr>
                        <a:t>360</a:t>
                      </a:r>
                      <a:endParaRPr sz="1100">
                        <a:latin typeface="Times New Roman"/>
                        <a:cs typeface="Times New Roman"/>
                      </a:endParaRPr>
                    </a:p>
                  </a:txBody>
                  <a:tcPr marL="0" marR="0" marT="609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3189">
                        <a:lnSpc>
                          <a:spcPts val="1290"/>
                        </a:lnSpc>
                        <a:spcBef>
                          <a:spcPts val="480"/>
                        </a:spcBef>
                      </a:pPr>
                      <a:r>
                        <a:rPr sz="1100" dirty="0">
                          <a:latin typeface="Symbol"/>
                          <a:cs typeface="Symbol"/>
                        </a:rPr>
                        <a:t></a:t>
                      </a:r>
                      <a:r>
                        <a:rPr sz="1100" spc="-90" dirty="0">
                          <a:latin typeface="Times New Roman"/>
                          <a:cs typeface="Times New Roman"/>
                        </a:rPr>
                        <a:t> </a:t>
                      </a:r>
                      <a:r>
                        <a:rPr sz="1100" dirty="0">
                          <a:latin typeface="Times New Roman"/>
                          <a:cs typeface="Times New Roman"/>
                        </a:rPr>
                        <a:t>200</a:t>
                      </a:r>
                      <a:endParaRPr sz="1100">
                        <a:latin typeface="Times New Roman"/>
                        <a:cs typeface="Times New Roman"/>
                      </a:endParaRPr>
                    </a:p>
                    <a:p>
                      <a:pPr marL="98425">
                        <a:lnSpc>
                          <a:spcPts val="1260"/>
                        </a:lnSpc>
                      </a:pPr>
                      <a:r>
                        <a:rPr sz="1100" i="1" dirty="0">
                          <a:latin typeface="Times New Roman"/>
                          <a:cs typeface="Times New Roman"/>
                        </a:rPr>
                        <a:t>ou /</a:t>
                      </a:r>
                      <a:r>
                        <a:rPr sz="1100" i="1" spc="-85" dirty="0">
                          <a:latin typeface="Times New Roman"/>
                          <a:cs typeface="Times New Roman"/>
                        </a:rPr>
                        <a:t> </a:t>
                      </a:r>
                      <a:r>
                        <a:rPr sz="1100" i="1" spc="-10" dirty="0">
                          <a:latin typeface="Times New Roman"/>
                          <a:cs typeface="Times New Roman"/>
                        </a:rPr>
                        <a:t>or</a:t>
                      </a:r>
                      <a:endParaRPr sz="1100">
                        <a:latin typeface="Times New Roman"/>
                        <a:cs typeface="Times New Roman"/>
                      </a:endParaRPr>
                    </a:p>
                    <a:p>
                      <a:pPr marL="59055">
                        <a:lnSpc>
                          <a:spcPts val="1290"/>
                        </a:lnSpc>
                      </a:pPr>
                      <a:r>
                        <a:rPr sz="1100" dirty="0">
                          <a:latin typeface="Times New Roman"/>
                          <a:cs typeface="Times New Roman"/>
                        </a:rPr>
                        <a:t>N x</a:t>
                      </a:r>
                      <a:r>
                        <a:rPr sz="1100" spc="-55" dirty="0">
                          <a:latin typeface="Times New Roman"/>
                          <a:cs typeface="Times New Roman"/>
                        </a:rPr>
                        <a:t> </a:t>
                      </a:r>
                      <a:r>
                        <a:rPr sz="1100" dirty="0">
                          <a:latin typeface="Times New Roman"/>
                          <a:cs typeface="Times New Roman"/>
                        </a:rPr>
                        <a:t>360</a:t>
                      </a:r>
                      <a:endParaRPr sz="1100">
                        <a:latin typeface="Times New Roman"/>
                        <a:cs typeface="Times New Roman"/>
                      </a:endParaRPr>
                    </a:p>
                  </a:txBody>
                  <a:tcPr marL="0" marR="0" marT="609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3189">
                        <a:lnSpc>
                          <a:spcPts val="1290"/>
                        </a:lnSpc>
                        <a:spcBef>
                          <a:spcPts val="480"/>
                        </a:spcBef>
                      </a:pPr>
                      <a:r>
                        <a:rPr sz="1100" dirty="0">
                          <a:latin typeface="Symbol"/>
                          <a:cs typeface="Symbol"/>
                        </a:rPr>
                        <a:t></a:t>
                      </a:r>
                      <a:r>
                        <a:rPr sz="1100" spc="-85" dirty="0">
                          <a:latin typeface="Times New Roman"/>
                          <a:cs typeface="Times New Roman"/>
                        </a:rPr>
                        <a:t> </a:t>
                      </a:r>
                      <a:r>
                        <a:rPr sz="1100" dirty="0">
                          <a:latin typeface="Times New Roman"/>
                          <a:cs typeface="Times New Roman"/>
                        </a:rPr>
                        <a:t>200</a:t>
                      </a:r>
                      <a:endParaRPr sz="1100">
                        <a:latin typeface="Times New Roman"/>
                        <a:cs typeface="Times New Roman"/>
                      </a:endParaRPr>
                    </a:p>
                    <a:p>
                      <a:pPr marL="98425">
                        <a:lnSpc>
                          <a:spcPts val="1260"/>
                        </a:lnSpc>
                      </a:pPr>
                      <a:r>
                        <a:rPr sz="1100" i="1" dirty="0">
                          <a:latin typeface="Times New Roman"/>
                          <a:cs typeface="Times New Roman"/>
                        </a:rPr>
                        <a:t>ou /</a:t>
                      </a:r>
                      <a:r>
                        <a:rPr sz="1100" i="1" spc="-85" dirty="0">
                          <a:latin typeface="Times New Roman"/>
                          <a:cs typeface="Times New Roman"/>
                        </a:rPr>
                        <a:t> </a:t>
                      </a:r>
                      <a:r>
                        <a:rPr sz="1100" i="1" spc="-10" dirty="0">
                          <a:latin typeface="Times New Roman"/>
                          <a:cs typeface="Times New Roman"/>
                        </a:rPr>
                        <a:t>or</a:t>
                      </a:r>
                      <a:endParaRPr sz="1100">
                        <a:latin typeface="Times New Roman"/>
                        <a:cs typeface="Times New Roman"/>
                      </a:endParaRPr>
                    </a:p>
                    <a:p>
                      <a:pPr marL="59055">
                        <a:lnSpc>
                          <a:spcPts val="1290"/>
                        </a:lnSpc>
                      </a:pPr>
                      <a:r>
                        <a:rPr sz="1100" dirty="0">
                          <a:latin typeface="Times New Roman"/>
                          <a:cs typeface="Times New Roman"/>
                        </a:rPr>
                        <a:t>N x</a:t>
                      </a:r>
                      <a:r>
                        <a:rPr sz="1100" spc="-55" dirty="0">
                          <a:latin typeface="Times New Roman"/>
                          <a:cs typeface="Times New Roman"/>
                        </a:rPr>
                        <a:t> </a:t>
                      </a:r>
                      <a:r>
                        <a:rPr sz="1100" dirty="0">
                          <a:latin typeface="Times New Roman"/>
                          <a:cs typeface="Times New Roman"/>
                        </a:rPr>
                        <a:t>360</a:t>
                      </a:r>
                      <a:endParaRPr sz="1100">
                        <a:latin typeface="Times New Roman"/>
                        <a:cs typeface="Times New Roman"/>
                      </a:endParaRPr>
                    </a:p>
                  </a:txBody>
                  <a:tcPr marL="0" marR="0" marT="609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56845">
                        <a:lnSpc>
                          <a:spcPts val="1290"/>
                        </a:lnSpc>
                        <a:spcBef>
                          <a:spcPts val="480"/>
                        </a:spcBef>
                      </a:pPr>
                      <a:r>
                        <a:rPr sz="1100" dirty="0">
                          <a:latin typeface="Symbol"/>
                          <a:cs typeface="Symbol"/>
                        </a:rPr>
                        <a:t></a:t>
                      </a:r>
                      <a:r>
                        <a:rPr sz="1100" spc="-90" dirty="0">
                          <a:latin typeface="Times New Roman"/>
                          <a:cs typeface="Times New Roman"/>
                        </a:rPr>
                        <a:t> </a:t>
                      </a:r>
                      <a:r>
                        <a:rPr sz="1100" dirty="0">
                          <a:latin typeface="Times New Roman"/>
                          <a:cs typeface="Times New Roman"/>
                        </a:rPr>
                        <a:t>200</a:t>
                      </a:r>
                      <a:endParaRPr sz="1100">
                        <a:latin typeface="Times New Roman"/>
                        <a:cs typeface="Times New Roman"/>
                      </a:endParaRPr>
                    </a:p>
                    <a:p>
                      <a:pPr marL="132080">
                        <a:lnSpc>
                          <a:spcPts val="1260"/>
                        </a:lnSpc>
                      </a:pPr>
                      <a:r>
                        <a:rPr sz="1100" i="1" dirty="0">
                          <a:latin typeface="Times New Roman"/>
                          <a:cs typeface="Times New Roman"/>
                        </a:rPr>
                        <a:t>ou /</a:t>
                      </a:r>
                      <a:r>
                        <a:rPr sz="1100" i="1" spc="-85" dirty="0">
                          <a:latin typeface="Times New Roman"/>
                          <a:cs typeface="Times New Roman"/>
                        </a:rPr>
                        <a:t> </a:t>
                      </a:r>
                      <a:r>
                        <a:rPr sz="1100" i="1" spc="-10" dirty="0">
                          <a:latin typeface="Times New Roman"/>
                          <a:cs typeface="Times New Roman"/>
                        </a:rPr>
                        <a:t>or</a:t>
                      </a:r>
                      <a:endParaRPr sz="1100">
                        <a:latin typeface="Times New Roman"/>
                        <a:cs typeface="Times New Roman"/>
                      </a:endParaRPr>
                    </a:p>
                    <a:p>
                      <a:pPr marL="92710">
                        <a:lnSpc>
                          <a:spcPts val="1290"/>
                        </a:lnSpc>
                      </a:pPr>
                      <a:r>
                        <a:rPr sz="1100" dirty="0">
                          <a:latin typeface="Times New Roman"/>
                          <a:cs typeface="Times New Roman"/>
                        </a:rPr>
                        <a:t>N x</a:t>
                      </a:r>
                      <a:r>
                        <a:rPr sz="1100" spc="-45" dirty="0">
                          <a:latin typeface="Times New Roman"/>
                          <a:cs typeface="Times New Roman"/>
                        </a:rPr>
                        <a:t> </a:t>
                      </a:r>
                      <a:r>
                        <a:rPr sz="1100" dirty="0">
                          <a:latin typeface="Times New Roman"/>
                          <a:cs typeface="Times New Roman"/>
                        </a:rPr>
                        <a:t>360</a:t>
                      </a:r>
                      <a:endParaRPr sz="1100">
                        <a:latin typeface="Times New Roman"/>
                        <a:cs typeface="Times New Roman"/>
                      </a:endParaRPr>
                    </a:p>
                  </a:txBody>
                  <a:tcPr marL="0" marR="0" marT="609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5"/>
                  </a:ext>
                </a:extLst>
              </a:tr>
              <a:tr h="403860">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78740" algn="r">
                        <a:lnSpc>
                          <a:spcPct val="100000"/>
                        </a:lnSpc>
                        <a:spcBef>
                          <a:spcPts val="880"/>
                        </a:spcBef>
                      </a:pPr>
                      <a:r>
                        <a:rPr sz="1100" b="1" spc="-5" dirty="0">
                          <a:latin typeface="Times New Roman"/>
                          <a:cs typeface="Times New Roman"/>
                        </a:rPr>
                        <a:t>EL</a:t>
                      </a:r>
                      <a:endParaRPr sz="1100">
                        <a:latin typeface="Times New Roman"/>
                        <a:cs typeface="Times New Roman"/>
                      </a:endParaRPr>
                    </a:p>
                  </a:txBody>
                  <a:tcPr marL="0" marR="0" marT="1117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890"/>
                        </a:spcBef>
                      </a:pPr>
                      <a:r>
                        <a:rPr sz="1100" dirty="0">
                          <a:latin typeface="Symbol"/>
                          <a:cs typeface="Symbol"/>
                        </a:rPr>
                        <a:t></a:t>
                      </a:r>
                      <a:r>
                        <a:rPr sz="1100" spc="-15" dirty="0">
                          <a:latin typeface="Times New Roman"/>
                          <a:cs typeface="Times New Roman"/>
                        </a:rPr>
                        <a:t> </a:t>
                      </a:r>
                      <a:r>
                        <a:rPr sz="1100" dirty="0">
                          <a:latin typeface="Times New Roman"/>
                          <a:cs typeface="Times New Roman"/>
                        </a:rPr>
                        <a:t>95</a:t>
                      </a:r>
                      <a:endParaRPr sz="1100">
                        <a:latin typeface="Times New Roman"/>
                        <a:cs typeface="Times New Roman"/>
                      </a:endParaRPr>
                    </a:p>
                  </a:txBody>
                  <a:tcPr marL="0" marR="0" marT="1130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890"/>
                        </a:spcBef>
                      </a:pPr>
                      <a:r>
                        <a:rPr sz="1100" dirty="0">
                          <a:latin typeface="Symbol"/>
                          <a:cs typeface="Symbol"/>
                        </a:rPr>
                        <a:t></a:t>
                      </a:r>
                      <a:r>
                        <a:rPr sz="1100" spc="-15" dirty="0">
                          <a:latin typeface="Times New Roman"/>
                          <a:cs typeface="Times New Roman"/>
                        </a:rPr>
                        <a:t> </a:t>
                      </a:r>
                      <a:r>
                        <a:rPr sz="1100" dirty="0">
                          <a:latin typeface="Times New Roman"/>
                          <a:cs typeface="Times New Roman"/>
                        </a:rPr>
                        <a:t>90</a:t>
                      </a:r>
                      <a:endParaRPr sz="1100">
                        <a:latin typeface="Times New Roman"/>
                        <a:cs typeface="Times New Roman"/>
                      </a:endParaRPr>
                    </a:p>
                  </a:txBody>
                  <a:tcPr marL="0" marR="0" marT="1130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890"/>
                        </a:spcBef>
                      </a:pPr>
                      <a:r>
                        <a:rPr sz="1100" dirty="0">
                          <a:latin typeface="Symbol"/>
                          <a:cs typeface="Symbol"/>
                        </a:rPr>
                        <a:t></a:t>
                      </a:r>
                      <a:r>
                        <a:rPr sz="1100" spc="-15" dirty="0">
                          <a:latin typeface="Times New Roman"/>
                          <a:cs typeface="Times New Roman"/>
                        </a:rPr>
                        <a:t> </a:t>
                      </a:r>
                      <a:r>
                        <a:rPr sz="1100" dirty="0">
                          <a:latin typeface="Times New Roman"/>
                          <a:cs typeface="Times New Roman"/>
                        </a:rPr>
                        <a:t>90</a:t>
                      </a:r>
                      <a:endParaRPr sz="1100">
                        <a:latin typeface="Times New Roman"/>
                        <a:cs typeface="Times New Roman"/>
                      </a:endParaRPr>
                    </a:p>
                  </a:txBody>
                  <a:tcPr marL="0" marR="0" marT="1130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890"/>
                        </a:spcBef>
                      </a:pPr>
                      <a:r>
                        <a:rPr sz="1100" dirty="0">
                          <a:latin typeface="Symbol"/>
                          <a:cs typeface="Symbol"/>
                        </a:rPr>
                        <a:t></a:t>
                      </a:r>
                      <a:r>
                        <a:rPr sz="1100" spc="-15" dirty="0">
                          <a:latin typeface="Times New Roman"/>
                          <a:cs typeface="Times New Roman"/>
                        </a:rPr>
                        <a:t> </a:t>
                      </a:r>
                      <a:r>
                        <a:rPr sz="1100" dirty="0">
                          <a:latin typeface="Times New Roman"/>
                          <a:cs typeface="Times New Roman"/>
                        </a:rPr>
                        <a:t>90</a:t>
                      </a:r>
                      <a:endParaRPr sz="1100">
                        <a:latin typeface="Times New Roman"/>
                        <a:cs typeface="Times New Roman"/>
                      </a:endParaRPr>
                    </a:p>
                  </a:txBody>
                  <a:tcPr marL="0" marR="0" marT="1130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890"/>
                        </a:spcBef>
                      </a:pPr>
                      <a:r>
                        <a:rPr sz="1100" dirty="0">
                          <a:latin typeface="Symbol"/>
                          <a:cs typeface="Symbol"/>
                        </a:rPr>
                        <a:t></a:t>
                      </a:r>
                      <a:r>
                        <a:rPr sz="1100" spc="-10" dirty="0">
                          <a:latin typeface="Times New Roman"/>
                          <a:cs typeface="Times New Roman"/>
                        </a:rPr>
                        <a:t> </a:t>
                      </a:r>
                      <a:r>
                        <a:rPr sz="1100" dirty="0">
                          <a:latin typeface="Times New Roman"/>
                          <a:cs typeface="Times New Roman"/>
                        </a:rPr>
                        <a:t>90</a:t>
                      </a:r>
                      <a:endParaRPr sz="1100">
                        <a:latin typeface="Times New Roman"/>
                        <a:cs typeface="Times New Roman"/>
                      </a:endParaRPr>
                    </a:p>
                  </a:txBody>
                  <a:tcPr marL="0" marR="0" marT="1130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1770">
                        <a:lnSpc>
                          <a:spcPts val="1295"/>
                        </a:lnSpc>
                        <a:spcBef>
                          <a:spcPts val="220"/>
                        </a:spcBef>
                      </a:pPr>
                      <a:r>
                        <a:rPr sz="1100" dirty="0">
                          <a:latin typeface="Times New Roman"/>
                          <a:cs typeface="Times New Roman"/>
                        </a:rPr>
                        <a:t>+</a:t>
                      </a:r>
                      <a:r>
                        <a:rPr sz="1100" spc="-95" dirty="0">
                          <a:latin typeface="Times New Roman"/>
                          <a:cs typeface="Times New Roman"/>
                        </a:rPr>
                        <a:t> </a:t>
                      </a:r>
                      <a:r>
                        <a:rPr sz="1100" dirty="0">
                          <a:latin typeface="Times New Roman"/>
                          <a:cs typeface="Times New Roman"/>
                        </a:rPr>
                        <a:t>91</a:t>
                      </a:r>
                      <a:endParaRPr sz="1100">
                        <a:latin typeface="Times New Roman"/>
                        <a:cs typeface="Times New Roman"/>
                      </a:endParaRPr>
                    </a:p>
                    <a:p>
                      <a:pPr marL="207010">
                        <a:lnSpc>
                          <a:spcPts val="1295"/>
                        </a:lnSpc>
                      </a:pPr>
                      <a:r>
                        <a:rPr sz="1100" dirty="0">
                          <a:latin typeface="Times New Roman"/>
                          <a:cs typeface="Times New Roman"/>
                        </a:rPr>
                        <a:t>-</a:t>
                      </a:r>
                      <a:r>
                        <a:rPr sz="1100" spc="-114" dirty="0">
                          <a:latin typeface="Times New Roman"/>
                          <a:cs typeface="Times New Roman"/>
                        </a:rPr>
                        <a:t> </a:t>
                      </a:r>
                      <a:r>
                        <a:rPr sz="1100" dirty="0">
                          <a:latin typeface="Times New Roman"/>
                          <a:cs typeface="Times New Roman"/>
                        </a:rPr>
                        <a:t>45</a:t>
                      </a:r>
                      <a:endParaRPr sz="1100">
                        <a:latin typeface="Times New Roman"/>
                        <a:cs typeface="Times New Roman"/>
                      </a:endParaRPr>
                    </a:p>
                  </a:txBody>
                  <a:tcPr marL="0" marR="0" marT="279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6"/>
                  </a:ext>
                </a:extLst>
              </a:tr>
              <a:tr h="252984">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76200" algn="r">
                        <a:lnSpc>
                          <a:spcPct val="100000"/>
                        </a:lnSpc>
                        <a:spcBef>
                          <a:spcPts val="290"/>
                        </a:spcBef>
                      </a:pPr>
                      <a:r>
                        <a:rPr sz="1100" b="1" spc="-10" dirty="0">
                          <a:latin typeface="Times New Roman"/>
                          <a:cs typeface="Times New Roman"/>
                        </a:rPr>
                        <a:t>AZ</a:t>
                      </a:r>
                      <a:endParaRPr sz="1100">
                        <a:latin typeface="Times New Roman"/>
                        <a:cs typeface="Times New Roman"/>
                      </a:endParaRPr>
                    </a:p>
                  </a:txBody>
                  <a:tcPr marL="0" marR="0" marT="368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300"/>
                        </a:spcBef>
                      </a:pPr>
                      <a:r>
                        <a:rPr sz="1100" dirty="0">
                          <a:latin typeface="Symbol"/>
                          <a:cs typeface="Symbol"/>
                        </a:rPr>
                        <a:t></a:t>
                      </a:r>
                      <a:r>
                        <a:rPr sz="1100" spc="-20" dirty="0">
                          <a:latin typeface="Times New Roman"/>
                          <a:cs typeface="Times New Roman"/>
                        </a:rPr>
                        <a:t> </a:t>
                      </a:r>
                      <a:r>
                        <a:rPr sz="1100" dirty="0">
                          <a:latin typeface="Times New Roman"/>
                          <a:cs typeface="Times New Roman"/>
                        </a:rPr>
                        <a:t>170</a:t>
                      </a:r>
                      <a:endParaRPr sz="1100">
                        <a:latin typeface="Times New Roman"/>
                        <a:cs typeface="Times New Roman"/>
                      </a:endParaRPr>
                    </a:p>
                  </a:txBody>
                  <a:tcPr marL="0" marR="0" marT="381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300"/>
                        </a:spcBef>
                      </a:pPr>
                      <a:r>
                        <a:rPr sz="1100" dirty="0">
                          <a:latin typeface="Symbol"/>
                          <a:cs typeface="Symbol"/>
                        </a:rPr>
                        <a:t></a:t>
                      </a:r>
                      <a:r>
                        <a:rPr sz="1100" spc="-20" dirty="0">
                          <a:latin typeface="Times New Roman"/>
                          <a:cs typeface="Times New Roman"/>
                        </a:rPr>
                        <a:t> </a:t>
                      </a:r>
                      <a:r>
                        <a:rPr sz="1100" dirty="0">
                          <a:latin typeface="Times New Roman"/>
                          <a:cs typeface="Times New Roman"/>
                        </a:rPr>
                        <a:t>200</a:t>
                      </a:r>
                      <a:endParaRPr sz="1100">
                        <a:latin typeface="Times New Roman"/>
                        <a:cs typeface="Times New Roman"/>
                      </a:endParaRPr>
                    </a:p>
                  </a:txBody>
                  <a:tcPr marL="0" marR="0" marT="381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300"/>
                        </a:spcBef>
                      </a:pPr>
                      <a:r>
                        <a:rPr sz="1100" dirty="0">
                          <a:latin typeface="Symbol"/>
                          <a:cs typeface="Symbol"/>
                        </a:rPr>
                        <a:t></a:t>
                      </a:r>
                      <a:r>
                        <a:rPr sz="1100" spc="-20" dirty="0">
                          <a:latin typeface="Times New Roman"/>
                          <a:cs typeface="Times New Roman"/>
                        </a:rPr>
                        <a:t> </a:t>
                      </a:r>
                      <a:r>
                        <a:rPr sz="1100" dirty="0">
                          <a:latin typeface="Times New Roman"/>
                          <a:cs typeface="Times New Roman"/>
                        </a:rPr>
                        <a:t>200</a:t>
                      </a:r>
                      <a:endParaRPr sz="1100">
                        <a:latin typeface="Times New Roman"/>
                        <a:cs typeface="Times New Roman"/>
                      </a:endParaRPr>
                    </a:p>
                  </a:txBody>
                  <a:tcPr marL="0" marR="0" marT="381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300"/>
                        </a:spcBef>
                      </a:pPr>
                      <a:r>
                        <a:rPr sz="1100" dirty="0">
                          <a:latin typeface="Symbol"/>
                          <a:cs typeface="Symbol"/>
                        </a:rPr>
                        <a:t></a:t>
                      </a:r>
                      <a:r>
                        <a:rPr sz="1100" spc="-20" dirty="0">
                          <a:latin typeface="Times New Roman"/>
                          <a:cs typeface="Times New Roman"/>
                        </a:rPr>
                        <a:t> </a:t>
                      </a:r>
                      <a:r>
                        <a:rPr sz="1100" dirty="0">
                          <a:latin typeface="Times New Roman"/>
                          <a:cs typeface="Times New Roman"/>
                        </a:rPr>
                        <a:t>200</a:t>
                      </a:r>
                      <a:endParaRPr sz="1100">
                        <a:latin typeface="Times New Roman"/>
                        <a:cs typeface="Times New Roman"/>
                      </a:endParaRPr>
                    </a:p>
                  </a:txBody>
                  <a:tcPr marL="0" marR="0" marT="381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300"/>
                        </a:spcBef>
                      </a:pPr>
                      <a:r>
                        <a:rPr sz="1100" dirty="0">
                          <a:latin typeface="Symbol"/>
                          <a:cs typeface="Symbol"/>
                        </a:rPr>
                        <a:t></a:t>
                      </a:r>
                      <a:r>
                        <a:rPr sz="1100" spc="-15" dirty="0">
                          <a:latin typeface="Times New Roman"/>
                          <a:cs typeface="Times New Roman"/>
                        </a:rPr>
                        <a:t> </a:t>
                      </a:r>
                      <a:r>
                        <a:rPr sz="1100" dirty="0">
                          <a:latin typeface="Times New Roman"/>
                          <a:cs typeface="Times New Roman"/>
                        </a:rPr>
                        <a:t>200</a:t>
                      </a:r>
                      <a:endParaRPr sz="1100">
                        <a:latin typeface="Times New Roman"/>
                        <a:cs typeface="Times New Roman"/>
                      </a:endParaRPr>
                    </a:p>
                  </a:txBody>
                  <a:tcPr marL="0" marR="0" marT="381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300"/>
                        </a:spcBef>
                      </a:pPr>
                      <a:r>
                        <a:rPr sz="1100" dirty="0">
                          <a:latin typeface="Symbol"/>
                          <a:cs typeface="Symbol"/>
                        </a:rPr>
                        <a:t></a:t>
                      </a:r>
                      <a:r>
                        <a:rPr sz="1100" spc="-15" dirty="0">
                          <a:latin typeface="Times New Roman"/>
                          <a:cs typeface="Times New Roman"/>
                        </a:rPr>
                        <a:t> </a:t>
                      </a:r>
                      <a:r>
                        <a:rPr sz="1100" dirty="0">
                          <a:latin typeface="Times New Roman"/>
                          <a:cs typeface="Times New Roman"/>
                        </a:rPr>
                        <a:t>200°</a:t>
                      </a:r>
                      <a:endParaRPr sz="1100">
                        <a:latin typeface="Times New Roman"/>
                        <a:cs typeface="Times New Roman"/>
                      </a:endParaRPr>
                    </a:p>
                  </a:txBody>
                  <a:tcPr marL="0" marR="0" marT="381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7"/>
                  </a:ext>
                </a:extLst>
              </a:tr>
              <a:tr h="435863">
                <a:tc>
                  <a:txBody>
                    <a:bodyPr/>
                    <a:lstStyle/>
                    <a:p>
                      <a:pPr marL="42545">
                        <a:lnSpc>
                          <a:spcPct val="100000"/>
                        </a:lnSpc>
                        <a:spcBef>
                          <a:spcPts val="229"/>
                        </a:spcBef>
                      </a:pPr>
                      <a:r>
                        <a:rPr sz="1100" spc="-5" dirty="0">
                          <a:latin typeface="Times New Roman"/>
                          <a:cs typeface="Times New Roman"/>
                        </a:rPr>
                        <a:t>Résolution </a:t>
                      </a:r>
                      <a:r>
                        <a:rPr sz="1100" dirty="0">
                          <a:latin typeface="Times New Roman"/>
                          <a:cs typeface="Times New Roman"/>
                        </a:rPr>
                        <a:t>de</a:t>
                      </a:r>
                      <a:r>
                        <a:rPr sz="1100" spc="-15" dirty="0">
                          <a:latin typeface="Times New Roman"/>
                          <a:cs typeface="Times New Roman"/>
                        </a:rPr>
                        <a:t> </a:t>
                      </a:r>
                      <a:r>
                        <a:rPr sz="1100" spc="-5" dirty="0">
                          <a:latin typeface="Times New Roman"/>
                          <a:cs typeface="Times New Roman"/>
                        </a:rPr>
                        <a:t>recopie</a:t>
                      </a:r>
                      <a:endParaRPr sz="1100">
                        <a:latin typeface="Times New Roman"/>
                        <a:cs typeface="Times New Roman"/>
                      </a:endParaRPr>
                    </a:p>
                    <a:p>
                      <a:pPr marL="177800">
                        <a:lnSpc>
                          <a:spcPts val="1290"/>
                        </a:lnSpc>
                        <a:spcBef>
                          <a:spcPts val="495"/>
                        </a:spcBef>
                      </a:pPr>
                      <a:r>
                        <a:rPr sz="1100" i="1" dirty="0">
                          <a:solidFill>
                            <a:srgbClr val="5F5F5F"/>
                          </a:solidFill>
                          <a:latin typeface="Times New Roman"/>
                          <a:cs typeface="Times New Roman"/>
                        </a:rPr>
                        <a:t>Recopy</a:t>
                      </a:r>
                      <a:r>
                        <a:rPr sz="1100" i="1" spc="-20" dirty="0">
                          <a:solidFill>
                            <a:srgbClr val="5F5F5F"/>
                          </a:solidFill>
                          <a:latin typeface="Times New Roman"/>
                          <a:cs typeface="Times New Roman"/>
                        </a:rPr>
                        <a:t> </a:t>
                      </a:r>
                      <a:r>
                        <a:rPr sz="1100" i="1" spc="-5" dirty="0">
                          <a:solidFill>
                            <a:srgbClr val="5F5F5F"/>
                          </a:solidFill>
                          <a:latin typeface="Times New Roman"/>
                          <a:cs typeface="Times New Roman"/>
                        </a:rPr>
                        <a:t>resolution</a:t>
                      </a:r>
                      <a:endParaRPr sz="1100">
                        <a:latin typeface="Times New Roman"/>
                        <a:cs typeface="Times New Roman"/>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985"/>
                        </a:spcBef>
                      </a:pPr>
                      <a:r>
                        <a:rPr sz="1100" dirty="0">
                          <a:latin typeface="Times New Roman"/>
                          <a:cs typeface="Times New Roman"/>
                        </a:rPr>
                        <a:t>°</a:t>
                      </a:r>
                      <a:endParaRPr sz="1100">
                        <a:latin typeface="Times New Roman"/>
                        <a:cs typeface="Times New Roman"/>
                      </a:endParaRPr>
                    </a:p>
                  </a:txBody>
                  <a:tcPr marL="0" marR="0" marT="1250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985"/>
                        </a:spcBef>
                      </a:pPr>
                      <a:r>
                        <a:rPr sz="1100" dirty="0">
                          <a:latin typeface="Times New Roman"/>
                          <a:cs typeface="Times New Roman"/>
                        </a:rPr>
                        <a:t>0.001</a:t>
                      </a:r>
                      <a:endParaRPr sz="1100">
                        <a:latin typeface="Times New Roman"/>
                        <a:cs typeface="Times New Roman"/>
                      </a:endParaRPr>
                    </a:p>
                  </a:txBody>
                  <a:tcPr marL="0" marR="0" marT="1250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985"/>
                        </a:spcBef>
                      </a:pPr>
                      <a:r>
                        <a:rPr sz="1100" dirty="0">
                          <a:latin typeface="Times New Roman"/>
                          <a:cs typeface="Times New Roman"/>
                        </a:rPr>
                        <a:t>0.001</a:t>
                      </a:r>
                      <a:endParaRPr sz="1100">
                        <a:latin typeface="Times New Roman"/>
                        <a:cs typeface="Times New Roman"/>
                      </a:endParaRPr>
                    </a:p>
                  </a:txBody>
                  <a:tcPr marL="0" marR="0" marT="1250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985"/>
                        </a:spcBef>
                      </a:pPr>
                      <a:r>
                        <a:rPr sz="1100" dirty="0">
                          <a:latin typeface="Times New Roman"/>
                          <a:cs typeface="Times New Roman"/>
                        </a:rPr>
                        <a:t>0.001</a:t>
                      </a:r>
                      <a:endParaRPr sz="1100">
                        <a:latin typeface="Times New Roman"/>
                        <a:cs typeface="Times New Roman"/>
                      </a:endParaRPr>
                    </a:p>
                  </a:txBody>
                  <a:tcPr marL="0" marR="0" marT="1250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985"/>
                        </a:spcBef>
                      </a:pPr>
                      <a:r>
                        <a:rPr sz="1100" dirty="0">
                          <a:latin typeface="Times New Roman"/>
                          <a:cs typeface="Times New Roman"/>
                        </a:rPr>
                        <a:t>0.001</a:t>
                      </a:r>
                      <a:endParaRPr sz="1100">
                        <a:latin typeface="Times New Roman"/>
                        <a:cs typeface="Times New Roman"/>
                      </a:endParaRPr>
                    </a:p>
                  </a:txBody>
                  <a:tcPr marL="0" marR="0" marT="1250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985"/>
                        </a:spcBef>
                      </a:pPr>
                      <a:r>
                        <a:rPr sz="1100" dirty="0">
                          <a:latin typeface="Times New Roman"/>
                          <a:cs typeface="Times New Roman"/>
                        </a:rPr>
                        <a:t>0.001</a:t>
                      </a:r>
                      <a:endParaRPr sz="1100">
                        <a:latin typeface="Times New Roman"/>
                        <a:cs typeface="Times New Roman"/>
                      </a:endParaRPr>
                    </a:p>
                  </a:txBody>
                  <a:tcPr marL="0" marR="0" marT="1250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985"/>
                        </a:spcBef>
                      </a:pPr>
                      <a:r>
                        <a:rPr sz="1100" dirty="0">
                          <a:latin typeface="Times New Roman"/>
                          <a:cs typeface="Times New Roman"/>
                        </a:rPr>
                        <a:t>0.001</a:t>
                      </a:r>
                      <a:endParaRPr sz="1100">
                        <a:latin typeface="Times New Roman"/>
                        <a:cs typeface="Times New Roman"/>
                      </a:endParaRPr>
                    </a:p>
                  </a:txBody>
                  <a:tcPr marL="0" marR="0" marT="1250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8"/>
                  </a:ext>
                </a:extLst>
              </a:tr>
              <a:tr h="436244">
                <a:tc>
                  <a:txBody>
                    <a:bodyPr/>
                    <a:lstStyle/>
                    <a:p>
                      <a:pPr marL="42545">
                        <a:lnSpc>
                          <a:spcPct val="100000"/>
                        </a:lnSpc>
                        <a:spcBef>
                          <a:spcPts val="220"/>
                        </a:spcBef>
                      </a:pPr>
                      <a:r>
                        <a:rPr sz="1100" spc="-5" dirty="0">
                          <a:latin typeface="Times New Roman"/>
                          <a:cs typeface="Times New Roman"/>
                        </a:rPr>
                        <a:t>Précision crête </a:t>
                      </a:r>
                      <a:r>
                        <a:rPr sz="1100" dirty="0">
                          <a:latin typeface="Times New Roman"/>
                          <a:cs typeface="Times New Roman"/>
                        </a:rPr>
                        <a:t>à</a:t>
                      </a:r>
                      <a:r>
                        <a:rPr sz="1100" spc="-15" dirty="0">
                          <a:latin typeface="Times New Roman"/>
                          <a:cs typeface="Times New Roman"/>
                        </a:rPr>
                        <a:t> </a:t>
                      </a:r>
                      <a:r>
                        <a:rPr sz="1100" dirty="0">
                          <a:latin typeface="Times New Roman"/>
                          <a:cs typeface="Times New Roman"/>
                        </a:rPr>
                        <a:t>crête</a:t>
                      </a:r>
                      <a:endParaRPr sz="1100">
                        <a:latin typeface="Times New Roman"/>
                        <a:cs typeface="Times New Roman"/>
                      </a:endParaRPr>
                    </a:p>
                    <a:p>
                      <a:pPr marL="177800">
                        <a:lnSpc>
                          <a:spcPts val="1290"/>
                        </a:lnSpc>
                        <a:spcBef>
                          <a:spcPts val="505"/>
                        </a:spcBef>
                      </a:pPr>
                      <a:r>
                        <a:rPr sz="1100" i="1" dirty="0">
                          <a:solidFill>
                            <a:srgbClr val="5F5F5F"/>
                          </a:solidFill>
                          <a:latin typeface="Times New Roman"/>
                          <a:cs typeface="Times New Roman"/>
                        </a:rPr>
                        <a:t>Peak </a:t>
                      </a:r>
                      <a:r>
                        <a:rPr sz="1100" i="1" spc="-5" dirty="0">
                          <a:solidFill>
                            <a:srgbClr val="5F5F5F"/>
                          </a:solidFill>
                          <a:latin typeface="Times New Roman"/>
                          <a:cs typeface="Times New Roman"/>
                        </a:rPr>
                        <a:t>to peak</a:t>
                      </a:r>
                      <a:r>
                        <a:rPr sz="1100" i="1" spc="-20" dirty="0">
                          <a:solidFill>
                            <a:srgbClr val="5F5F5F"/>
                          </a:solidFill>
                          <a:latin typeface="Times New Roman"/>
                          <a:cs typeface="Times New Roman"/>
                        </a:rPr>
                        <a:t> </a:t>
                      </a:r>
                      <a:r>
                        <a:rPr sz="1100" i="1" spc="-5" dirty="0">
                          <a:solidFill>
                            <a:srgbClr val="5F5F5F"/>
                          </a:solidFill>
                          <a:latin typeface="Times New Roman"/>
                          <a:cs typeface="Times New Roman"/>
                        </a:rPr>
                        <a:t>accuracy</a:t>
                      </a:r>
                      <a:endParaRPr sz="1100">
                        <a:latin typeface="Times New Roman"/>
                        <a:cs typeface="Times New Roman"/>
                      </a:endParaRPr>
                    </a:p>
                  </a:txBody>
                  <a:tcPr marL="0" marR="0" marT="279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990"/>
                        </a:spcBef>
                      </a:pPr>
                      <a:r>
                        <a:rPr sz="1100" dirty="0">
                          <a:latin typeface="Times New Roman"/>
                          <a:cs typeface="Times New Roman"/>
                        </a:rPr>
                        <a:t>°</a:t>
                      </a:r>
                      <a:endParaRPr sz="1100">
                        <a:latin typeface="Times New Roman"/>
                        <a:cs typeface="Times New Roman"/>
                      </a:endParaRPr>
                    </a:p>
                  </a:txBody>
                  <a:tcPr marL="0" marR="0" marT="1257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1025"/>
                        </a:spcBef>
                      </a:pPr>
                      <a:r>
                        <a:rPr sz="1100" dirty="0">
                          <a:latin typeface="Symbol"/>
                          <a:cs typeface="Symbol"/>
                        </a:rPr>
                        <a:t></a:t>
                      </a:r>
                      <a:r>
                        <a:rPr sz="1100" spc="-20" dirty="0">
                          <a:latin typeface="Times New Roman"/>
                          <a:cs typeface="Times New Roman"/>
                        </a:rPr>
                        <a:t> </a:t>
                      </a:r>
                      <a:r>
                        <a:rPr sz="1100" dirty="0">
                          <a:latin typeface="Times New Roman"/>
                          <a:cs typeface="Times New Roman"/>
                        </a:rPr>
                        <a:t>0.02</a:t>
                      </a:r>
                      <a:endParaRPr sz="1100">
                        <a:latin typeface="Times New Roman"/>
                        <a:cs typeface="Times New Roman"/>
                      </a:endParaRPr>
                    </a:p>
                  </a:txBody>
                  <a:tcPr marL="0" marR="0" marT="1301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025"/>
                        </a:spcBef>
                      </a:pPr>
                      <a:r>
                        <a:rPr sz="1100" dirty="0">
                          <a:latin typeface="Symbol"/>
                          <a:cs typeface="Symbol"/>
                        </a:rPr>
                        <a:t></a:t>
                      </a:r>
                      <a:r>
                        <a:rPr sz="1100" spc="-20" dirty="0">
                          <a:latin typeface="Times New Roman"/>
                          <a:cs typeface="Times New Roman"/>
                        </a:rPr>
                        <a:t> </a:t>
                      </a:r>
                      <a:r>
                        <a:rPr sz="1100" dirty="0">
                          <a:latin typeface="Times New Roman"/>
                          <a:cs typeface="Times New Roman"/>
                        </a:rPr>
                        <a:t>0.02</a:t>
                      </a:r>
                      <a:endParaRPr sz="1100">
                        <a:latin typeface="Times New Roman"/>
                        <a:cs typeface="Times New Roman"/>
                      </a:endParaRPr>
                    </a:p>
                  </a:txBody>
                  <a:tcPr marL="0" marR="0" marT="1301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1025"/>
                        </a:spcBef>
                      </a:pPr>
                      <a:r>
                        <a:rPr sz="1100" dirty="0">
                          <a:latin typeface="Symbol"/>
                          <a:cs typeface="Symbol"/>
                        </a:rPr>
                        <a:t></a:t>
                      </a:r>
                      <a:r>
                        <a:rPr sz="1100" spc="-20" dirty="0">
                          <a:latin typeface="Times New Roman"/>
                          <a:cs typeface="Times New Roman"/>
                        </a:rPr>
                        <a:t> </a:t>
                      </a:r>
                      <a:r>
                        <a:rPr sz="1100" dirty="0">
                          <a:latin typeface="Times New Roman"/>
                          <a:cs typeface="Times New Roman"/>
                        </a:rPr>
                        <a:t>0.02</a:t>
                      </a:r>
                      <a:endParaRPr sz="1100">
                        <a:latin typeface="Times New Roman"/>
                        <a:cs typeface="Times New Roman"/>
                      </a:endParaRPr>
                    </a:p>
                  </a:txBody>
                  <a:tcPr marL="0" marR="0" marT="1301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025"/>
                        </a:spcBef>
                      </a:pPr>
                      <a:r>
                        <a:rPr sz="1100" dirty="0">
                          <a:latin typeface="Symbol"/>
                          <a:cs typeface="Symbol"/>
                        </a:rPr>
                        <a:t></a:t>
                      </a:r>
                      <a:r>
                        <a:rPr sz="1100" spc="-20" dirty="0">
                          <a:latin typeface="Times New Roman"/>
                          <a:cs typeface="Times New Roman"/>
                        </a:rPr>
                        <a:t> </a:t>
                      </a:r>
                      <a:r>
                        <a:rPr sz="1100" dirty="0">
                          <a:latin typeface="Times New Roman"/>
                          <a:cs typeface="Times New Roman"/>
                        </a:rPr>
                        <a:t>0.02</a:t>
                      </a:r>
                      <a:endParaRPr sz="1100">
                        <a:latin typeface="Times New Roman"/>
                        <a:cs typeface="Times New Roman"/>
                      </a:endParaRPr>
                    </a:p>
                  </a:txBody>
                  <a:tcPr marL="0" marR="0" marT="1301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025"/>
                        </a:spcBef>
                      </a:pPr>
                      <a:r>
                        <a:rPr sz="1100" dirty="0">
                          <a:latin typeface="Symbol"/>
                          <a:cs typeface="Symbol"/>
                        </a:rPr>
                        <a:t></a:t>
                      </a:r>
                      <a:r>
                        <a:rPr sz="1100" spc="-15" dirty="0">
                          <a:latin typeface="Times New Roman"/>
                          <a:cs typeface="Times New Roman"/>
                        </a:rPr>
                        <a:t> </a:t>
                      </a:r>
                      <a:r>
                        <a:rPr sz="1100" dirty="0">
                          <a:latin typeface="Times New Roman"/>
                          <a:cs typeface="Times New Roman"/>
                        </a:rPr>
                        <a:t>0.02</a:t>
                      </a:r>
                      <a:endParaRPr sz="1100">
                        <a:latin typeface="Times New Roman"/>
                        <a:cs typeface="Times New Roman"/>
                      </a:endParaRPr>
                    </a:p>
                  </a:txBody>
                  <a:tcPr marL="0" marR="0" marT="1301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1025"/>
                        </a:spcBef>
                      </a:pPr>
                      <a:r>
                        <a:rPr sz="1100" dirty="0">
                          <a:latin typeface="Symbol"/>
                          <a:cs typeface="Symbol"/>
                        </a:rPr>
                        <a:t></a:t>
                      </a:r>
                      <a:r>
                        <a:rPr sz="1100" spc="-15" dirty="0">
                          <a:latin typeface="Times New Roman"/>
                          <a:cs typeface="Times New Roman"/>
                        </a:rPr>
                        <a:t> </a:t>
                      </a:r>
                      <a:r>
                        <a:rPr sz="1100" dirty="0">
                          <a:latin typeface="Times New Roman"/>
                          <a:cs typeface="Times New Roman"/>
                        </a:rPr>
                        <a:t>0.02</a:t>
                      </a:r>
                      <a:endParaRPr sz="1100">
                        <a:latin typeface="Times New Roman"/>
                        <a:cs typeface="Times New Roman"/>
                      </a:endParaRPr>
                    </a:p>
                  </a:txBody>
                  <a:tcPr marL="0" marR="0" marT="1301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9"/>
                  </a:ext>
                </a:extLst>
              </a:tr>
              <a:tr h="435863">
                <a:tc>
                  <a:txBody>
                    <a:bodyPr/>
                    <a:lstStyle/>
                    <a:p>
                      <a:pPr marL="42545">
                        <a:lnSpc>
                          <a:spcPct val="100000"/>
                        </a:lnSpc>
                        <a:spcBef>
                          <a:spcPts val="219"/>
                        </a:spcBef>
                      </a:pPr>
                      <a:r>
                        <a:rPr sz="1100" spc="-5" dirty="0">
                          <a:latin typeface="Times New Roman"/>
                          <a:cs typeface="Times New Roman"/>
                        </a:rPr>
                        <a:t>Masse</a:t>
                      </a:r>
                      <a:r>
                        <a:rPr sz="1100" spc="-10" dirty="0">
                          <a:latin typeface="Times New Roman"/>
                          <a:cs typeface="Times New Roman"/>
                        </a:rPr>
                        <a:t> </a:t>
                      </a:r>
                      <a:r>
                        <a:rPr sz="1100" spc="-5" dirty="0">
                          <a:latin typeface="Times New Roman"/>
                          <a:cs typeface="Times New Roman"/>
                        </a:rPr>
                        <a:t>approximative</a:t>
                      </a:r>
                      <a:endParaRPr sz="1100">
                        <a:latin typeface="Times New Roman"/>
                        <a:cs typeface="Times New Roman"/>
                      </a:endParaRPr>
                    </a:p>
                    <a:p>
                      <a:pPr marL="177800">
                        <a:lnSpc>
                          <a:spcPts val="1290"/>
                        </a:lnSpc>
                        <a:spcBef>
                          <a:spcPts val="500"/>
                        </a:spcBef>
                      </a:pPr>
                      <a:r>
                        <a:rPr sz="1100" i="1" dirty="0">
                          <a:solidFill>
                            <a:srgbClr val="5F5F5F"/>
                          </a:solidFill>
                          <a:latin typeface="Times New Roman"/>
                          <a:cs typeface="Times New Roman"/>
                        </a:rPr>
                        <a:t>Approximate</a:t>
                      </a:r>
                      <a:r>
                        <a:rPr sz="1100" i="1" spc="-25" dirty="0">
                          <a:solidFill>
                            <a:srgbClr val="5F5F5F"/>
                          </a:solidFill>
                          <a:latin typeface="Times New Roman"/>
                          <a:cs typeface="Times New Roman"/>
                        </a:rPr>
                        <a:t> </a:t>
                      </a:r>
                      <a:r>
                        <a:rPr sz="1100" i="1" spc="-5" dirty="0">
                          <a:solidFill>
                            <a:srgbClr val="5F5F5F"/>
                          </a:solidFill>
                          <a:latin typeface="Times New Roman"/>
                          <a:cs typeface="Times New Roman"/>
                        </a:rPr>
                        <a:t>weight</a:t>
                      </a:r>
                      <a:endParaRPr sz="1100">
                        <a:latin typeface="Times New Roman"/>
                        <a:cs typeface="Times New Roman"/>
                      </a:endParaRPr>
                    </a:p>
                  </a:txBody>
                  <a:tcPr marL="0" marR="0" marT="2793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ct val="100000"/>
                        </a:lnSpc>
                        <a:spcBef>
                          <a:spcPts val="975"/>
                        </a:spcBef>
                      </a:pPr>
                      <a:r>
                        <a:rPr sz="1100" spc="5" dirty="0">
                          <a:latin typeface="Times New Roman"/>
                          <a:cs typeface="Times New Roman"/>
                        </a:rPr>
                        <a:t>Kg</a:t>
                      </a:r>
                      <a:endParaRPr sz="1100">
                        <a:latin typeface="Times New Roman"/>
                        <a:cs typeface="Times New Roman"/>
                      </a:endParaRPr>
                    </a:p>
                  </a:txBody>
                  <a:tcPr marL="0" marR="0" marT="1238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975"/>
                        </a:spcBef>
                      </a:pPr>
                      <a:r>
                        <a:rPr sz="1100" dirty="0">
                          <a:latin typeface="Times New Roman"/>
                          <a:cs typeface="Times New Roman"/>
                        </a:rPr>
                        <a:t>38</a:t>
                      </a:r>
                      <a:endParaRPr sz="1100">
                        <a:latin typeface="Times New Roman"/>
                        <a:cs typeface="Times New Roman"/>
                      </a:endParaRPr>
                    </a:p>
                  </a:txBody>
                  <a:tcPr marL="0" marR="0" marT="1238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975"/>
                        </a:spcBef>
                      </a:pPr>
                      <a:r>
                        <a:rPr sz="1100" dirty="0">
                          <a:latin typeface="Times New Roman"/>
                          <a:cs typeface="Times New Roman"/>
                        </a:rPr>
                        <a:t>75</a:t>
                      </a:r>
                      <a:endParaRPr sz="1100">
                        <a:latin typeface="Times New Roman"/>
                        <a:cs typeface="Times New Roman"/>
                      </a:endParaRPr>
                    </a:p>
                  </a:txBody>
                  <a:tcPr marL="0" marR="0" marT="1238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975"/>
                        </a:spcBef>
                      </a:pPr>
                      <a:r>
                        <a:rPr sz="1100" dirty="0">
                          <a:latin typeface="Times New Roman"/>
                          <a:cs typeface="Times New Roman"/>
                        </a:rPr>
                        <a:t>370</a:t>
                      </a:r>
                      <a:endParaRPr sz="1100">
                        <a:latin typeface="Times New Roman"/>
                        <a:cs typeface="Times New Roman"/>
                      </a:endParaRPr>
                    </a:p>
                  </a:txBody>
                  <a:tcPr marL="0" marR="0" marT="1238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975"/>
                        </a:spcBef>
                      </a:pPr>
                      <a:r>
                        <a:rPr sz="1100" dirty="0">
                          <a:latin typeface="Times New Roman"/>
                          <a:cs typeface="Times New Roman"/>
                        </a:rPr>
                        <a:t>720</a:t>
                      </a:r>
                      <a:endParaRPr sz="1100">
                        <a:latin typeface="Times New Roman"/>
                        <a:cs typeface="Times New Roman"/>
                      </a:endParaRPr>
                    </a:p>
                  </a:txBody>
                  <a:tcPr marL="0" marR="0" marT="1238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975"/>
                        </a:spcBef>
                      </a:pPr>
                      <a:r>
                        <a:rPr sz="1100" dirty="0">
                          <a:latin typeface="Times New Roman"/>
                          <a:cs typeface="Times New Roman"/>
                        </a:rPr>
                        <a:t>3</a:t>
                      </a:r>
                      <a:r>
                        <a:rPr sz="1100" spc="-20" dirty="0">
                          <a:latin typeface="Times New Roman"/>
                          <a:cs typeface="Times New Roman"/>
                        </a:rPr>
                        <a:t> </a:t>
                      </a:r>
                      <a:r>
                        <a:rPr sz="1100" dirty="0">
                          <a:latin typeface="Times New Roman"/>
                          <a:cs typeface="Times New Roman"/>
                        </a:rPr>
                        <a:t>700</a:t>
                      </a:r>
                      <a:endParaRPr sz="1100">
                        <a:latin typeface="Times New Roman"/>
                        <a:cs typeface="Times New Roman"/>
                      </a:endParaRPr>
                    </a:p>
                  </a:txBody>
                  <a:tcPr marL="0" marR="0" marT="1238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975"/>
                        </a:spcBef>
                      </a:pPr>
                      <a:r>
                        <a:rPr sz="1100" dirty="0">
                          <a:latin typeface="Times New Roman"/>
                          <a:cs typeface="Times New Roman"/>
                        </a:rPr>
                        <a:t>6</a:t>
                      </a:r>
                      <a:r>
                        <a:rPr sz="1100" spc="-20" dirty="0">
                          <a:latin typeface="Times New Roman"/>
                          <a:cs typeface="Times New Roman"/>
                        </a:rPr>
                        <a:t> </a:t>
                      </a:r>
                      <a:r>
                        <a:rPr sz="1100" dirty="0">
                          <a:latin typeface="Times New Roman"/>
                          <a:cs typeface="Times New Roman"/>
                        </a:rPr>
                        <a:t>500</a:t>
                      </a:r>
                      <a:endParaRPr sz="1100">
                        <a:latin typeface="Times New Roman"/>
                        <a:cs typeface="Times New Roman"/>
                      </a:endParaRPr>
                    </a:p>
                  </a:txBody>
                  <a:tcPr marL="0" marR="0" marT="1238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0"/>
                  </a:ext>
                </a:extLst>
              </a:tr>
            </a:tbl>
          </a:graphicData>
        </a:graphic>
      </p:graphicFrame>
      <p:sp>
        <p:nvSpPr>
          <p:cNvPr id="7" name="object 7"/>
          <p:cNvSpPr txBox="1"/>
          <p:nvPr/>
        </p:nvSpPr>
        <p:spPr>
          <a:xfrm>
            <a:off x="1601469" y="9070085"/>
            <a:ext cx="161353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Informations non</a:t>
            </a:r>
            <a:r>
              <a:rPr sz="900" spc="-15" dirty="0">
                <a:latin typeface="Arial"/>
                <a:cs typeface="Arial"/>
              </a:rPr>
              <a:t> </a:t>
            </a:r>
            <a:r>
              <a:rPr sz="900" spc="-5" dirty="0">
                <a:latin typeface="Arial"/>
                <a:cs typeface="Arial"/>
              </a:rPr>
              <a:t>contractuelles</a:t>
            </a:r>
            <a:endParaRPr sz="900">
              <a:latin typeface="Arial"/>
              <a:cs typeface="Arial"/>
            </a:endParaRPr>
          </a:p>
        </p:txBody>
      </p:sp>
      <p:sp>
        <p:nvSpPr>
          <p:cNvPr id="8" name="object 8"/>
          <p:cNvSpPr txBox="1"/>
          <p:nvPr/>
        </p:nvSpPr>
        <p:spPr>
          <a:xfrm>
            <a:off x="879652" y="9341865"/>
            <a:ext cx="3059430" cy="283845"/>
          </a:xfrm>
          <a:prstGeom prst="rect">
            <a:avLst/>
          </a:prstGeom>
          <a:ln w="6096">
            <a:solidFill>
              <a:srgbClr val="000000"/>
            </a:solidFill>
          </a:ln>
        </p:spPr>
        <p:txBody>
          <a:bodyPr vert="horz" wrap="square" lIns="0" tIns="15875" rIns="0" bIns="0" rtlCol="0">
            <a:spAutoFit/>
          </a:bodyPr>
          <a:lstStyle/>
          <a:p>
            <a:pPr marL="153670" marR="31115" indent="-119380">
              <a:lnSpc>
                <a:spcPts val="1040"/>
              </a:lnSpc>
              <a:spcBef>
                <a:spcPts val="125"/>
              </a:spcBef>
            </a:pPr>
            <a:r>
              <a:rPr sz="900" spc="-5" dirty="0">
                <a:latin typeface="Arial"/>
                <a:cs typeface="Arial"/>
              </a:rPr>
              <a:t>Les matériels présentés étant en constante évolution, leurs  caractéristiques peuvent être modifiées à </a:t>
            </a:r>
            <a:r>
              <a:rPr sz="900" dirty="0">
                <a:latin typeface="Arial"/>
                <a:cs typeface="Arial"/>
              </a:rPr>
              <a:t>tout</a:t>
            </a:r>
            <a:r>
              <a:rPr sz="900" spc="25" dirty="0">
                <a:latin typeface="Arial"/>
                <a:cs typeface="Arial"/>
              </a:rPr>
              <a:t> </a:t>
            </a:r>
            <a:r>
              <a:rPr sz="900" spc="-5" dirty="0">
                <a:latin typeface="Arial"/>
                <a:cs typeface="Arial"/>
              </a:rPr>
              <a:t>moment</a:t>
            </a:r>
            <a:endParaRPr sz="900">
              <a:latin typeface="Arial"/>
              <a:cs typeface="Arial"/>
            </a:endParaRPr>
          </a:p>
        </p:txBody>
      </p:sp>
      <p:sp>
        <p:nvSpPr>
          <p:cNvPr id="9" name="object 9"/>
          <p:cNvSpPr txBox="1"/>
          <p:nvPr/>
        </p:nvSpPr>
        <p:spPr>
          <a:xfrm>
            <a:off x="4889372" y="9068561"/>
            <a:ext cx="1430020"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5F5F5F"/>
                </a:solidFill>
                <a:latin typeface="Arial"/>
                <a:cs typeface="Arial"/>
              </a:rPr>
              <a:t>Non-contractual</a:t>
            </a:r>
            <a:r>
              <a:rPr sz="900" i="1" spc="-10" dirty="0">
                <a:solidFill>
                  <a:srgbClr val="5F5F5F"/>
                </a:solidFill>
                <a:latin typeface="Arial"/>
                <a:cs typeface="Arial"/>
              </a:rPr>
              <a:t> </a:t>
            </a:r>
            <a:r>
              <a:rPr sz="900" i="1" spc="-5" dirty="0">
                <a:solidFill>
                  <a:srgbClr val="5F5F5F"/>
                </a:solidFill>
                <a:latin typeface="Arial"/>
                <a:cs typeface="Arial"/>
              </a:rPr>
              <a:t>information</a:t>
            </a:r>
            <a:endParaRPr sz="900">
              <a:latin typeface="Arial"/>
              <a:cs typeface="Arial"/>
            </a:endParaRPr>
          </a:p>
        </p:txBody>
      </p:sp>
      <p:sp>
        <p:nvSpPr>
          <p:cNvPr id="10" name="object 10"/>
          <p:cNvSpPr txBox="1"/>
          <p:nvPr/>
        </p:nvSpPr>
        <p:spPr>
          <a:xfrm>
            <a:off x="4074286" y="9341865"/>
            <a:ext cx="3059430" cy="295910"/>
          </a:xfrm>
          <a:prstGeom prst="rect">
            <a:avLst/>
          </a:prstGeom>
          <a:ln w="6096">
            <a:solidFill>
              <a:srgbClr val="000000"/>
            </a:solidFill>
          </a:ln>
        </p:spPr>
        <p:txBody>
          <a:bodyPr vert="horz" wrap="square" lIns="0" tIns="14604" rIns="0" bIns="0" rtlCol="0">
            <a:spAutoFit/>
          </a:bodyPr>
          <a:lstStyle/>
          <a:p>
            <a:pPr marL="449580" marR="76835" indent="-367665">
              <a:lnSpc>
                <a:spcPts val="1040"/>
              </a:lnSpc>
              <a:spcBef>
                <a:spcPts val="114"/>
              </a:spcBef>
            </a:pPr>
            <a:r>
              <a:rPr sz="900" i="1" spc="-5" dirty="0">
                <a:solidFill>
                  <a:srgbClr val="5F5F5F"/>
                </a:solidFill>
                <a:latin typeface="Arial"/>
                <a:cs typeface="Arial"/>
              </a:rPr>
              <a:t>The described equipment being permanently evolving, its  characteristics can </a:t>
            </a:r>
            <a:r>
              <a:rPr sz="900" i="1" spc="-10" dirty="0">
                <a:solidFill>
                  <a:srgbClr val="5F5F5F"/>
                </a:solidFill>
                <a:latin typeface="Arial"/>
                <a:cs typeface="Arial"/>
              </a:rPr>
              <a:t>be </a:t>
            </a:r>
            <a:r>
              <a:rPr sz="900" i="1" spc="-5" dirty="0">
                <a:solidFill>
                  <a:srgbClr val="5F5F5F"/>
                </a:solidFill>
                <a:latin typeface="Arial"/>
                <a:cs typeface="Arial"/>
              </a:rPr>
              <a:t>modified at any</a:t>
            </a:r>
            <a:r>
              <a:rPr sz="900" i="1" spc="45" dirty="0">
                <a:solidFill>
                  <a:srgbClr val="5F5F5F"/>
                </a:solidFill>
                <a:latin typeface="Arial"/>
                <a:cs typeface="Arial"/>
              </a:rPr>
              <a:t> </a:t>
            </a:r>
            <a:r>
              <a:rPr sz="900" i="1" spc="-10" dirty="0">
                <a:solidFill>
                  <a:srgbClr val="5F5F5F"/>
                </a:solidFill>
                <a:latin typeface="Arial"/>
                <a:cs typeface="Arial"/>
              </a:rPr>
              <a:t>time</a:t>
            </a:r>
            <a:endParaRPr sz="9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idx="4294967295"/>
          </p:nvPr>
        </p:nvSpPr>
        <p:spPr>
          <a:xfrm>
            <a:off x="3166998" y="1063497"/>
            <a:ext cx="550545" cy="391160"/>
          </a:xfrm>
          <a:prstGeom prst="rect">
            <a:avLst/>
          </a:prstGeom>
        </p:spPr>
        <p:txBody>
          <a:bodyPr vert="horz" wrap="square" lIns="0" tIns="12700" rIns="0" bIns="0" rtlCol="0">
            <a:spAutoFit/>
          </a:bodyPr>
          <a:lstStyle/>
          <a:p>
            <a:pPr marL="12700" algn="l">
              <a:lnSpc>
                <a:spcPct val="100000"/>
              </a:lnSpc>
              <a:spcBef>
                <a:spcPts val="100"/>
              </a:spcBef>
            </a:pPr>
            <a:r>
              <a:rPr spc="-5" dirty="0">
                <a:solidFill>
                  <a:srgbClr val="4B4B4B"/>
                </a:solidFill>
              </a:rPr>
              <a:t>VIII</a:t>
            </a:r>
          </a:p>
        </p:txBody>
      </p:sp>
      <p:sp>
        <p:nvSpPr>
          <p:cNvPr id="6" name="object 6"/>
          <p:cNvSpPr txBox="1"/>
          <p:nvPr/>
        </p:nvSpPr>
        <p:spPr>
          <a:xfrm>
            <a:off x="4981575" y="1063497"/>
            <a:ext cx="2606675" cy="743585"/>
          </a:xfrm>
          <a:prstGeom prst="rect">
            <a:avLst/>
          </a:prstGeom>
        </p:spPr>
        <p:txBody>
          <a:bodyPr vert="horz" wrap="square" lIns="0" tIns="12700" rIns="0" bIns="0" rtlCol="0">
            <a:spAutoFit/>
          </a:bodyPr>
          <a:lstStyle/>
          <a:p>
            <a:pPr marL="12700">
              <a:lnSpc>
                <a:spcPts val="2825"/>
              </a:lnSpc>
              <a:spcBef>
                <a:spcPts val="100"/>
              </a:spcBef>
            </a:pPr>
            <a:r>
              <a:rPr sz="2400" spc="-5" dirty="0">
                <a:latin typeface="Times New Roman"/>
                <a:cs typeface="Times New Roman"/>
              </a:rPr>
              <a:t>Architecture</a:t>
            </a:r>
            <a:r>
              <a:rPr sz="2400" spc="-45" dirty="0">
                <a:latin typeface="Times New Roman"/>
                <a:cs typeface="Times New Roman"/>
              </a:rPr>
              <a:t> </a:t>
            </a:r>
            <a:r>
              <a:rPr sz="2400" spc="-5" dirty="0">
                <a:latin typeface="Times New Roman"/>
                <a:cs typeface="Times New Roman"/>
              </a:rPr>
              <a:t>système</a:t>
            </a:r>
            <a:endParaRPr sz="2400" dirty="0">
              <a:latin typeface="Times New Roman"/>
              <a:cs typeface="Times New Roman"/>
            </a:endParaRPr>
          </a:p>
          <a:p>
            <a:pPr marL="180340">
              <a:lnSpc>
                <a:spcPts val="2825"/>
              </a:lnSpc>
            </a:pPr>
            <a:r>
              <a:rPr sz="2400" i="1" dirty="0">
                <a:solidFill>
                  <a:srgbClr val="5F5F5F"/>
                </a:solidFill>
                <a:latin typeface="Times New Roman"/>
                <a:cs typeface="Times New Roman"/>
              </a:rPr>
              <a:t>System</a:t>
            </a:r>
            <a:r>
              <a:rPr sz="2400" i="1" spc="-45" dirty="0">
                <a:solidFill>
                  <a:srgbClr val="5F5F5F"/>
                </a:solidFill>
                <a:latin typeface="Times New Roman"/>
                <a:cs typeface="Times New Roman"/>
              </a:rPr>
              <a:t> </a:t>
            </a:r>
            <a:r>
              <a:rPr sz="2400" i="1" spc="-5" dirty="0">
                <a:solidFill>
                  <a:srgbClr val="5F5F5F"/>
                </a:solidFill>
                <a:latin typeface="Times New Roman"/>
                <a:cs typeface="Times New Roman"/>
              </a:rPr>
              <a:t>architecture</a:t>
            </a:r>
            <a:endParaRPr sz="2400" dirty="0">
              <a:latin typeface="Times New Roman"/>
              <a:cs typeface="Times New Roman"/>
            </a:endParaRPr>
          </a:p>
        </p:txBody>
      </p:sp>
      <p:sp>
        <p:nvSpPr>
          <p:cNvPr id="7" name="object 7"/>
          <p:cNvSpPr txBox="1"/>
          <p:nvPr/>
        </p:nvSpPr>
        <p:spPr>
          <a:xfrm>
            <a:off x="442976" y="2429001"/>
            <a:ext cx="2990215" cy="1030605"/>
          </a:xfrm>
          <a:prstGeom prst="rect">
            <a:avLst/>
          </a:prstGeom>
        </p:spPr>
        <p:txBody>
          <a:bodyPr vert="horz" wrap="square" lIns="0" tIns="13335" rIns="0" bIns="0" rtlCol="0">
            <a:spAutoFit/>
          </a:bodyPr>
          <a:lstStyle/>
          <a:p>
            <a:pPr marL="12700" marR="5080" algn="just">
              <a:lnSpc>
                <a:spcPct val="99800"/>
              </a:lnSpc>
              <a:spcBef>
                <a:spcPts val="105"/>
              </a:spcBef>
            </a:pPr>
            <a:r>
              <a:rPr sz="1100" dirty="0">
                <a:latin typeface="Times New Roman"/>
                <a:cs typeface="Times New Roman"/>
              </a:rPr>
              <a:t>Les </a:t>
            </a:r>
            <a:r>
              <a:rPr sz="1100" spc="-5" dirty="0">
                <a:latin typeface="Times New Roman"/>
                <a:cs typeface="Times New Roman"/>
              </a:rPr>
              <a:t>équipements </a:t>
            </a:r>
            <a:r>
              <a:rPr sz="1100" dirty="0">
                <a:latin typeface="Times New Roman"/>
                <a:cs typeface="Times New Roman"/>
              </a:rPr>
              <a:t>de </a:t>
            </a:r>
            <a:r>
              <a:rPr sz="1100" spc="-5" dirty="0">
                <a:latin typeface="Times New Roman"/>
                <a:cs typeface="Times New Roman"/>
              </a:rPr>
              <a:t>contrôle fournis </a:t>
            </a:r>
            <a:r>
              <a:rPr sz="1100" dirty="0">
                <a:latin typeface="Times New Roman"/>
                <a:cs typeface="Times New Roman"/>
              </a:rPr>
              <a:t>par </a:t>
            </a:r>
            <a:r>
              <a:rPr sz="1100" spc="-5" dirty="0">
                <a:latin typeface="Times New Roman"/>
                <a:cs typeface="Times New Roman"/>
              </a:rPr>
              <a:t>ACC </a:t>
            </a:r>
            <a:r>
              <a:rPr sz="1100" spc="-10" dirty="0">
                <a:latin typeface="Times New Roman"/>
                <a:cs typeface="Times New Roman"/>
              </a:rPr>
              <a:t>I&amp;M  </a:t>
            </a:r>
            <a:r>
              <a:rPr sz="1100" dirty="0">
                <a:latin typeface="Times New Roman"/>
                <a:cs typeface="Times New Roman"/>
              </a:rPr>
              <a:t>se </a:t>
            </a:r>
            <a:r>
              <a:rPr sz="1100" spc="-5" dirty="0">
                <a:latin typeface="Times New Roman"/>
                <a:cs typeface="Times New Roman"/>
              </a:rPr>
              <a:t>composent </a:t>
            </a:r>
            <a:r>
              <a:rPr sz="1100" dirty="0">
                <a:latin typeface="Times New Roman"/>
                <a:cs typeface="Times New Roman"/>
              </a:rPr>
              <a:t>de </a:t>
            </a:r>
            <a:r>
              <a:rPr sz="1100" spc="-5" dirty="0">
                <a:latin typeface="Times New Roman"/>
                <a:cs typeface="Times New Roman"/>
              </a:rPr>
              <a:t>différents appareils </a:t>
            </a:r>
            <a:r>
              <a:rPr sz="1100" dirty="0">
                <a:latin typeface="Times New Roman"/>
                <a:cs typeface="Times New Roman"/>
              </a:rPr>
              <a:t>qui </a:t>
            </a:r>
            <a:r>
              <a:rPr sz="1100" spc="-5" dirty="0">
                <a:latin typeface="Times New Roman"/>
                <a:cs typeface="Times New Roman"/>
              </a:rPr>
              <a:t>permettent  </a:t>
            </a:r>
            <a:r>
              <a:rPr sz="1100" dirty="0">
                <a:latin typeface="Times New Roman"/>
                <a:cs typeface="Times New Roman"/>
              </a:rPr>
              <a:t>de </a:t>
            </a:r>
            <a:r>
              <a:rPr sz="1100" spc="-5" dirty="0">
                <a:latin typeface="Times New Roman"/>
                <a:cs typeface="Times New Roman"/>
              </a:rPr>
              <a:t>contrôler </a:t>
            </a:r>
            <a:r>
              <a:rPr sz="1100" dirty="0">
                <a:latin typeface="Times New Roman"/>
                <a:cs typeface="Times New Roman"/>
              </a:rPr>
              <a:t>tous </a:t>
            </a:r>
            <a:r>
              <a:rPr sz="1100" spc="-5" dirty="0">
                <a:latin typeface="Times New Roman"/>
                <a:cs typeface="Times New Roman"/>
              </a:rPr>
              <a:t>les </a:t>
            </a:r>
            <a:r>
              <a:rPr sz="1100" dirty="0">
                <a:latin typeface="Times New Roman"/>
                <a:cs typeface="Times New Roman"/>
              </a:rPr>
              <a:t>axes </a:t>
            </a:r>
            <a:r>
              <a:rPr sz="1100" spc="-5" dirty="0">
                <a:latin typeface="Times New Roman"/>
                <a:cs typeface="Times New Roman"/>
              </a:rPr>
              <a:t>d’un positionneur. Celui-ci  </a:t>
            </a:r>
            <a:r>
              <a:rPr sz="1100" dirty="0">
                <a:latin typeface="Times New Roman"/>
                <a:cs typeface="Times New Roman"/>
              </a:rPr>
              <a:t>peut </a:t>
            </a:r>
            <a:r>
              <a:rPr sz="1100" spc="-5" dirty="0">
                <a:latin typeface="Times New Roman"/>
                <a:cs typeface="Times New Roman"/>
              </a:rPr>
              <a:t>être </a:t>
            </a:r>
            <a:r>
              <a:rPr sz="1100" dirty="0">
                <a:latin typeface="Times New Roman"/>
                <a:cs typeface="Times New Roman"/>
              </a:rPr>
              <a:t>issu </a:t>
            </a:r>
            <a:r>
              <a:rPr sz="1100" spc="-5" dirty="0">
                <a:latin typeface="Times New Roman"/>
                <a:cs typeface="Times New Roman"/>
              </a:rPr>
              <a:t>d’une fabrication ACC </a:t>
            </a:r>
            <a:r>
              <a:rPr sz="1100" spc="-10" dirty="0">
                <a:latin typeface="Times New Roman"/>
                <a:cs typeface="Times New Roman"/>
              </a:rPr>
              <a:t>I&amp;M </a:t>
            </a:r>
            <a:r>
              <a:rPr sz="1100" dirty="0">
                <a:latin typeface="Times New Roman"/>
                <a:cs typeface="Times New Roman"/>
              </a:rPr>
              <a:t>ou non.  </a:t>
            </a:r>
            <a:r>
              <a:rPr sz="1100" spc="-5" dirty="0">
                <a:latin typeface="Times New Roman"/>
                <a:cs typeface="Times New Roman"/>
              </a:rPr>
              <a:t>Ce </a:t>
            </a:r>
            <a:r>
              <a:rPr sz="1100" dirty="0">
                <a:latin typeface="Times New Roman"/>
                <a:cs typeface="Times New Roman"/>
              </a:rPr>
              <a:t>peut </a:t>
            </a:r>
            <a:r>
              <a:rPr sz="1100" spc="-5" dirty="0">
                <a:latin typeface="Times New Roman"/>
                <a:cs typeface="Times New Roman"/>
              </a:rPr>
              <a:t>être </a:t>
            </a:r>
            <a:r>
              <a:rPr sz="1100" spc="-10" dirty="0">
                <a:latin typeface="Times New Roman"/>
                <a:cs typeface="Times New Roman"/>
              </a:rPr>
              <a:t>un </a:t>
            </a:r>
            <a:r>
              <a:rPr sz="1100" spc="-5" dirty="0">
                <a:latin typeface="Times New Roman"/>
                <a:cs typeface="Times New Roman"/>
              </a:rPr>
              <a:t>équipement neuf </a:t>
            </a:r>
            <a:r>
              <a:rPr sz="1100" dirty="0">
                <a:latin typeface="Times New Roman"/>
                <a:cs typeface="Times New Roman"/>
              </a:rPr>
              <a:t>ou devant </a:t>
            </a:r>
            <a:r>
              <a:rPr sz="1100" spc="-5" dirty="0">
                <a:latin typeface="Times New Roman"/>
                <a:cs typeface="Times New Roman"/>
              </a:rPr>
              <a:t>faire  l’objet d’une rénovation.</a:t>
            </a:r>
            <a:endParaRPr sz="1100">
              <a:latin typeface="Times New Roman"/>
              <a:cs typeface="Times New Roman"/>
            </a:endParaRPr>
          </a:p>
        </p:txBody>
      </p:sp>
      <p:sp>
        <p:nvSpPr>
          <p:cNvPr id="8" name="object 8"/>
          <p:cNvSpPr txBox="1"/>
          <p:nvPr/>
        </p:nvSpPr>
        <p:spPr>
          <a:xfrm>
            <a:off x="442976" y="3601338"/>
            <a:ext cx="2988310" cy="360045"/>
          </a:xfrm>
          <a:prstGeom prst="rect">
            <a:avLst/>
          </a:prstGeom>
        </p:spPr>
        <p:txBody>
          <a:bodyPr vert="horz" wrap="square" lIns="0" tIns="19685" rIns="0" bIns="0" rtlCol="0">
            <a:spAutoFit/>
          </a:bodyPr>
          <a:lstStyle/>
          <a:p>
            <a:pPr marL="12700" marR="5080">
              <a:lnSpc>
                <a:spcPts val="1310"/>
              </a:lnSpc>
              <a:spcBef>
                <a:spcPts val="155"/>
              </a:spcBef>
            </a:pPr>
            <a:r>
              <a:rPr sz="1100" spc="-5" dirty="0">
                <a:latin typeface="Times New Roman"/>
                <a:cs typeface="Times New Roman"/>
              </a:rPr>
              <a:t>Pour s’adapter </a:t>
            </a:r>
            <a:r>
              <a:rPr sz="1100" dirty="0">
                <a:latin typeface="Times New Roman"/>
                <a:cs typeface="Times New Roman"/>
              </a:rPr>
              <a:t>à </a:t>
            </a:r>
            <a:r>
              <a:rPr sz="1100" spc="-5" dirty="0">
                <a:latin typeface="Times New Roman"/>
                <a:cs typeface="Times New Roman"/>
              </a:rPr>
              <a:t>ces différents </a:t>
            </a:r>
            <a:r>
              <a:rPr sz="1100" dirty="0">
                <a:latin typeface="Times New Roman"/>
                <a:cs typeface="Times New Roman"/>
              </a:rPr>
              <a:t>cas de </a:t>
            </a:r>
            <a:r>
              <a:rPr sz="1100" spc="-5" dirty="0">
                <a:latin typeface="Times New Roman"/>
                <a:cs typeface="Times New Roman"/>
              </a:rPr>
              <a:t>figure nous  </a:t>
            </a:r>
            <a:r>
              <a:rPr sz="1100" dirty="0">
                <a:latin typeface="Times New Roman"/>
                <a:cs typeface="Times New Roman"/>
              </a:rPr>
              <a:t>disposons de </a:t>
            </a:r>
            <a:r>
              <a:rPr sz="1100" spc="-5" dirty="0">
                <a:latin typeface="Times New Roman"/>
                <a:cs typeface="Times New Roman"/>
              </a:rPr>
              <a:t>deux architectures</a:t>
            </a:r>
            <a:r>
              <a:rPr sz="1100" spc="-15" dirty="0">
                <a:latin typeface="Times New Roman"/>
                <a:cs typeface="Times New Roman"/>
              </a:rPr>
              <a:t> </a:t>
            </a:r>
            <a:r>
              <a:rPr sz="1100" spc="-5" dirty="0">
                <a:latin typeface="Times New Roman"/>
                <a:cs typeface="Times New Roman"/>
              </a:rPr>
              <a:t>système.</a:t>
            </a:r>
            <a:endParaRPr sz="1100">
              <a:latin typeface="Times New Roman"/>
              <a:cs typeface="Times New Roman"/>
            </a:endParaRPr>
          </a:p>
        </p:txBody>
      </p:sp>
      <p:sp>
        <p:nvSpPr>
          <p:cNvPr id="9" name="object 9"/>
          <p:cNvSpPr txBox="1"/>
          <p:nvPr/>
        </p:nvSpPr>
        <p:spPr>
          <a:xfrm>
            <a:off x="3680586" y="2429001"/>
            <a:ext cx="2993390" cy="862965"/>
          </a:xfrm>
          <a:prstGeom prst="rect">
            <a:avLst/>
          </a:prstGeom>
        </p:spPr>
        <p:txBody>
          <a:bodyPr vert="horz" wrap="square" lIns="0" tIns="13335" rIns="0" bIns="0" rtlCol="0">
            <a:spAutoFit/>
          </a:bodyPr>
          <a:lstStyle/>
          <a:p>
            <a:pPr marL="12700" marR="5080" algn="just">
              <a:lnSpc>
                <a:spcPct val="99800"/>
              </a:lnSpc>
              <a:spcBef>
                <a:spcPts val="105"/>
              </a:spcBef>
            </a:pPr>
            <a:r>
              <a:rPr sz="1100" i="1" dirty="0">
                <a:solidFill>
                  <a:srgbClr val="5F5F5F"/>
                </a:solidFill>
                <a:latin typeface="Times New Roman"/>
                <a:cs typeface="Times New Roman"/>
              </a:rPr>
              <a:t>The control </a:t>
            </a:r>
            <a:r>
              <a:rPr sz="1100" i="1" spc="-5" dirty="0">
                <a:solidFill>
                  <a:srgbClr val="5F5F5F"/>
                </a:solidFill>
                <a:latin typeface="Times New Roman"/>
                <a:cs typeface="Times New Roman"/>
              </a:rPr>
              <a:t>equipment </a:t>
            </a:r>
            <a:r>
              <a:rPr sz="1100" i="1" dirty="0">
                <a:solidFill>
                  <a:srgbClr val="5F5F5F"/>
                </a:solidFill>
                <a:latin typeface="Times New Roman"/>
                <a:cs typeface="Times New Roman"/>
              </a:rPr>
              <a:t>provided by </a:t>
            </a:r>
            <a:r>
              <a:rPr sz="1100" i="1" spc="-5" dirty="0">
                <a:solidFill>
                  <a:srgbClr val="5F5F5F"/>
                </a:solidFill>
                <a:latin typeface="Times New Roman"/>
                <a:cs typeface="Times New Roman"/>
              </a:rPr>
              <a:t>ACC </a:t>
            </a:r>
            <a:r>
              <a:rPr sz="1100" i="1" spc="-10" dirty="0">
                <a:solidFill>
                  <a:srgbClr val="5F5F5F"/>
                </a:solidFill>
                <a:latin typeface="Times New Roman"/>
                <a:cs typeface="Times New Roman"/>
              </a:rPr>
              <a:t>I&amp;M  </a:t>
            </a:r>
            <a:r>
              <a:rPr sz="1100" i="1" spc="-5" dirty="0">
                <a:solidFill>
                  <a:srgbClr val="5F5F5F"/>
                </a:solidFill>
                <a:latin typeface="Times New Roman"/>
                <a:cs typeface="Times New Roman"/>
              </a:rPr>
              <a:t>consists </a:t>
            </a:r>
            <a:r>
              <a:rPr sz="1100" i="1" dirty="0">
                <a:solidFill>
                  <a:srgbClr val="5F5F5F"/>
                </a:solidFill>
                <a:latin typeface="Times New Roman"/>
                <a:cs typeface="Times New Roman"/>
              </a:rPr>
              <a:t>of </a:t>
            </a:r>
            <a:r>
              <a:rPr sz="1100" i="1" spc="-5" dirty="0">
                <a:solidFill>
                  <a:srgbClr val="5F5F5F"/>
                </a:solidFill>
                <a:latin typeface="Times New Roman"/>
                <a:cs typeface="Times New Roman"/>
              </a:rPr>
              <a:t>several devices </a:t>
            </a:r>
            <a:r>
              <a:rPr sz="1100" i="1" dirty="0">
                <a:solidFill>
                  <a:srgbClr val="5F5F5F"/>
                </a:solidFill>
                <a:latin typeface="Times New Roman"/>
                <a:cs typeface="Times New Roman"/>
              </a:rPr>
              <a:t>which enable </a:t>
            </a:r>
            <a:r>
              <a:rPr sz="1100" i="1" spc="-5" dirty="0">
                <a:solidFill>
                  <a:srgbClr val="5F5F5F"/>
                </a:solidFill>
                <a:latin typeface="Times New Roman"/>
                <a:cs typeface="Times New Roman"/>
              </a:rPr>
              <a:t>all axes  </a:t>
            </a:r>
            <a:r>
              <a:rPr sz="1100" i="1" dirty="0">
                <a:solidFill>
                  <a:srgbClr val="5F5F5F"/>
                </a:solidFill>
                <a:latin typeface="Times New Roman"/>
                <a:cs typeface="Times New Roman"/>
              </a:rPr>
              <a:t>control of a </a:t>
            </a:r>
            <a:r>
              <a:rPr sz="1100" i="1" spc="-5" dirty="0">
                <a:solidFill>
                  <a:srgbClr val="5F5F5F"/>
                </a:solidFill>
                <a:latin typeface="Times New Roman"/>
                <a:cs typeface="Times New Roman"/>
              </a:rPr>
              <a:t>positioner, whatever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manufacturing,  ACC I&amp;M </a:t>
            </a:r>
            <a:r>
              <a:rPr sz="1100" i="1" dirty="0">
                <a:solidFill>
                  <a:srgbClr val="5F5F5F"/>
                </a:solidFill>
                <a:latin typeface="Times New Roman"/>
                <a:cs typeface="Times New Roman"/>
              </a:rPr>
              <a:t>or other. It can be a brand new </a:t>
            </a:r>
            <a:r>
              <a:rPr sz="1100" i="1" spc="-5" dirty="0">
                <a:solidFill>
                  <a:srgbClr val="5F5F5F"/>
                </a:solidFill>
                <a:latin typeface="Times New Roman"/>
                <a:cs typeface="Times New Roman"/>
              </a:rPr>
              <a:t>positioner  </a:t>
            </a:r>
            <a:r>
              <a:rPr sz="1100" i="1" dirty="0">
                <a:solidFill>
                  <a:srgbClr val="5F5F5F"/>
                </a:solidFill>
                <a:latin typeface="Times New Roman"/>
                <a:cs typeface="Times New Roman"/>
              </a:rPr>
              <a:t>or one to </a:t>
            </a:r>
            <a:r>
              <a:rPr sz="1100" i="1" spc="-10" dirty="0">
                <a:solidFill>
                  <a:srgbClr val="5F5F5F"/>
                </a:solidFill>
                <a:latin typeface="Times New Roman"/>
                <a:cs typeface="Times New Roman"/>
              </a:rPr>
              <a:t>be</a:t>
            </a:r>
            <a:r>
              <a:rPr sz="1100" i="1" spc="-15" dirty="0">
                <a:solidFill>
                  <a:srgbClr val="5F5F5F"/>
                </a:solidFill>
                <a:latin typeface="Times New Roman"/>
                <a:cs typeface="Times New Roman"/>
              </a:rPr>
              <a:t> </a:t>
            </a:r>
            <a:r>
              <a:rPr sz="1100" i="1" spc="-5" dirty="0">
                <a:solidFill>
                  <a:srgbClr val="5F5F5F"/>
                </a:solidFill>
                <a:latin typeface="Times New Roman"/>
                <a:cs typeface="Times New Roman"/>
              </a:rPr>
              <a:t>refurbished.</a:t>
            </a:r>
            <a:endParaRPr sz="1100">
              <a:latin typeface="Times New Roman"/>
              <a:cs typeface="Times New Roman"/>
            </a:endParaRPr>
          </a:p>
        </p:txBody>
      </p:sp>
      <p:sp>
        <p:nvSpPr>
          <p:cNvPr id="10" name="object 10"/>
          <p:cNvSpPr txBox="1"/>
          <p:nvPr/>
        </p:nvSpPr>
        <p:spPr>
          <a:xfrm>
            <a:off x="3680586" y="3601338"/>
            <a:ext cx="2994025" cy="360045"/>
          </a:xfrm>
          <a:prstGeom prst="rect">
            <a:avLst/>
          </a:prstGeom>
        </p:spPr>
        <p:txBody>
          <a:bodyPr vert="horz" wrap="square" lIns="0" tIns="19685" rIns="0" bIns="0" rtlCol="0">
            <a:spAutoFit/>
          </a:bodyPr>
          <a:lstStyle/>
          <a:p>
            <a:pPr marL="12700" marR="5080">
              <a:lnSpc>
                <a:spcPts val="1310"/>
              </a:lnSpc>
              <a:spcBef>
                <a:spcPts val="155"/>
              </a:spcBef>
            </a:pPr>
            <a:r>
              <a:rPr sz="1100" i="1" dirty="0">
                <a:solidFill>
                  <a:srgbClr val="5F5F5F"/>
                </a:solidFill>
                <a:latin typeface="Times New Roman"/>
                <a:cs typeface="Times New Roman"/>
              </a:rPr>
              <a:t>To </a:t>
            </a:r>
            <a:r>
              <a:rPr sz="1100" i="1" spc="-5" dirty="0">
                <a:solidFill>
                  <a:srgbClr val="5F5F5F"/>
                </a:solidFill>
                <a:latin typeface="Times New Roman"/>
                <a:cs typeface="Times New Roman"/>
              </a:rPr>
              <a:t>deal with </a:t>
            </a:r>
            <a:r>
              <a:rPr sz="1100" i="1" dirty="0">
                <a:solidFill>
                  <a:srgbClr val="5F5F5F"/>
                </a:solidFill>
                <a:latin typeface="Times New Roman"/>
                <a:cs typeface="Times New Roman"/>
              </a:rPr>
              <a:t>various </a:t>
            </a:r>
            <a:r>
              <a:rPr sz="1100" i="1" spc="-5" dirty="0">
                <a:solidFill>
                  <a:srgbClr val="5F5F5F"/>
                </a:solidFill>
                <a:latin typeface="Times New Roman"/>
                <a:cs typeface="Times New Roman"/>
              </a:rPr>
              <a:t>cases, ACC I&amp;M </a:t>
            </a:r>
            <a:r>
              <a:rPr sz="1100" i="1" dirty="0">
                <a:solidFill>
                  <a:srgbClr val="5F5F5F"/>
                </a:solidFill>
                <a:latin typeface="Times New Roman"/>
                <a:cs typeface="Times New Roman"/>
              </a:rPr>
              <a:t>designed </a:t>
            </a:r>
            <a:r>
              <a:rPr sz="1100" i="1" spc="-5" dirty="0">
                <a:solidFill>
                  <a:srgbClr val="5F5F5F"/>
                </a:solidFill>
                <a:latin typeface="Times New Roman"/>
                <a:cs typeface="Times New Roman"/>
              </a:rPr>
              <a:t>two  </a:t>
            </a:r>
            <a:r>
              <a:rPr sz="1100" i="1" dirty="0">
                <a:solidFill>
                  <a:srgbClr val="5F5F5F"/>
                </a:solidFill>
                <a:latin typeface="Times New Roman"/>
                <a:cs typeface="Times New Roman"/>
              </a:rPr>
              <a:t>kinds system</a:t>
            </a:r>
            <a:r>
              <a:rPr sz="1100" i="1" spc="-15" dirty="0">
                <a:solidFill>
                  <a:srgbClr val="5F5F5F"/>
                </a:solidFill>
                <a:latin typeface="Times New Roman"/>
                <a:cs typeface="Times New Roman"/>
              </a:rPr>
              <a:t> </a:t>
            </a:r>
            <a:r>
              <a:rPr sz="1100" i="1" spc="-5" dirty="0">
                <a:solidFill>
                  <a:srgbClr val="5F5F5F"/>
                </a:solidFill>
                <a:latin typeface="Times New Roman"/>
                <a:cs typeface="Times New Roman"/>
              </a:rPr>
              <a:t>architecture.</a:t>
            </a:r>
            <a:endParaRPr sz="1100">
              <a:latin typeface="Times New Roman"/>
              <a:cs typeface="Times New Roman"/>
            </a:endParaRPr>
          </a:p>
        </p:txBody>
      </p:sp>
      <p:sp>
        <p:nvSpPr>
          <p:cNvPr id="11" name="object 11"/>
          <p:cNvSpPr/>
          <p:nvPr/>
        </p:nvSpPr>
        <p:spPr>
          <a:xfrm>
            <a:off x="2647691" y="4784883"/>
            <a:ext cx="2282170" cy="4199220"/>
          </a:xfrm>
          <a:prstGeom prst="rect">
            <a:avLst/>
          </a:prstGeom>
          <a:blipFill>
            <a:blip r:embed="rId2" cstate="print"/>
            <a:stretch>
              <a:fillRect/>
            </a:stretch>
          </a:blipFill>
        </p:spPr>
        <p:txBody>
          <a:bodyPr wrap="square" lIns="0" tIns="0" rIns="0" bIns="0" rtlCol="0"/>
          <a:lstStyle/>
          <a:p>
            <a:endParaRPr/>
          </a:p>
        </p:txBody>
      </p:sp>
      <p:sp>
        <p:nvSpPr>
          <p:cNvPr id="12" name="object 12"/>
          <p:cNvSpPr txBox="1"/>
          <p:nvPr/>
        </p:nvSpPr>
        <p:spPr>
          <a:xfrm>
            <a:off x="1561846" y="9158477"/>
            <a:ext cx="4076700" cy="177800"/>
          </a:xfrm>
          <a:prstGeom prst="rect">
            <a:avLst/>
          </a:prstGeom>
        </p:spPr>
        <p:txBody>
          <a:bodyPr vert="horz" wrap="square" lIns="0" tIns="12065" rIns="0" bIns="0" rtlCol="0">
            <a:spAutoFit/>
          </a:bodyPr>
          <a:lstStyle/>
          <a:p>
            <a:pPr marL="12700">
              <a:lnSpc>
                <a:spcPct val="100000"/>
              </a:lnSpc>
              <a:spcBef>
                <a:spcPts val="95"/>
              </a:spcBef>
            </a:pPr>
            <a:r>
              <a:rPr sz="1000" b="1" spc="-5" dirty="0">
                <a:latin typeface="Arial"/>
                <a:cs typeface="Arial"/>
              </a:rPr>
              <a:t>Fig. 2 : example of 5-axis positioner (P60AEA + offset table +</a:t>
            </a:r>
            <a:r>
              <a:rPr sz="1000" b="1" spc="120" dirty="0">
                <a:latin typeface="Arial"/>
                <a:cs typeface="Arial"/>
              </a:rPr>
              <a:t> </a:t>
            </a:r>
            <a:r>
              <a:rPr sz="1000" b="1" dirty="0">
                <a:latin typeface="Arial"/>
                <a:cs typeface="Arial"/>
              </a:rPr>
              <a:t>P40R)</a:t>
            </a:r>
            <a:endParaRPr sz="10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54710" y="946491"/>
            <a:ext cx="5847079" cy="779525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675629" y="8765540"/>
            <a:ext cx="1144270" cy="1075728"/>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819013" y="9304731"/>
            <a:ext cx="784860" cy="162560"/>
          </a:xfrm>
          <a:prstGeom prst="rect">
            <a:avLst/>
          </a:prstGeom>
        </p:spPr>
        <p:txBody>
          <a:bodyPr vert="horz" wrap="square" lIns="0" tIns="12700" rIns="0" bIns="0" rtlCol="0">
            <a:spAutoFit/>
          </a:bodyPr>
          <a:lstStyle/>
          <a:p>
            <a:pPr marL="12700">
              <a:lnSpc>
                <a:spcPct val="100000"/>
              </a:lnSpc>
              <a:spcBef>
                <a:spcPts val="100"/>
              </a:spcBef>
            </a:pPr>
            <a:r>
              <a:rPr sz="900" i="1" dirty="0">
                <a:solidFill>
                  <a:srgbClr val="FFFFFF"/>
                </a:solidFill>
                <a:latin typeface="Times New Roman"/>
                <a:cs typeface="Times New Roman"/>
              </a:rPr>
              <a:t>ISO </a:t>
            </a:r>
            <a:r>
              <a:rPr sz="900" i="1" spc="-5" dirty="0">
                <a:solidFill>
                  <a:srgbClr val="FFFFFF"/>
                </a:solidFill>
                <a:latin typeface="Times New Roman"/>
                <a:cs typeface="Times New Roman"/>
              </a:rPr>
              <a:t>9001 </a:t>
            </a:r>
            <a:r>
              <a:rPr sz="900" i="1" dirty="0">
                <a:solidFill>
                  <a:srgbClr val="FFFFFF"/>
                </a:solidFill>
                <a:latin typeface="Times New Roman"/>
                <a:cs typeface="Times New Roman"/>
              </a:rPr>
              <a:t>:</a:t>
            </a:r>
            <a:r>
              <a:rPr sz="900" i="1" spc="-75" dirty="0">
                <a:solidFill>
                  <a:srgbClr val="FFFFFF"/>
                </a:solidFill>
                <a:latin typeface="Times New Roman"/>
                <a:cs typeface="Times New Roman"/>
              </a:rPr>
              <a:t> </a:t>
            </a:r>
            <a:r>
              <a:rPr sz="900" i="1" dirty="0">
                <a:solidFill>
                  <a:srgbClr val="FFFFFF"/>
                </a:solidFill>
                <a:latin typeface="Times New Roman"/>
                <a:cs typeface="Times New Roman"/>
              </a:rPr>
              <a:t>2008</a:t>
            </a:r>
            <a:endParaRPr sz="900">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2636509" y="1962195"/>
            <a:ext cx="3175" cy="558800"/>
          </a:xfrm>
          <a:custGeom>
            <a:avLst/>
            <a:gdLst/>
            <a:ahLst/>
            <a:cxnLst/>
            <a:rect l="l" t="t" r="r" b="b"/>
            <a:pathLst>
              <a:path w="3175" h="558800">
                <a:moveTo>
                  <a:pt x="0" y="0"/>
                </a:moveTo>
                <a:lnTo>
                  <a:pt x="3031" y="558376"/>
                </a:lnTo>
              </a:path>
            </a:pathLst>
          </a:custGeom>
          <a:ln w="18186">
            <a:solidFill>
              <a:srgbClr val="BEBEBE"/>
            </a:solidFill>
          </a:ln>
        </p:spPr>
        <p:txBody>
          <a:bodyPr wrap="square" lIns="0" tIns="0" rIns="0" bIns="0" rtlCol="0"/>
          <a:lstStyle/>
          <a:p>
            <a:endParaRPr/>
          </a:p>
        </p:txBody>
      </p:sp>
      <p:sp>
        <p:nvSpPr>
          <p:cNvPr id="6" name="object 6"/>
          <p:cNvSpPr/>
          <p:nvPr/>
        </p:nvSpPr>
        <p:spPr>
          <a:xfrm>
            <a:off x="2638934" y="3042572"/>
            <a:ext cx="635" cy="406400"/>
          </a:xfrm>
          <a:custGeom>
            <a:avLst/>
            <a:gdLst/>
            <a:ahLst/>
            <a:cxnLst/>
            <a:rect l="l" t="t" r="r" b="b"/>
            <a:pathLst>
              <a:path w="635" h="406400">
                <a:moveTo>
                  <a:pt x="606" y="406202"/>
                </a:moveTo>
                <a:lnTo>
                  <a:pt x="0" y="0"/>
                </a:lnTo>
              </a:path>
            </a:pathLst>
          </a:custGeom>
          <a:ln w="18186">
            <a:solidFill>
              <a:srgbClr val="BEBEBE"/>
            </a:solidFill>
          </a:ln>
        </p:spPr>
        <p:txBody>
          <a:bodyPr wrap="square" lIns="0" tIns="0" rIns="0" bIns="0" rtlCol="0"/>
          <a:lstStyle/>
          <a:p>
            <a:endParaRPr/>
          </a:p>
        </p:txBody>
      </p:sp>
      <p:sp>
        <p:nvSpPr>
          <p:cNvPr id="7" name="object 7"/>
          <p:cNvSpPr/>
          <p:nvPr/>
        </p:nvSpPr>
        <p:spPr>
          <a:xfrm>
            <a:off x="3477333" y="2775812"/>
            <a:ext cx="1650364" cy="1496695"/>
          </a:xfrm>
          <a:custGeom>
            <a:avLst/>
            <a:gdLst/>
            <a:ahLst/>
            <a:cxnLst/>
            <a:rect l="l" t="t" r="r" b="b"/>
            <a:pathLst>
              <a:path w="1650364" h="1496695">
                <a:moveTo>
                  <a:pt x="0" y="0"/>
                </a:moveTo>
                <a:lnTo>
                  <a:pt x="1108166" y="0"/>
                </a:lnTo>
                <a:lnTo>
                  <a:pt x="1108166" y="1496217"/>
                </a:lnTo>
                <a:lnTo>
                  <a:pt x="1650124" y="1496217"/>
                </a:lnTo>
              </a:path>
            </a:pathLst>
          </a:custGeom>
          <a:ln w="9093">
            <a:solidFill>
              <a:srgbClr val="6F2F9F"/>
            </a:solidFill>
          </a:ln>
        </p:spPr>
        <p:txBody>
          <a:bodyPr wrap="square" lIns="0" tIns="0" rIns="0" bIns="0" rtlCol="0"/>
          <a:lstStyle/>
          <a:p>
            <a:endParaRPr/>
          </a:p>
        </p:txBody>
      </p:sp>
      <p:sp>
        <p:nvSpPr>
          <p:cNvPr id="8" name="object 8"/>
          <p:cNvSpPr/>
          <p:nvPr/>
        </p:nvSpPr>
        <p:spPr>
          <a:xfrm>
            <a:off x="1618063" y="2464188"/>
            <a:ext cx="2039922" cy="596571"/>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1618063" y="3380811"/>
            <a:ext cx="2035072" cy="1205874"/>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4780489" y="1362140"/>
            <a:ext cx="1390015" cy="186055"/>
          </a:xfrm>
          <a:prstGeom prst="rect">
            <a:avLst/>
          </a:prstGeom>
        </p:spPr>
        <p:txBody>
          <a:bodyPr vert="horz" wrap="square" lIns="0" tIns="13335" rIns="0" bIns="0" rtlCol="0">
            <a:spAutoFit/>
          </a:bodyPr>
          <a:lstStyle/>
          <a:p>
            <a:pPr marL="12700">
              <a:lnSpc>
                <a:spcPct val="100000"/>
              </a:lnSpc>
              <a:spcBef>
                <a:spcPts val="105"/>
              </a:spcBef>
            </a:pPr>
            <a:r>
              <a:rPr sz="1050" spc="-5" dirty="0">
                <a:latin typeface="Arial Black"/>
                <a:cs typeface="Arial Black"/>
              </a:rPr>
              <a:t>Anechoic</a:t>
            </a:r>
            <a:r>
              <a:rPr sz="1050" spc="-35" dirty="0">
                <a:latin typeface="Arial Black"/>
                <a:cs typeface="Arial Black"/>
              </a:rPr>
              <a:t> </a:t>
            </a:r>
            <a:r>
              <a:rPr sz="1050" spc="-5" dirty="0">
                <a:latin typeface="Arial Black"/>
                <a:cs typeface="Arial Black"/>
              </a:rPr>
              <a:t>chamber</a:t>
            </a:r>
            <a:endParaRPr sz="1050">
              <a:latin typeface="Arial Black"/>
              <a:cs typeface="Arial Black"/>
            </a:endParaRPr>
          </a:p>
        </p:txBody>
      </p:sp>
      <p:sp>
        <p:nvSpPr>
          <p:cNvPr id="11" name="object 11"/>
          <p:cNvSpPr/>
          <p:nvPr/>
        </p:nvSpPr>
        <p:spPr>
          <a:xfrm>
            <a:off x="4555794" y="2551431"/>
            <a:ext cx="1765306" cy="2325051"/>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5005001" y="3822237"/>
            <a:ext cx="318770" cy="106680"/>
          </a:xfrm>
          <a:custGeom>
            <a:avLst/>
            <a:gdLst/>
            <a:ahLst/>
            <a:cxnLst/>
            <a:rect l="l" t="t" r="r" b="b"/>
            <a:pathLst>
              <a:path w="318770" h="106679">
                <a:moveTo>
                  <a:pt x="318264" y="0"/>
                </a:moveTo>
                <a:lnTo>
                  <a:pt x="245279" y="1001"/>
                </a:lnTo>
                <a:lnTo>
                  <a:pt x="178286" y="3854"/>
                </a:lnTo>
                <a:lnTo>
                  <a:pt x="119193" y="8330"/>
                </a:lnTo>
                <a:lnTo>
                  <a:pt x="69909" y="14203"/>
                </a:lnTo>
                <a:lnTo>
                  <a:pt x="32343" y="21246"/>
                </a:lnTo>
                <a:lnTo>
                  <a:pt x="0" y="37928"/>
                </a:lnTo>
                <a:lnTo>
                  <a:pt x="0" y="59632"/>
                </a:lnTo>
                <a:lnTo>
                  <a:pt x="38056" y="77644"/>
                </a:lnTo>
                <a:lnTo>
                  <a:pt x="82546" y="85154"/>
                </a:lnTo>
                <a:lnTo>
                  <a:pt x="141271" y="91202"/>
                </a:lnTo>
                <a:lnTo>
                  <a:pt x="212176" y="95439"/>
                </a:lnTo>
                <a:lnTo>
                  <a:pt x="212176" y="106291"/>
                </a:lnTo>
                <a:lnTo>
                  <a:pt x="318264" y="86757"/>
                </a:lnTo>
                <a:lnTo>
                  <a:pt x="260398" y="73734"/>
                </a:lnTo>
                <a:lnTo>
                  <a:pt x="212176" y="73734"/>
                </a:lnTo>
                <a:lnTo>
                  <a:pt x="144721" y="69762"/>
                </a:lnTo>
                <a:lnTo>
                  <a:pt x="87643" y="64099"/>
                </a:lnTo>
                <a:lnTo>
                  <a:pt x="43092" y="57015"/>
                </a:lnTo>
                <a:lnTo>
                  <a:pt x="13215" y="48780"/>
                </a:lnTo>
                <a:lnTo>
                  <a:pt x="40013" y="41183"/>
                </a:lnTo>
                <a:lnTo>
                  <a:pt x="78911" y="34604"/>
                </a:lnTo>
                <a:lnTo>
                  <a:pt x="128048" y="29204"/>
                </a:lnTo>
                <a:lnTo>
                  <a:pt x="185561" y="25145"/>
                </a:lnTo>
                <a:lnTo>
                  <a:pt x="249587" y="22591"/>
                </a:lnTo>
                <a:lnTo>
                  <a:pt x="318264" y="21704"/>
                </a:lnTo>
                <a:lnTo>
                  <a:pt x="318264" y="0"/>
                </a:lnTo>
                <a:close/>
              </a:path>
              <a:path w="318770" h="106679">
                <a:moveTo>
                  <a:pt x="212176" y="62882"/>
                </a:moveTo>
                <a:lnTo>
                  <a:pt x="212176" y="73734"/>
                </a:lnTo>
                <a:lnTo>
                  <a:pt x="260398" y="73734"/>
                </a:lnTo>
                <a:lnTo>
                  <a:pt x="212176" y="62882"/>
                </a:lnTo>
                <a:close/>
              </a:path>
            </a:pathLst>
          </a:custGeom>
          <a:solidFill>
            <a:srgbClr val="0000FF"/>
          </a:solidFill>
        </p:spPr>
        <p:txBody>
          <a:bodyPr wrap="square" lIns="0" tIns="0" rIns="0" bIns="0" rtlCol="0"/>
          <a:lstStyle/>
          <a:p>
            <a:endParaRPr/>
          </a:p>
        </p:txBody>
      </p:sp>
      <p:sp>
        <p:nvSpPr>
          <p:cNvPr id="13" name="object 13"/>
          <p:cNvSpPr/>
          <p:nvPr/>
        </p:nvSpPr>
        <p:spPr>
          <a:xfrm>
            <a:off x="5005001" y="3822237"/>
            <a:ext cx="318770" cy="48895"/>
          </a:xfrm>
          <a:custGeom>
            <a:avLst/>
            <a:gdLst/>
            <a:ahLst/>
            <a:cxnLst/>
            <a:rect l="l" t="t" r="r" b="b"/>
            <a:pathLst>
              <a:path w="318770" h="48895">
                <a:moveTo>
                  <a:pt x="318264" y="0"/>
                </a:moveTo>
                <a:lnTo>
                  <a:pt x="245279" y="1001"/>
                </a:lnTo>
                <a:lnTo>
                  <a:pt x="178286" y="3854"/>
                </a:lnTo>
                <a:lnTo>
                  <a:pt x="119193" y="8330"/>
                </a:lnTo>
                <a:lnTo>
                  <a:pt x="69909" y="14203"/>
                </a:lnTo>
                <a:lnTo>
                  <a:pt x="32343" y="21246"/>
                </a:lnTo>
                <a:lnTo>
                  <a:pt x="0" y="37928"/>
                </a:lnTo>
                <a:lnTo>
                  <a:pt x="0" y="41602"/>
                </a:lnTo>
                <a:lnTo>
                  <a:pt x="4486" y="45252"/>
                </a:lnTo>
                <a:lnTo>
                  <a:pt x="13215" y="48780"/>
                </a:lnTo>
                <a:lnTo>
                  <a:pt x="40013" y="41183"/>
                </a:lnTo>
                <a:lnTo>
                  <a:pt x="78911" y="34604"/>
                </a:lnTo>
                <a:lnTo>
                  <a:pt x="128048" y="29204"/>
                </a:lnTo>
                <a:lnTo>
                  <a:pt x="185561" y="25145"/>
                </a:lnTo>
                <a:lnTo>
                  <a:pt x="249587" y="22591"/>
                </a:lnTo>
                <a:lnTo>
                  <a:pt x="318264" y="21704"/>
                </a:lnTo>
                <a:lnTo>
                  <a:pt x="318264" y="0"/>
                </a:lnTo>
                <a:close/>
              </a:path>
            </a:pathLst>
          </a:custGeom>
          <a:solidFill>
            <a:srgbClr val="0000CD"/>
          </a:solidFill>
        </p:spPr>
        <p:txBody>
          <a:bodyPr wrap="square" lIns="0" tIns="0" rIns="0" bIns="0" rtlCol="0"/>
          <a:lstStyle/>
          <a:p>
            <a:endParaRPr/>
          </a:p>
        </p:txBody>
      </p:sp>
      <p:sp>
        <p:nvSpPr>
          <p:cNvPr id="14" name="object 14"/>
          <p:cNvSpPr/>
          <p:nvPr/>
        </p:nvSpPr>
        <p:spPr>
          <a:xfrm>
            <a:off x="5005001" y="3822237"/>
            <a:ext cx="318770" cy="106680"/>
          </a:xfrm>
          <a:custGeom>
            <a:avLst/>
            <a:gdLst/>
            <a:ahLst/>
            <a:cxnLst/>
            <a:rect l="l" t="t" r="r" b="b"/>
            <a:pathLst>
              <a:path w="318770" h="106679">
                <a:moveTo>
                  <a:pt x="318264" y="0"/>
                </a:moveTo>
                <a:lnTo>
                  <a:pt x="245279" y="1001"/>
                </a:lnTo>
                <a:lnTo>
                  <a:pt x="178286" y="3854"/>
                </a:lnTo>
                <a:lnTo>
                  <a:pt x="119193" y="8330"/>
                </a:lnTo>
                <a:lnTo>
                  <a:pt x="69909" y="14203"/>
                </a:lnTo>
                <a:lnTo>
                  <a:pt x="32343" y="21246"/>
                </a:lnTo>
                <a:lnTo>
                  <a:pt x="0" y="37928"/>
                </a:lnTo>
                <a:lnTo>
                  <a:pt x="0" y="59632"/>
                </a:lnTo>
                <a:lnTo>
                  <a:pt x="38056" y="77644"/>
                </a:lnTo>
                <a:lnTo>
                  <a:pt x="82546" y="85154"/>
                </a:lnTo>
                <a:lnTo>
                  <a:pt x="141271" y="91202"/>
                </a:lnTo>
                <a:lnTo>
                  <a:pt x="212176" y="95439"/>
                </a:lnTo>
                <a:lnTo>
                  <a:pt x="212176" y="106291"/>
                </a:lnTo>
                <a:lnTo>
                  <a:pt x="318264" y="86757"/>
                </a:lnTo>
                <a:lnTo>
                  <a:pt x="212176" y="62882"/>
                </a:lnTo>
                <a:lnTo>
                  <a:pt x="212176" y="73734"/>
                </a:lnTo>
                <a:lnTo>
                  <a:pt x="144721" y="69762"/>
                </a:lnTo>
                <a:lnTo>
                  <a:pt x="87643" y="64099"/>
                </a:lnTo>
                <a:lnTo>
                  <a:pt x="43092" y="57015"/>
                </a:lnTo>
                <a:lnTo>
                  <a:pt x="13215" y="48780"/>
                </a:lnTo>
                <a:lnTo>
                  <a:pt x="78911" y="34604"/>
                </a:lnTo>
                <a:lnTo>
                  <a:pt x="128048" y="29204"/>
                </a:lnTo>
                <a:lnTo>
                  <a:pt x="185561" y="25145"/>
                </a:lnTo>
                <a:lnTo>
                  <a:pt x="249587" y="22591"/>
                </a:lnTo>
                <a:lnTo>
                  <a:pt x="318264" y="21704"/>
                </a:lnTo>
                <a:lnTo>
                  <a:pt x="318264" y="0"/>
                </a:lnTo>
                <a:close/>
              </a:path>
            </a:pathLst>
          </a:custGeom>
          <a:ln w="9093">
            <a:solidFill>
              <a:srgbClr val="000000"/>
            </a:solidFill>
          </a:ln>
        </p:spPr>
        <p:txBody>
          <a:bodyPr wrap="square" lIns="0" tIns="0" rIns="0" bIns="0" rtlCol="0"/>
          <a:lstStyle/>
          <a:p>
            <a:endParaRPr/>
          </a:p>
        </p:txBody>
      </p:sp>
      <p:sp>
        <p:nvSpPr>
          <p:cNvPr id="15" name="object 15"/>
          <p:cNvSpPr/>
          <p:nvPr/>
        </p:nvSpPr>
        <p:spPr>
          <a:xfrm>
            <a:off x="5005001" y="3860165"/>
            <a:ext cx="13335" cy="11430"/>
          </a:xfrm>
          <a:custGeom>
            <a:avLst/>
            <a:gdLst/>
            <a:ahLst/>
            <a:cxnLst/>
            <a:rect l="l" t="t" r="r" b="b"/>
            <a:pathLst>
              <a:path w="13335" h="11429">
                <a:moveTo>
                  <a:pt x="0" y="0"/>
                </a:moveTo>
                <a:lnTo>
                  <a:pt x="0" y="3674"/>
                </a:lnTo>
                <a:lnTo>
                  <a:pt x="4486" y="7323"/>
                </a:lnTo>
                <a:lnTo>
                  <a:pt x="13215" y="10852"/>
                </a:lnTo>
              </a:path>
            </a:pathLst>
          </a:custGeom>
          <a:ln w="9093">
            <a:solidFill>
              <a:srgbClr val="000000"/>
            </a:solidFill>
          </a:ln>
        </p:spPr>
        <p:txBody>
          <a:bodyPr wrap="square" lIns="0" tIns="0" rIns="0" bIns="0" rtlCol="0"/>
          <a:lstStyle/>
          <a:p>
            <a:endParaRPr/>
          </a:p>
        </p:txBody>
      </p:sp>
      <p:sp>
        <p:nvSpPr>
          <p:cNvPr id="16" name="object 16"/>
          <p:cNvSpPr/>
          <p:nvPr/>
        </p:nvSpPr>
        <p:spPr>
          <a:xfrm>
            <a:off x="5932818" y="3338614"/>
            <a:ext cx="140400" cy="242629"/>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5496644" y="3818599"/>
            <a:ext cx="318135" cy="106680"/>
          </a:xfrm>
          <a:custGeom>
            <a:avLst/>
            <a:gdLst/>
            <a:ahLst/>
            <a:cxnLst/>
            <a:rect l="l" t="t" r="r" b="b"/>
            <a:pathLst>
              <a:path w="318135" h="106679">
                <a:moveTo>
                  <a:pt x="105845" y="62882"/>
                </a:moveTo>
                <a:lnTo>
                  <a:pt x="0" y="86757"/>
                </a:lnTo>
                <a:lnTo>
                  <a:pt x="105845" y="106291"/>
                </a:lnTo>
                <a:lnTo>
                  <a:pt x="105845" y="95439"/>
                </a:lnTo>
                <a:lnTo>
                  <a:pt x="176619" y="91202"/>
                </a:lnTo>
                <a:lnTo>
                  <a:pt x="235242" y="85154"/>
                </a:lnTo>
                <a:lnTo>
                  <a:pt x="279659" y="77644"/>
                </a:lnTo>
                <a:lnTo>
                  <a:pt x="292424" y="73734"/>
                </a:lnTo>
                <a:lnTo>
                  <a:pt x="105845" y="73734"/>
                </a:lnTo>
                <a:lnTo>
                  <a:pt x="105845" y="62882"/>
                </a:lnTo>
                <a:close/>
              </a:path>
              <a:path w="318135" h="106679">
                <a:moveTo>
                  <a:pt x="0" y="0"/>
                </a:moveTo>
                <a:lnTo>
                  <a:pt x="0" y="21704"/>
                </a:lnTo>
                <a:lnTo>
                  <a:pt x="68556" y="22596"/>
                </a:lnTo>
                <a:lnTo>
                  <a:pt x="132465" y="25159"/>
                </a:lnTo>
                <a:lnTo>
                  <a:pt x="189896" y="29229"/>
                </a:lnTo>
                <a:lnTo>
                  <a:pt x="238903" y="34631"/>
                </a:lnTo>
                <a:lnTo>
                  <a:pt x="277715" y="41204"/>
                </a:lnTo>
                <a:lnTo>
                  <a:pt x="304442" y="48780"/>
                </a:lnTo>
                <a:lnTo>
                  <a:pt x="274656" y="57015"/>
                </a:lnTo>
                <a:lnTo>
                  <a:pt x="230196" y="64099"/>
                </a:lnTo>
                <a:lnTo>
                  <a:pt x="173209" y="69762"/>
                </a:lnTo>
                <a:lnTo>
                  <a:pt x="105845" y="73734"/>
                </a:lnTo>
                <a:lnTo>
                  <a:pt x="292424" y="73734"/>
                </a:lnTo>
                <a:lnTo>
                  <a:pt x="307816" y="69020"/>
                </a:lnTo>
                <a:lnTo>
                  <a:pt x="317658" y="59632"/>
                </a:lnTo>
                <a:lnTo>
                  <a:pt x="317658" y="37928"/>
                </a:lnTo>
                <a:lnTo>
                  <a:pt x="247872" y="14203"/>
                </a:lnTo>
                <a:lnTo>
                  <a:pt x="198679" y="8330"/>
                </a:lnTo>
                <a:lnTo>
                  <a:pt x="139698" y="3854"/>
                </a:lnTo>
                <a:lnTo>
                  <a:pt x="72836" y="1001"/>
                </a:lnTo>
                <a:lnTo>
                  <a:pt x="0" y="0"/>
                </a:lnTo>
                <a:close/>
              </a:path>
            </a:pathLst>
          </a:custGeom>
          <a:solidFill>
            <a:srgbClr val="0000FF"/>
          </a:solidFill>
        </p:spPr>
        <p:txBody>
          <a:bodyPr wrap="square" lIns="0" tIns="0" rIns="0" bIns="0" rtlCol="0"/>
          <a:lstStyle/>
          <a:p>
            <a:endParaRPr/>
          </a:p>
        </p:txBody>
      </p:sp>
      <p:sp>
        <p:nvSpPr>
          <p:cNvPr id="18" name="object 18"/>
          <p:cNvSpPr/>
          <p:nvPr/>
        </p:nvSpPr>
        <p:spPr>
          <a:xfrm>
            <a:off x="5496644" y="3818599"/>
            <a:ext cx="318135" cy="48895"/>
          </a:xfrm>
          <a:custGeom>
            <a:avLst/>
            <a:gdLst/>
            <a:ahLst/>
            <a:cxnLst/>
            <a:rect l="l" t="t" r="r" b="b"/>
            <a:pathLst>
              <a:path w="318135" h="48895">
                <a:moveTo>
                  <a:pt x="0" y="0"/>
                </a:moveTo>
                <a:lnTo>
                  <a:pt x="0" y="21704"/>
                </a:lnTo>
                <a:lnTo>
                  <a:pt x="68556" y="22596"/>
                </a:lnTo>
                <a:lnTo>
                  <a:pt x="132465" y="25159"/>
                </a:lnTo>
                <a:lnTo>
                  <a:pt x="189896" y="29229"/>
                </a:lnTo>
                <a:lnTo>
                  <a:pt x="238903" y="34631"/>
                </a:lnTo>
                <a:lnTo>
                  <a:pt x="277715" y="41204"/>
                </a:lnTo>
                <a:lnTo>
                  <a:pt x="304442" y="48780"/>
                </a:lnTo>
                <a:lnTo>
                  <a:pt x="313172" y="45252"/>
                </a:lnTo>
                <a:lnTo>
                  <a:pt x="317658" y="41602"/>
                </a:lnTo>
                <a:lnTo>
                  <a:pt x="317658" y="37928"/>
                </a:lnTo>
                <a:lnTo>
                  <a:pt x="247872" y="14203"/>
                </a:lnTo>
                <a:lnTo>
                  <a:pt x="198679" y="8330"/>
                </a:lnTo>
                <a:lnTo>
                  <a:pt x="139698" y="3854"/>
                </a:lnTo>
                <a:lnTo>
                  <a:pt x="72836" y="1001"/>
                </a:lnTo>
                <a:lnTo>
                  <a:pt x="0" y="0"/>
                </a:lnTo>
                <a:close/>
              </a:path>
            </a:pathLst>
          </a:custGeom>
          <a:solidFill>
            <a:srgbClr val="0000CD"/>
          </a:solidFill>
        </p:spPr>
        <p:txBody>
          <a:bodyPr wrap="square" lIns="0" tIns="0" rIns="0" bIns="0" rtlCol="0"/>
          <a:lstStyle/>
          <a:p>
            <a:endParaRPr/>
          </a:p>
        </p:txBody>
      </p:sp>
      <p:sp>
        <p:nvSpPr>
          <p:cNvPr id="19" name="object 19"/>
          <p:cNvSpPr/>
          <p:nvPr/>
        </p:nvSpPr>
        <p:spPr>
          <a:xfrm>
            <a:off x="5496644" y="3818599"/>
            <a:ext cx="318135" cy="106680"/>
          </a:xfrm>
          <a:custGeom>
            <a:avLst/>
            <a:gdLst/>
            <a:ahLst/>
            <a:cxnLst/>
            <a:rect l="l" t="t" r="r" b="b"/>
            <a:pathLst>
              <a:path w="318135" h="106679">
                <a:moveTo>
                  <a:pt x="0" y="0"/>
                </a:moveTo>
                <a:lnTo>
                  <a:pt x="72836" y="1001"/>
                </a:lnTo>
                <a:lnTo>
                  <a:pt x="139698" y="3854"/>
                </a:lnTo>
                <a:lnTo>
                  <a:pt x="198679" y="8330"/>
                </a:lnTo>
                <a:lnTo>
                  <a:pt x="247872" y="14203"/>
                </a:lnTo>
                <a:lnTo>
                  <a:pt x="285371" y="21246"/>
                </a:lnTo>
                <a:lnTo>
                  <a:pt x="317658" y="37928"/>
                </a:lnTo>
                <a:lnTo>
                  <a:pt x="317658" y="59632"/>
                </a:lnTo>
                <a:lnTo>
                  <a:pt x="279659" y="77644"/>
                </a:lnTo>
                <a:lnTo>
                  <a:pt x="235242" y="85154"/>
                </a:lnTo>
                <a:lnTo>
                  <a:pt x="176619" y="91202"/>
                </a:lnTo>
                <a:lnTo>
                  <a:pt x="105845" y="95439"/>
                </a:lnTo>
                <a:lnTo>
                  <a:pt x="105845" y="106291"/>
                </a:lnTo>
                <a:lnTo>
                  <a:pt x="0" y="86757"/>
                </a:lnTo>
                <a:lnTo>
                  <a:pt x="105845" y="62882"/>
                </a:lnTo>
                <a:lnTo>
                  <a:pt x="105845" y="73734"/>
                </a:lnTo>
                <a:lnTo>
                  <a:pt x="173209" y="69762"/>
                </a:lnTo>
                <a:lnTo>
                  <a:pt x="230196" y="64099"/>
                </a:lnTo>
                <a:lnTo>
                  <a:pt x="274656" y="57015"/>
                </a:lnTo>
                <a:lnTo>
                  <a:pt x="304442" y="48780"/>
                </a:lnTo>
                <a:lnTo>
                  <a:pt x="238903" y="34631"/>
                </a:lnTo>
                <a:lnTo>
                  <a:pt x="189867" y="29226"/>
                </a:lnTo>
                <a:lnTo>
                  <a:pt x="132465" y="25159"/>
                </a:lnTo>
                <a:lnTo>
                  <a:pt x="68556" y="22596"/>
                </a:lnTo>
                <a:lnTo>
                  <a:pt x="0" y="21704"/>
                </a:lnTo>
                <a:lnTo>
                  <a:pt x="0" y="0"/>
                </a:lnTo>
                <a:close/>
              </a:path>
            </a:pathLst>
          </a:custGeom>
          <a:ln w="9093">
            <a:solidFill>
              <a:srgbClr val="000000"/>
            </a:solidFill>
          </a:ln>
        </p:spPr>
        <p:txBody>
          <a:bodyPr wrap="square" lIns="0" tIns="0" rIns="0" bIns="0" rtlCol="0"/>
          <a:lstStyle/>
          <a:p>
            <a:endParaRPr/>
          </a:p>
        </p:txBody>
      </p:sp>
      <p:sp>
        <p:nvSpPr>
          <p:cNvPr id="20" name="object 20"/>
          <p:cNvSpPr/>
          <p:nvPr/>
        </p:nvSpPr>
        <p:spPr>
          <a:xfrm>
            <a:off x="5801086" y="3856528"/>
            <a:ext cx="13335" cy="11430"/>
          </a:xfrm>
          <a:custGeom>
            <a:avLst/>
            <a:gdLst/>
            <a:ahLst/>
            <a:cxnLst/>
            <a:rect l="l" t="t" r="r" b="b"/>
            <a:pathLst>
              <a:path w="13335" h="11429">
                <a:moveTo>
                  <a:pt x="13215" y="0"/>
                </a:moveTo>
                <a:lnTo>
                  <a:pt x="13215" y="3674"/>
                </a:lnTo>
                <a:lnTo>
                  <a:pt x="8729" y="7323"/>
                </a:lnTo>
                <a:lnTo>
                  <a:pt x="0" y="10852"/>
                </a:lnTo>
              </a:path>
            </a:pathLst>
          </a:custGeom>
          <a:ln w="9093">
            <a:solidFill>
              <a:srgbClr val="000000"/>
            </a:solidFill>
          </a:ln>
        </p:spPr>
        <p:txBody>
          <a:bodyPr wrap="square" lIns="0" tIns="0" rIns="0" bIns="0" rtlCol="0"/>
          <a:lstStyle/>
          <a:p>
            <a:endParaRPr/>
          </a:p>
        </p:txBody>
      </p:sp>
      <p:sp>
        <p:nvSpPr>
          <p:cNvPr id="21" name="object 21"/>
          <p:cNvSpPr/>
          <p:nvPr/>
        </p:nvSpPr>
        <p:spPr>
          <a:xfrm>
            <a:off x="5023794" y="2551491"/>
            <a:ext cx="318770" cy="106045"/>
          </a:xfrm>
          <a:custGeom>
            <a:avLst/>
            <a:gdLst/>
            <a:ahLst/>
            <a:cxnLst/>
            <a:rect l="l" t="t" r="r" b="b"/>
            <a:pathLst>
              <a:path w="318770" h="106044">
                <a:moveTo>
                  <a:pt x="318264" y="0"/>
                </a:moveTo>
                <a:lnTo>
                  <a:pt x="245279" y="994"/>
                </a:lnTo>
                <a:lnTo>
                  <a:pt x="178286" y="3827"/>
                </a:lnTo>
                <a:lnTo>
                  <a:pt x="119193" y="8275"/>
                </a:lnTo>
                <a:lnTo>
                  <a:pt x="69909" y="14112"/>
                </a:lnTo>
                <a:lnTo>
                  <a:pt x="32343" y="21113"/>
                </a:lnTo>
                <a:lnTo>
                  <a:pt x="0" y="37710"/>
                </a:lnTo>
                <a:lnTo>
                  <a:pt x="0" y="59293"/>
                </a:lnTo>
                <a:lnTo>
                  <a:pt x="38056" y="77219"/>
                </a:lnTo>
                <a:lnTo>
                  <a:pt x="82546" y="84698"/>
                </a:lnTo>
                <a:lnTo>
                  <a:pt x="141271" y="90722"/>
                </a:lnTo>
                <a:lnTo>
                  <a:pt x="212176" y="94942"/>
                </a:lnTo>
                <a:lnTo>
                  <a:pt x="212176" y="105733"/>
                </a:lnTo>
                <a:lnTo>
                  <a:pt x="318264" y="86333"/>
                </a:lnTo>
                <a:lnTo>
                  <a:pt x="260348" y="73358"/>
                </a:lnTo>
                <a:lnTo>
                  <a:pt x="212176" y="73358"/>
                </a:lnTo>
                <a:lnTo>
                  <a:pt x="144721" y="69355"/>
                </a:lnTo>
                <a:lnTo>
                  <a:pt x="87643" y="63703"/>
                </a:lnTo>
                <a:lnTo>
                  <a:pt x="43092" y="56665"/>
                </a:lnTo>
                <a:lnTo>
                  <a:pt x="13215" y="48501"/>
                </a:lnTo>
                <a:lnTo>
                  <a:pt x="40013" y="40950"/>
                </a:lnTo>
                <a:lnTo>
                  <a:pt x="78911" y="34409"/>
                </a:lnTo>
                <a:lnTo>
                  <a:pt x="128048" y="29040"/>
                </a:lnTo>
                <a:lnTo>
                  <a:pt x="185561" y="25005"/>
                </a:lnTo>
                <a:lnTo>
                  <a:pt x="249587" y="22465"/>
                </a:lnTo>
                <a:lnTo>
                  <a:pt x="318264" y="21583"/>
                </a:lnTo>
                <a:lnTo>
                  <a:pt x="318264" y="0"/>
                </a:lnTo>
                <a:close/>
              </a:path>
              <a:path w="318770" h="106044">
                <a:moveTo>
                  <a:pt x="212176" y="62567"/>
                </a:moveTo>
                <a:lnTo>
                  <a:pt x="212176" y="73358"/>
                </a:lnTo>
                <a:lnTo>
                  <a:pt x="260348" y="73358"/>
                </a:lnTo>
                <a:lnTo>
                  <a:pt x="212176" y="62567"/>
                </a:lnTo>
                <a:close/>
              </a:path>
            </a:pathLst>
          </a:custGeom>
          <a:solidFill>
            <a:srgbClr val="0000FF"/>
          </a:solidFill>
        </p:spPr>
        <p:txBody>
          <a:bodyPr wrap="square" lIns="0" tIns="0" rIns="0" bIns="0" rtlCol="0"/>
          <a:lstStyle/>
          <a:p>
            <a:endParaRPr/>
          </a:p>
        </p:txBody>
      </p:sp>
      <p:sp>
        <p:nvSpPr>
          <p:cNvPr id="22" name="object 22"/>
          <p:cNvSpPr/>
          <p:nvPr/>
        </p:nvSpPr>
        <p:spPr>
          <a:xfrm>
            <a:off x="5023794" y="2551491"/>
            <a:ext cx="318770" cy="48895"/>
          </a:xfrm>
          <a:custGeom>
            <a:avLst/>
            <a:gdLst/>
            <a:ahLst/>
            <a:cxnLst/>
            <a:rect l="l" t="t" r="r" b="b"/>
            <a:pathLst>
              <a:path w="318770" h="48894">
                <a:moveTo>
                  <a:pt x="318264" y="0"/>
                </a:moveTo>
                <a:lnTo>
                  <a:pt x="245279" y="994"/>
                </a:lnTo>
                <a:lnTo>
                  <a:pt x="178286" y="3827"/>
                </a:lnTo>
                <a:lnTo>
                  <a:pt x="119193" y="8275"/>
                </a:lnTo>
                <a:lnTo>
                  <a:pt x="69909" y="14112"/>
                </a:lnTo>
                <a:lnTo>
                  <a:pt x="32343" y="21113"/>
                </a:lnTo>
                <a:lnTo>
                  <a:pt x="0" y="37710"/>
                </a:lnTo>
                <a:lnTo>
                  <a:pt x="0" y="41347"/>
                </a:lnTo>
                <a:lnTo>
                  <a:pt x="4486" y="44985"/>
                </a:lnTo>
                <a:lnTo>
                  <a:pt x="13215" y="48501"/>
                </a:lnTo>
                <a:lnTo>
                  <a:pt x="40013" y="40950"/>
                </a:lnTo>
                <a:lnTo>
                  <a:pt x="78911" y="34409"/>
                </a:lnTo>
                <a:lnTo>
                  <a:pt x="128048" y="29040"/>
                </a:lnTo>
                <a:lnTo>
                  <a:pt x="185561" y="25005"/>
                </a:lnTo>
                <a:lnTo>
                  <a:pt x="249587" y="22465"/>
                </a:lnTo>
                <a:lnTo>
                  <a:pt x="318264" y="21583"/>
                </a:lnTo>
                <a:lnTo>
                  <a:pt x="318264" y="0"/>
                </a:lnTo>
                <a:close/>
              </a:path>
            </a:pathLst>
          </a:custGeom>
          <a:solidFill>
            <a:srgbClr val="0000CD"/>
          </a:solidFill>
        </p:spPr>
        <p:txBody>
          <a:bodyPr wrap="square" lIns="0" tIns="0" rIns="0" bIns="0" rtlCol="0"/>
          <a:lstStyle/>
          <a:p>
            <a:endParaRPr/>
          </a:p>
        </p:txBody>
      </p:sp>
      <p:sp>
        <p:nvSpPr>
          <p:cNvPr id="23" name="object 23"/>
          <p:cNvSpPr/>
          <p:nvPr/>
        </p:nvSpPr>
        <p:spPr>
          <a:xfrm>
            <a:off x="5023794" y="2551491"/>
            <a:ext cx="318770" cy="106045"/>
          </a:xfrm>
          <a:custGeom>
            <a:avLst/>
            <a:gdLst/>
            <a:ahLst/>
            <a:cxnLst/>
            <a:rect l="l" t="t" r="r" b="b"/>
            <a:pathLst>
              <a:path w="318770" h="106044">
                <a:moveTo>
                  <a:pt x="318264" y="0"/>
                </a:moveTo>
                <a:lnTo>
                  <a:pt x="245279" y="994"/>
                </a:lnTo>
                <a:lnTo>
                  <a:pt x="178286" y="3827"/>
                </a:lnTo>
                <a:lnTo>
                  <a:pt x="119193" y="8275"/>
                </a:lnTo>
                <a:lnTo>
                  <a:pt x="69909" y="14112"/>
                </a:lnTo>
                <a:lnTo>
                  <a:pt x="32343" y="21113"/>
                </a:lnTo>
                <a:lnTo>
                  <a:pt x="0" y="37710"/>
                </a:lnTo>
                <a:lnTo>
                  <a:pt x="0" y="59293"/>
                </a:lnTo>
                <a:lnTo>
                  <a:pt x="38056" y="77219"/>
                </a:lnTo>
                <a:lnTo>
                  <a:pt x="82546" y="84698"/>
                </a:lnTo>
                <a:lnTo>
                  <a:pt x="141271" y="90722"/>
                </a:lnTo>
                <a:lnTo>
                  <a:pt x="212176" y="94942"/>
                </a:lnTo>
                <a:lnTo>
                  <a:pt x="212176" y="105733"/>
                </a:lnTo>
                <a:lnTo>
                  <a:pt x="318264" y="86333"/>
                </a:lnTo>
                <a:lnTo>
                  <a:pt x="212176" y="62567"/>
                </a:lnTo>
                <a:lnTo>
                  <a:pt x="212176" y="73358"/>
                </a:lnTo>
                <a:lnTo>
                  <a:pt x="144721" y="69355"/>
                </a:lnTo>
                <a:lnTo>
                  <a:pt x="87643" y="63703"/>
                </a:lnTo>
                <a:lnTo>
                  <a:pt x="43092" y="56665"/>
                </a:lnTo>
                <a:lnTo>
                  <a:pt x="13215" y="48501"/>
                </a:lnTo>
                <a:lnTo>
                  <a:pt x="78911" y="34409"/>
                </a:lnTo>
                <a:lnTo>
                  <a:pt x="128048" y="29040"/>
                </a:lnTo>
                <a:lnTo>
                  <a:pt x="185561" y="25005"/>
                </a:lnTo>
                <a:lnTo>
                  <a:pt x="249587" y="22465"/>
                </a:lnTo>
                <a:lnTo>
                  <a:pt x="318264" y="21583"/>
                </a:lnTo>
                <a:lnTo>
                  <a:pt x="318264" y="0"/>
                </a:lnTo>
                <a:close/>
              </a:path>
            </a:pathLst>
          </a:custGeom>
          <a:ln w="9093">
            <a:solidFill>
              <a:srgbClr val="000000"/>
            </a:solidFill>
          </a:ln>
        </p:spPr>
        <p:txBody>
          <a:bodyPr wrap="square" lIns="0" tIns="0" rIns="0" bIns="0" rtlCol="0"/>
          <a:lstStyle/>
          <a:p>
            <a:endParaRPr/>
          </a:p>
        </p:txBody>
      </p:sp>
      <p:sp>
        <p:nvSpPr>
          <p:cNvPr id="24" name="object 24"/>
          <p:cNvSpPr/>
          <p:nvPr/>
        </p:nvSpPr>
        <p:spPr>
          <a:xfrm>
            <a:off x="5023794" y="2589202"/>
            <a:ext cx="13335" cy="10795"/>
          </a:xfrm>
          <a:custGeom>
            <a:avLst/>
            <a:gdLst/>
            <a:ahLst/>
            <a:cxnLst/>
            <a:rect l="l" t="t" r="r" b="b"/>
            <a:pathLst>
              <a:path w="13335" h="10794">
                <a:moveTo>
                  <a:pt x="0" y="0"/>
                </a:moveTo>
                <a:lnTo>
                  <a:pt x="0" y="3637"/>
                </a:lnTo>
                <a:lnTo>
                  <a:pt x="4486" y="7275"/>
                </a:lnTo>
                <a:lnTo>
                  <a:pt x="13215" y="10791"/>
                </a:lnTo>
              </a:path>
            </a:pathLst>
          </a:custGeom>
          <a:ln w="9093">
            <a:solidFill>
              <a:srgbClr val="000000"/>
            </a:solidFill>
          </a:ln>
        </p:spPr>
        <p:txBody>
          <a:bodyPr wrap="square" lIns="0" tIns="0" rIns="0" bIns="0" rtlCol="0"/>
          <a:lstStyle/>
          <a:p>
            <a:endParaRPr/>
          </a:p>
        </p:txBody>
      </p:sp>
      <p:sp>
        <p:nvSpPr>
          <p:cNvPr id="25" name="object 25"/>
          <p:cNvSpPr/>
          <p:nvPr/>
        </p:nvSpPr>
        <p:spPr>
          <a:xfrm>
            <a:off x="5505737" y="2541791"/>
            <a:ext cx="318770" cy="106680"/>
          </a:xfrm>
          <a:custGeom>
            <a:avLst/>
            <a:gdLst/>
            <a:ahLst/>
            <a:cxnLst/>
            <a:rect l="l" t="t" r="r" b="b"/>
            <a:pathLst>
              <a:path w="318770" h="106680">
                <a:moveTo>
                  <a:pt x="106088" y="62930"/>
                </a:moveTo>
                <a:lnTo>
                  <a:pt x="0" y="86818"/>
                </a:lnTo>
                <a:lnTo>
                  <a:pt x="106088" y="106340"/>
                </a:lnTo>
                <a:lnTo>
                  <a:pt x="106088" y="95427"/>
                </a:lnTo>
                <a:lnTo>
                  <a:pt x="176993" y="91206"/>
                </a:lnTo>
                <a:lnTo>
                  <a:pt x="235717" y="85175"/>
                </a:lnTo>
                <a:lnTo>
                  <a:pt x="280207" y="77678"/>
                </a:lnTo>
                <a:lnTo>
                  <a:pt x="293147" y="73722"/>
                </a:lnTo>
                <a:lnTo>
                  <a:pt x="106088" y="73722"/>
                </a:lnTo>
                <a:lnTo>
                  <a:pt x="106088" y="62930"/>
                </a:lnTo>
                <a:close/>
              </a:path>
              <a:path w="318770" h="106680">
                <a:moveTo>
                  <a:pt x="0" y="0"/>
                </a:moveTo>
                <a:lnTo>
                  <a:pt x="0" y="21704"/>
                </a:lnTo>
                <a:lnTo>
                  <a:pt x="68677" y="22595"/>
                </a:lnTo>
                <a:lnTo>
                  <a:pt x="132703" y="25158"/>
                </a:lnTo>
                <a:lnTo>
                  <a:pt x="190215" y="29222"/>
                </a:lnTo>
                <a:lnTo>
                  <a:pt x="239352" y="34620"/>
                </a:lnTo>
                <a:lnTo>
                  <a:pt x="278251" y="41183"/>
                </a:lnTo>
                <a:lnTo>
                  <a:pt x="305048" y="48744"/>
                </a:lnTo>
                <a:lnTo>
                  <a:pt x="275171" y="56995"/>
                </a:lnTo>
                <a:lnTo>
                  <a:pt x="230620" y="64098"/>
                </a:lnTo>
                <a:lnTo>
                  <a:pt x="173543" y="69768"/>
                </a:lnTo>
                <a:lnTo>
                  <a:pt x="106088" y="73722"/>
                </a:lnTo>
                <a:lnTo>
                  <a:pt x="293147" y="73722"/>
                </a:lnTo>
                <a:lnTo>
                  <a:pt x="308407" y="69057"/>
                </a:lnTo>
                <a:lnTo>
                  <a:pt x="318264" y="59657"/>
                </a:lnTo>
                <a:lnTo>
                  <a:pt x="318264" y="37952"/>
                </a:lnTo>
                <a:lnTo>
                  <a:pt x="248354" y="14208"/>
                </a:lnTo>
                <a:lnTo>
                  <a:pt x="199070" y="8332"/>
                </a:lnTo>
                <a:lnTo>
                  <a:pt x="139977" y="3854"/>
                </a:lnTo>
                <a:lnTo>
                  <a:pt x="72984" y="1001"/>
                </a:lnTo>
                <a:lnTo>
                  <a:pt x="0" y="0"/>
                </a:lnTo>
                <a:close/>
              </a:path>
            </a:pathLst>
          </a:custGeom>
          <a:solidFill>
            <a:srgbClr val="0000FF"/>
          </a:solidFill>
        </p:spPr>
        <p:txBody>
          <a:bodyPr wrap="square" lIns="0" tIns="0" rIns="0" bIns="0" rtlCol="0"/>
          <a:lstStyle/>
          <a:p>
            <a:endParaRPr/>
          </a:p>
        </p:txBody>
      </p:sp>
      <p:sp>
        <p:nvSpPr>
          <p:cNvPr id="26" name="object 26"/>
          <p:cNvSpPr/>
          <p:nvPr/>
        </p:nvSpPr>
        <p:spPr>
          <a:xfrm>
            <a:off x="5505737" y="2541791"/>
            <a:ext cx="318770" cy="48895"/>
          </a:xfrm>
          <a:custGeom>
            <a:avLst/>
            <a:gdLst/>
            <a:ahLst/>
            <a:cxnLst/>
            <a:rect l="l" t="t" r="r" b="b"/>
            <a:pathLst>
              <a:path w="318770" h="48894">
                <a:moveTo>
                  <a:pt x="0" y="0"/>
                </a:moveTo>
                <a:lnTo>
                  <a:pt x="0" y="21704"/>
                </a:lnTo>
                <a:lnTo>
                  <a:pt x="68677" y="22595"/>
                </a:lnTo>
                <a:lnTo>
                  <a:pt x="132703" y="25158"/>
                </a:lnTo>
                <a:lnTo>
                  <a:pt x="190215" y="29222"/>
                </a:lnTo>
                <a:lnTo>
                  <a:pt x="239352" y="34620"/>
                </a:lnTo>
                <a:lnTo>
                  <a:pt x="278251" y="41183"/>
                </a:lnTo>
                <a:lnTo>
                  <a:pt x="305048" y="48744"/>
                </a:lnTo>
                <a:lnTo>
                  <a:pt x="313778" y="45227"/>
                </a:lnTo>
                <a:lnTo>
                  <a:pt x="318264" y="41590"/>
                </a:lnTo>
                <a:lnTo>
                  <a:pt x="318264" y="37952"/>
                </a:lnTo>
                <a:lnTo>
                  <a:pt x="248354" y="14208"/>
                </a:lnTo>
                <a:lnTo>
                  <a:pt x="199070" y="8332"/>
                </a:lnTo>
                <a:lnTo>
                  <a:pt x="139977" y="3854"/>
                </a:lnTo>
                <a:lnTo>
                  <a:pt x="72984" y="1001"/>
                </a:lnTo>
                <a:lnTo>
                  <a:pt x="0" y="0"/>
                </a:lnTo>
                <a:close/>
              </a:path>
            </a:pathLst>
          </a:custGeom>
          <a:solidFill>
            <a:srgbClr val="0000CD"/>
          </a:solidFill>
        </p:spPr>
        <p:txBody>
          <a:bodyPr wrap="square" lIns="0" tIns="0" rIns="0" bIns="0" rtlCol="0"/>
          <a:lstStyle/>
          <a:p>
            <a:endParaRPr/>
          </a:p>
        </p:txBody>
      </p:sp>
      <p:sp>
        <p:nvSpPr>
          <p:cNvPr id="27" name="object 27"/>
          <p:cNvSpPr/>
          <p:nvPr/>
        </p:nvSpPr>
        <p:spPr>
          <a:xfrm>
            <a:off x="5505737" y="2541791"/>
            <a:ext cx="318770" cy="106680"/>
          </a:xfrm>
          <a:custGeom>
            <a:avLst/>
            <a:gdLst/>
            <a:ahLst/>
            <a:cxnLst/>
            <a:rect l="l" t="t" r="r" b="b"/>
            <a:pathLst>
              <a:path w="318770" h="106680">
                <a:moveTo>
                  <a:pt x="0" y="0"/>
                </a:moveTo>
                <a:lnTo>
                  <a:pt x="72984" y="1001"/>
                </a:lnTo>
                <a:lnTo>
                  <a:pt x="139977" y="3854"/>
                </a:lnTo>
                <a:lnTo>
                  <a:pt x="199070" y="8332"/>
                </a:lnTo>
                <a:lnTo>
                  <a:pt x="248354" y="14208"/>
                </a:lnTo>
                <a:lnTo>
                  <a:pt x="285920" y="21254"/>
                </a:lnTo>
                <a:lnTo>
                  <a:pt x="318264" y="37952"/>
                </a:lnTo>
                <a:lnTo>
                  <a:pt x="318264" y="59657"/>
                </a:lnTo>
                <a:lnTo>
                  <a:pt x="280207" y="77678"/>
                </a:lnTo>
                <a:lnTo>
                  <a:pt x="235717" y="85175"/>
                </a:lnTo>
                <a:lnTo>
                  <a:pt x="176993" y="91206"/>
                </a:lnTo>
                <a:lnTo>
                  <a:pt x="106088" y="95427"/>
                </a:lnTo>
                <a:lnTo>
                  <a:pt x="106088" y="106340"/>
                </a:lnTo>
                <a:lnTo>
                  <a:pt x="0" y="86818"/>
                </a:lnTo>
                <a:lnTo>
                  <a:pt x="106088" y="62930"/>
                </a:lnTo>
                <a:lnTo>
                  <a:pt x="106088" y="73722"/>
                </a:lnTo>
                <a:lnTo>
                  <a:pt x="173543" y="69768"/>
                </a:lnTo>
                <a:lnTo>
                  <a:pt x="230620" y="64098"/>
                </a:lnTo>
                <a:lnTo>
                  <a:pt x="275171" y="56995"/>
                </a:lnTo>
                <a:lnTo>
                  <a:pt x="305048" y="48744"/>
                </a:lnTo>
                <a:lnTo>
                  <a:pt x="239352" y="34620"/>
                </a:lnTo>
                <a:lnTo>
                  <a:pt x="190215" y="29222"/>
                </a:lnTo>
                <a:lnTo>
                  <a:pt x="132703" y="25158"/>
                </a:lnTo>
                <a:lnTo>
                  <a:pt x="68677" y="22595"/>
                </a:lnTo>
                <a:lnTo>
                  <a:pt x="0" y="21704"/>
                </a:lnTo>
                <a:lnTo>
                  <a:pt x="0" y="0"/>
                </a:lnTo>
                <a:close/>
              </a:path>
            </a:pathLst>
          </a:custGeom>
          <a:ln w="9093">
            <a:solidFill>
              <a:srgbClr val="000000"/>
            </a:solidFill>
          </a:ln>
        </p:spPr>
        <p:txBody>
          <a:bodyPr wrap="square" lIns="0" tIns="0" rIns="0" bIns="0" rtlCol="0"/>
          <a:lstStyle/>
          <a:p>
            <a:endParaRPr/>
          </a:p>
        </p:txBody>
      </p:sp>
      <p:sp>
        <p:nvSpPr>
          <p:cNvPr id="28" name="object 28"/>
          <p:cNvSpPr/>
          <p:nvPr/>
        </p:nvSpPr>
        <p:spPr>
          <a:xfrm>
            <a:off x="5810786" y="2579744"/>
            <a:ext cx="13335" cy="10795"/>
          </a:xfrm>
          <a:custGeom>
            <a:avLst/>
            <a:gdLst/>
            <a:ahLst/>
            <a:cxnLst/>
            <a:rect l="l" t="t" r="r" b="b"/>
            <a:pathLst>
              <a:path w="13335" h="10794">
                <a:moveTo>
                  <a:pt x="13215" y="0"/>
                </a:moveTo>
                <a:lnTo>
                  <a:pt x="13215" y="3637"/>
                </a:lnTo>
                <a:lnTo>
                  <a:pt x="8729" y="7275"/>
                </a:lnTo>
                <a:lnTo>
                  <a:pt x="0" y="10791"/>
                </a:lnTo>
              </a:path>
            </a:pathLst>
          </a:custGeom>
          <a:ln w="9093">
            <a:solidFill>
              <a:srgbClr val="000000"/>
            </a:solidFill>
          </a:ln>
        </p:spPr>
        <p:txBody>
          <a:bodyPr wrap="square" lIns="0" tIns="0" rIns="0" bIns="0" rtlCol="0"/>
          <a:lstStyle/>
          <a:p>
            <a:endParaRPr/>
          </a:p>
        </p:txBody>
      </p:sp>
      <p:sp>
        <p:nvSpPr>
          <p:cNvPr id="29" name="object 29"/>
          <p:cNvSpPr/>
          <p:nvPr/>
        </p:nvSpPr>
        <p:spPr>
          <a:xfrm>
            <a:off x="5932818" y="2941627"/>
            <a:ext cx="140400" cy="241901"/>
          </a:xfrm>
          <a:prstGeom prst="rect">
            <a:avLst/>
          </a:prstGeom>
          <a:blipFill>
            <a:blip r:embed="rId6" cstate="print"/>
            <a:stretch>
              <a:fillRect/>
            </a:stretch>
          </a:blipFill>
        </p:spPr>
        <p:txBody>
          <a:bodyPr wrap="square" lIns="0" tIns="0" rIns="0" bIns="0" rtlCol="0"/>
          <a:lstStyle/>
          <a:p>
            <a:endParaRPr/>
          </a:p>
        </p:txBody>
      </p:sp>
      <p:sp>
        <p:nvSpPr>
          <p:cNvPr id="30" name="object 30"/>
          <p:cNvSpPr/>
          <p:nvPr/>
        </p:nvSpPr>
        <p:spPr>
          <a:xfrm>
            <a:off x="4697043" y="2621213"/>
            <a:ext cx="393435" cy="309198"/>
          </a:xfrm>
          <a:prstGeom prst="rect">
            <a:avLst/>
          </a:prstGeom>
          <a:blipFill>
            <a:blip r:embed="rId7" cstate="print"/>
            <a:stretch>
              <a:fillRect/>
            </a:stretch>
          </a:blipFill>
        </p:spPr>
        <p:txBody>
          <a:bodyPr wrap="square" lIns="0" tIns="0" rIns="0" bIns="0" rtlCol="0"/>
          <a:lstStyle/>
          <a:p>
            <a:endParaRPr/>
          </a:p>
        </p:txBody>
      </p:sp>
      <p:sp>
        <p:nvSpPr>
          <p:cNvPr id="31" name="object 31"/>
          <p:cNvSpPr/>
          <p:nvPr/>
        </p:nvSpPr>
        <p:spPr>
          <a:xfrm>
            <a:off x="5514831" y="3066216"/>
            <a:ext cx="393435" cy="309198"/>
          </a:xfrm>
          <a:prstGeom prst="rect">
            <a:avLst/>
          </a:prstGeom>
          <a:blipFill>
            <a:blip r:embed="rId7" cstate="print"/>
            <a:stretch>
              <a:fillRect/>
            </a:stretch>
          </a:blipFill>
        </p:spPr>
        <p:txBody>
          <a:bodyPr wrap="square" lIns="0" tIns="0" rIns="0" bIns="0" rtlCol="0"/>
          <a:lstStyle/>
          <a:p>
            <a:endParaRPr/>
          </a:p>
        </p:txBody>
      </p:sp>
      <p:sp>
        <p:nvSpPr>
          <p:cNvPr id="32" name="object 32"/>
          <p:cNvSpPr/>
          <p:nvPr/>
        </p:nvSpPr>
        <p:spPr>
          <a:xfrm>
            <a:off x="5127457" y="4117430"/>
            <a:ext cx="393435" cy="309198"/>
          </a:xfrm>
          <a:prstGeom prst="rect">
            <a:avLst/>
          </a:prstGeom>
          <a:blipFill>
            <a:blip r:embed="rId7" cstate="print"/>
            <a:stretch>
              <a:fillRect/>
            </a:stretch>
          </a:blipFill>
        </p:spPr>
        <p:txBody>
          <a:bodyPr wrap="square" lIns="0" tIns="0" rIns="0" bIns="0" rtlCol="0"/>
          <a:lstStyle/>
          <a:p>
            <a:endParaRPr/>
          </a:p>
        </p:txBody>
      </p:sp>
      <p:sp>
        <p:nvSpPr>
          <p:cNvPr id="33" name="object 33"/>
          <p:cNvSpPr/>
          <p:nvPr/>
        </p:nvSpPr>
        <p:spPr>
          <a:xfrm>
            <a:off x="3653136" y="2775206"/>
            <a:ext cx="1043940" cy="635"/>
          </a:xfrm>
          <a:custGeom>
            <a:avLst/>
            <a:gdLst/>
            <a:ahLst/>
            <a:cxnLst/>
            <a:rect l="l" t="t" r="r" b="b"/>
            <a:pathLst>
              <a:path w="1043939" h="635">
                <a:moveTo>
                  <a:pt x="-4547" y="303"/>
                </a:moveTo>
                <a:lnTo>
                  <a:pt x="1048453" y="303"/>
                </a:lnTo>
              </a:path>
            </a:pathLst>
          </a:custGeom>
          <a:ln w="9700">
            <a:solidFill>
              <a:srgbClr val="000000"/>
            </a:solidFill>
          </a:ln>
        </p:spPr>
        <p:txBody>
          <a:bodyPr wrap="square" lIns="0" tIns="0" rIns="0" bIns="0" rtlCol="0"/>
          <a:lstStyle/>
          <a:p>
            <a:endParaRPr/>
          </a:p>
        </p:txBody>
      </p:sp>
      <p:sp>
        <p:nvSpPr>
          <p:cNvPr id="34" name="object 34"/>
          <p:cNvSpPr/>
          <p:nvPr/>
        </p:nvSpPr>
        <p:spPr>
          <a:xfrm>
            <a:off x="3650711" y="2775812"/>
            <a:ext cx="1864360" cy="445134"/>
          </a:xfrm>
          <a:custGeom>
            <a:avLst/>
            <a:gdLst/>
            <a:ahLst/>
            <a:cxnLst/>
            <a:rect l="l" t="t" r="r" b="b"/>
            <a:pathLst>
              <a:path w="1864360" h="445135">
                <a:moveTo>
                  <a:pt x="0" y="0"/>
                </a:moveTo>
                <a:lnTo>
                  <a:pt x="931756" y="0"/>
                </a:lnTo>
                <a:lnTo>
                  <a:pt x="931756" y="445003"/>
                </a:lnTo>
                <a:lnTo>
                  <a:pt x="1864119" y="445003"/>
                </a:lnTo>
              </a:path>
            </a:pathLst>
          </a:custGeom>
          <a:ln w="9094">
            <a:solidFill>
              <a:srgbClr val="6F2F9F"/>
            </a:solidFill>
          </a:ln>
        </p:spPr>
        <p:txBody>
          <a:bodyPr wrap="square" lIns="0" tIns="0" rIns="0" bIns="0" rtlCol="0"/>
          <a:lstStyle/>
          <a:p>
            <a:endParaRPr/>
          </a:p>
        </p:txBody>
      </p:sp>
      <p:sp>
        <p:nvSpPr>
          <p:cNvPr id="35" name="object 35"/>
          <p:cNvSpPr/>
          <p:nvPr/>
        </p:nvSpPr>
        <p:spPr>
          <a:xfrm>
            <a:off x="3650711" y="4065897"/>
            <a:ext cx="1673860" cy="52069"/>
          </a:xfrm>
          <a:custGeom>
            <a:avLst/>
            <a:gdLst/>
            <a:ahLst/>
            <a:cxnLst/>
            <a:rect l="l" t="t" r="r" b="b"/>
            <a:pathLst>
              <a:path w="1673860" h="52070">
                <a:moveTo>
                  <a:pt x="0" y="0"/>
                </a:moveTo>
                <a:lnTo>
                  <a:pt x="1673767" y="0"/>
                </a:lnTo>
                <a:lnTo>
                  <a:pt x="1673767" y="51533"/>
                </a:lnTo>
              </a:path>
            </a:pathLst>
          </a:custGeom>
          <a:ln w="9094">
            <a:solidFill>
              <a:srgbClr val="6F2F9F"/>
            </a:solidFill>
          </a:ln>
        </p:spPr>
        <p:txBody>
          <a:bodyPr wrap="square" lIns="0" tIns="0" rIns="0" bIns="0" rtlCol="0"/>
          <a:lstStyle/>
          <a:p>
            <a:endParaRPr/>
          </a:p>
        </p:txBody>
      </p:sp>
      <p:sp>
        <p:nvSpPr>
          <p:cNvPr id="36" name="object 36"/>
          <p:cNvSpPr/>
          <p:nvPr/>
        </p:nvSpPr>
        <p:spPr>
          <a:xfrm>
            <a:off x="3650711" y="2989826"/>
            <a:ext cx="2061210" cy="1076325"/>
          </a:xfrm>
          <a:custGeom>
            <a:avLst/>
            <a:gdLst/>
            <a:ahLst/>
            <a:cxnLst/>
            <a:rect l="l" t="t" r="r" b="b"/>
            <a:pathLst>
              <a:path w="2061210" h="1076325">
                <a:moveTo>
                  <a:pt x="0" y="1076071"/>
                </a:moveTo>
                <a:lnTo>
                  <a:pt x="931756" y="1076071"/>
                </a:lnTo>
                <a:lnTo>
                  <a:pt x="931756" y="0"/>
                </a:lnTo>
                <a:lnTo>
                  <a:pt x="2061140" y="0"/>
                </a:lnTo>
                <a:lnTo>
                  <a:pt x="2061140" y="76390"/>
                </a:lnTo>
              </a:path>
            </a:pathLst>
          </a:custGeom>
          <a:ln w="9093">
            <a:solidFill>
              <a:srgbClr val="6F2F9F"/>
            </a:solidFill>
          </a:ln>
        </p:spPr>
        <p:txBody>
          <a:bodyPr wrap="square" lIns="0" tIns="0" rIns="0" bIns="0" rtlCol="0"/>
          <a:lstStyle/>
          <a:p>
            <a:endParaRPr/>
          </a:p>
        </p:txBody>
      </p:sp>
      <p:sp>
        <p:nvSpPr>
          <p:cNvPr id="37" name="object 37"/>
          <p:cNvSpPr/>
          <p:nvPr/>
        </p:nvSpPr>
        <p:spPr>
          <a:xfrm>
            <a:off x="3650711" y="2402955"/>
            <a:ext cx="1243965" cy="1663064"/>
          </a:xfrm>
          <a:custGeom>
            <a:avLst/>
            <a:gdLst/>
            <a:ahLst/>
            <a:cxnLst/>
            <a:rect l="l" t="t" r="r" b="b"/>
            <a:pathLst>
              <a:path w="1243964" h="1663064">
                <a:moveTo>
                  <a:pt x="0" y="1662942"/>
                </a:moveTo>
                <a:lnTo>
                  <a:pt x="522559" y="1662942"/>
                </a:lnTo>
                <a:lnTo>
                  <a:pt x="522559" y="0"/>
                </a:lnTo>
                <a:lnTo>
                  <a:pt x="1243352" y="0"/>
                </a:lnTo>
                <a:lnTo>
                  <a:pt x="1243352" y="218257"/>
                </a:lnTo>
              </a:path>
            </a:pathLst>
          </a:custGeom>
          <a:ln w="9093">
            <a:solidFill>
              <a:srgbClr val="6F2F9F"/>
            </a:solidFill>
          </a:ln>
        </p:spPr>
        <p:txBody>
          <a:bodyPr wrap="square" lIns="0" tIns="0" rIns="0" bIns="0" rtlCol="0"/>
          <a:lstStyle/>
          <a:p>
            <a:endParaRPr/>
          </a:p>
        </p:txBody>
      </p:sp>
      <p:sp>
        <p:nvSpPr>
          <p:cNvPr id="38" name="object 38"/>
          <p:cNvSpPr/>
          <p:nvPr/>
        </p:nvSpPr>
        <p:spPr>
          <a:xfrm>
            <a:off x="3650711" y="4065897"/>
            <a:ext cx="1673860" cy="469265"/>
          </a:xfrm>
          <a:custGeom>
            <a:avLst/>
            <a:gdLst/>
            <a:ahLst/>
            <a:cxnLst/>
            <a:rect l="l" t="t" r="r" b="b"/>
            <a:pathLst>
              <a:path w="1673860" h="469264">
                <a:moveTo>
                  <a:pt x="0" y="0"/>
                </a:moveTo>
                <a:lnTo>
                  <a:pt x="737766" y="0"/>
                </a:lnTo>
                <a:lnTo>
                  <a:pt x="737766" y="469254"/>
                </a:lnTo>
                <a:lnTo>
                  <a:pt x="1673767" y="469254"/>
                </a:lnTo>
                <a:lnTo>
                  <a:pt x="1673767" y="360731"/>
                </a:lnTo>
              </a:path>
            </a:pathLst>
          </a:custGeom>
          <a:ln w="9094">
            <a:solidFill>
              <a:srgbClr val="6F2F9F"/>
            </a:solidFill>
          </a:ln>
        </p:spPr>
        <p:txBody>
          <a:bodyPr wrap="square" lIns="0" tIns="0" rIns="0" bIns="0" rtlCol="0"/>
          <a:lstStyle/>
          <a:p>
            <a:endParaRPr/>
          </a:p>
        </p:txBody>
      </p:sp>
      <p:sp>
        <p:nvSpPr>
          <p:cNvPr id="39" name="object 39"/>
          <p:cNvSpPr/>
          <p:nvPr/>
        </p:nvSpPr>
        <p:spPr>
          <a:xfrm>
            <a:off x="3650711" y="3375415"/>
            <a:ext cx="2061210" cy="690880"/>
          </a:xfrm>
          <a:custGeom>
            <a:avLst/>
            <a:gdLst/>
            <a:ahLst/>
            <a:cxnLst/>
            <a:rect l="l" t="t" r="r" b="b"/>
            <a:pathLst>
              <a:path w="2061210" h="690879">
                <a:moveTo>
                  <a:pt x="0" y="690482"/>
                </a:moveTo>
                <a:lnTo>
                  <a:pt x="2061140" y="690482"/>
                </a:lnTo>
                <a:lnTo>
                  <a:pt x="2061140" y="0"/>
                </a:lnTo>
              </a:path>
            </a:pathLst>
          </a:custGeom>
          <a:ln w="9093">
            <a:solidFill>
              <a:srgbClr val="6F2F9F"/>
            </a:solidFill>
          </a:ln>
        </p:spPr>
        <p:txBody>
          <a:bodyPr wrap="square" lIns="0" tIns="0" rIns="0" bIns="0" rtlCol="0"/>
          <a:lstStyle/>
          <a:p>
            <a:endParaRPr/>
          </a:p>
        </p:txBody>
      </p:sp>
      <p:sp>
        <p:nvSpPr>
          <p:cNvPr id="40" name="object 40"/>
          <p:cNvSpPr/>
          <p:nvPr/>
        </p:nvSpPr>
        <p:spPr>
          <a:xfrm>
            <a:off x="3650711" y="2930411"/>
            <a:ext cx="1243965" cy="1136015"/>
          </a:xfrm>
          <a:custGeom>
            <a:avLst/>
            <a:gdLst/>
            <a:ahLst/>
            <a:cxnLst/>
            <a:rect l="l" t="t" r="r" b="b"/>
            <a:pathLst>
              <a:path w="1243964" h="1136014">
                <a:moveTo>
                  <a:pt x="0" y="1135486"/>
                </a:moveTo>
                <a:lnTo>
                  <a:pt x="1243352" y="1135486"/>
                </a:lnTo>
                <a:lnTo>
                  <a:pt x="1243352" y="0"/>
                </a:lnTo>
              </a:path>
            </a:pathLst>
          </a:custGeom>
          <a:ln w="9093">
            <a:solidFill>
              <a:srgbClr val="6F2F9F"/>
            </a:solidFill>
          </a:ln>
        </p:spPr>
        <p:txBody>
          <a:bodyPr wrap="square" lIns="0" tIns="0" rIns="0" bIns="0" rtlCol="0"/>
          <a:lstStyle/>
          <a:p>
            <a:endParaRPr/>
          </a:p>
        </p:txBody>
      </p:sp>
      <p:sp>
        <p:nvSpPr>
          <p:cNvPr id="41" name="object 41"/>
          <p:cNvSpPr txBox="1"/>
          <p:nvPr/>
        </p:nvSpPr>
        <p:spPr>
          <a:xfrm>
            <a:off x="2383674" y="2872726"/>
            <a:ext cx="511175" cy="170815"/>
          </a:xfrm>
          <a:prstGeom prst="rect">
            <a:avLst/>
          </a:prstGeom>
        </p:spPr>
        <p:txBody>
          <a:bodyPr vert="horz" wrap="square" lIns="0" tIns="12700" rIns="0" bIns="0" rtlCol="0">
            <a:spAutoFit/>
          </a:bodyPr>
          <a:lstStyle/>
          <a:p>
            <a:pPr marL="12700">
              <a:lnSpc>
                <a:spcPct val="100000"/>
              </a:lnSpc>
              <a:spcBef>
                <a:spcPts val="100"/>
              </a:spcBef>
            </a:pPr>
            <a:r>
              <a:rPr sz="950" spc="-5" dirty="0">
                <a:solidFill>
                  <a:srgbClr val="FFFFFF"/>
                </a:solidFill>
                <a:latin typeface="Arial Narrow"/>
                <a:cs typeface="Arial Narrow"/>
              </a:rPr>
              <a:t>control</a:t>
            </a:r>
            <a:r>
              <a:rPr sz="950" spc="-50" dirty="0">
                <a:solidFill>
                  <a:srgbClr val="FFFFFF"/>
                </a:solidFill>
                <a:latin typeface="Arial Narrow"/>
                <a:cs typeface="Arial Narrow"/>
              </a:rPr>
              <a:t> </a:t>
            </a:r>
            <a:r>
              <a:rPr sz="950" spc="-5" dirty="0">
                <a:solidFill>
                  <a:srgbClr val="FFFFFF"/>
                </a:solidFill>
                <a:latin typeface="Arial Narrow"/>
                <a:cs typeface="Arial Narrow"/>
              </a:rPr>
              <a:t>unit</a:t>
            </a:r>
            <a:endParaRPr sz="950">
              <a:latin typeface="Arial Narrow"/>
              <a:cs typeface="Arial Narrow"/>
            </a:endParaRPr>
          </a:p>
        </p:txBody>
      </p:sp>
      <p:sp>
        <p:nvSpPr>
          <p:cNvPr id="42" name="object 42"/>
          <p:cNvSpPr txBox="1"/>
          <p:nvPr/>
        </p:nvSpPr>
        <p:spPr>
          <a:xfrm>
            <a:off x="2161071" y="1360685"/>
            <a:ext cx="975994" cy="186055"/>
          </a:xfrm>
          <a:prstGeom prst="rect">
            <a:avLst/>
          </a:prstGeom>
        </p:spPr>
        <p:txBody>
          <a:bodyPr vert="horz" wrap="square" lIns="0" tIns="13335" rIns="0" bIns="0" rtlCol="0">
            <a:spAutoFit/>
          </a:bodyPr>
          <a:lstStyle/>
          <a:p>
            <a:pPr marL="12700">
              <a:lnSpc>
                <a:spcPct val="100000"/>
              </a:lnSpc>
              <a:spcBef>
                <a:spcPts val="105"/>
              </a:spcBef>
            </a:pPr>
            <a:r>
              <a:rPr sz="1050" dirty="0">
                <a:latin typeface="Arial Black"/>
                <a:cs typeface="Arial Black"/>
              </a:rPr>
              <a:t>Control</a:t>
            </a:r>
            <a:r>
              <a:rPr sz="1050" spc="-80" dirty="0">
                <a:latin typeface="Arial Black"/>
                <a:cs typeface="Arial Black"/>
              </a:rPr>
              <a:t> </a:t>
            </a:r>
            <a:r>
              <a:rPr sz="1050" dirty="0">
                <a:latin typeface="Arial Black"/>
                <a:cs typeface="Arial Black"/>
              </a:rPr>
              <a:t>room</a:t>
            </a:r>
            <a:endParaRPr sz="1050">
              <a:latin typeface="Arial Black"/>
              <a:cs typeface="Arial Black"/>
            </a:endParaRPr>
          </a:p>
        </p:txBody>
      </p:sp>
      <p:sp>
        <p:nvSpPr>
          <p:cNvPr id="43" name="object 43"/>
          <p:cNvSpPr/>
          <p:nvPr/>
        </p:nvSpPr>
        <p:spPr>
          <a:xfrm>
            <a:off x="3924115" y="1270391"/>
            <a:ext cx="43041" cy="3751002"/>
          </a:xfrm>
          <a:prstGeom prst="rect">
            <a:avLst/>
          </a:prstGeom>
          <a:blipFill>
            <a:blip r:embed="rId8" cstate="print"/>
            <a:stretch>
              <a:fillRect/>
            </a:stretch>
          </a:blipFill>
        </p:spPr>
        <p:txBody>
          <a:bodyPr wrap="square" lIns="0" tIns="0" rIns="0" bIns="0" rtlCol="0"/>
          <a:lstStyle/>
          <a:p>
            <a:endParaRPr/>
          </a:p>
        </p:txBody>
      </p:sp>
      <p:sp>
        <p:nvSpPr>
          <p:cNvPr id="44" name="object 44"/>
          <p:cNvSpPr/>
          <p:nvPr/>
        </p:nvSpPr>
        <p:spPr>
          <a:xfrm>
            <a:off x="3924115" y="1270391"/>
            <a:ext cx="43180" cy="3751579"/>
          </a:xfrm>
          <a:custGeom>
            <a:avLst/>
            <a:gdLst/>
            <a:ahLst/>
            <a:cxnLst/>
            <a:rect l="l" t="t" r="r" b="b"/>
            <a:pathLst>
              <a:path w="43179" h="3751579">
                <a:moveTo>
                  <a:pt x="0" y="3751002"/>
                </a:moveTo>
                <a:lnTo>
                  <a:pt x="43041" y="3751002"/>
                </a:lnTo>
                <a:lnTo>
                  <a:pt x="43041" y="0"/>
                </a:lnTo>
                <a:lnTo>
                  <a:pt x="0" y="0"/>
                </a:lnTo>
                <a:lnTo>
                  <a:pt x="0" y="3751002"/>
                </a:lnTo>
                <a:close/>
              </a:path>
            </a:pathLst>
          </a:custGeom>
          <a:ln w="9093">
            <a:solidFill>
              <a:srgbClr val="000000"/>
            </a:solidFill>
          </a:ln>
        </p:spPr>
        <p:txBody>
          <a:bodyPr wrap="square" lIns="0" tIns="0" rIns="0" bIns="0" rtlCol="0"/>
          <a:lstStyle/>
          <a:p>
            <a:endParaRPr/>
          </a:p>
        </p:txBody>
      </p:sp>
      <p:sp>
        <p:nvSpPr>
          <p:cNvPr id="45" name="object 45"/>
          <p:cNvSpPr txBox="1"/>
          <p:nvPr/>
        </p:nvSpPr>
        <p:spPr>
          <a:xfrm>
            <a:off x="2398223" y="4399645"/>
            <a:ext cx="483870" cy="170815"/>
          </a:xfrm>
          <a:prstGeom prst="rect">
            <a:avLst/>
          </a:prstGeom>
        </p:spPr>
        <p:txBody>
          <a:bodyPr vert="horz" wrap="square" lIns="0" tIns="12700" rIns="0" bIns="0" rtlCol="0">
            <a:spAutoFit/>
          </a:bodyPr>
          <a:lstStyle/>
          <a:p>
            <a:pPr marL="12700">
              <a:lnSpc>
                <a:spcPct val="100000"/>
              </a:lnSpc>
              <a:spcBef>
                <a:spcPts val="100"/>
              </a:spcBef>
            </a:pPr>
            <a:r>
              <a:rPr sz="950" spc="-5" dirty="0">
                <a:solidFill>
                  <a:srgbClr val="FFFFFF"/>
                </a:solidFill>
                <a:latin typeface="Arial Narrow"/>
                <a:cs typeface="Arial Narrow"/>
              </a:rPr>
              <a:t>power</a:t>
            </a:r>
            <a:r>
              <a:rPr sz="950" spc="-50" dirty="0">
                <a:solidFill>
                  <a:srgbClr val="FFFFFF"/>
                </a:solidFill>
                <a:latin typeface="Arial Narrow"/>
                <a:cs typeface="Arial Narrow"/>
              </a:rPr>
              <a:t> </a:t>
            </a:r>
            <a:r>
              <a:rPr sz="950" spc="-5" dirty="0">
                <a:solidFill>
                  <a:srgbClr val="FFFFFF"/>
                </a:solidFill>
                <a:latin typeface="Arial Narrow"/>
                <a:cs typeface="Arial Narrow"/>
              </a:rPr>
              <a:t>unit</a:t>
            </a:r>
            <a:endParaRPr sz="950">
              <a:latin typeface="Arial Narrow"/>
              <a:cs typeface="Arial Narrow"/>
            </a:endParaRPr>
          </a:p>
        </p:txBody>
      </p:sp>
      <p:sp>
        <p:nvSpPr>
          <p:cNvPr id="46" name="object 46"/>
          <p:cNvSpPr/>
          <p:nvPr/>
        </p:nvSpPr>
        <p:spPr>
          <a:xfrm>
            <a:off x="3657986" y="3020139"/>
            <a:ext cx="249155" cy="347393"/>
          </a:xfrm>
          <a:prstGeom prst="rect">
            <a:avLst/>
          </a:prstGeom>
          <a:blipFill>
            <a:blip r:embed="rId9" cstate="print"/>
            <a:stretch>
              <a:fillRect/>
            </a:stretch>
          </a:blipFill>
        </p:spPr>
        <p:txBody>
          <a:bodyPr wrap="square" lIns="0" tIns="0" rIns="0" bIns="0" rtlCol="0"/>
          <a:lstStyle/>
          <a:p>
            <a:endParaRPr/>
          </a:p>
        </p:txBody>
      </p:sp>
      <p:sp>
        <p:nvSpPr>
          <p:cNvPr id="47" name="object 47"/>
          <p:cNvSpPr/>
          <p:nvPr/>
        </p:nvSpPr>
        <p:spPr>
          <a:xfrm>
            <a:off x="3483077" y="2879062"/>
            <a:ext cx="305435" cy="574040"/>
          </a:xfrm>
          <a:custGeom>
            <a:avLst/>
            <a:gdLst/>
            <a:ahLst/>
            <a:cxnLst/>
            <a:rect l="l" t="t" r="r" b="b"/>
            <a:pathLst>
              <a:path w="305435" h="574039">
                <a:moveTo>
                  <a:pt x="305245" y="461431"/>
                </a:moveTo>
                <a:lnTo>
                  <a:pt x="263333" y="499258"/>
                </a:lnTo>
                <a:lnTo>
                  <a:pt x="222373" y="533223"/>
                </a:lnTo>
                <a:lnTo>
                  <a:pt x="183320" y="559359"/>
                </a:lnTo>
                <a:lnTo>
                  <a:pt x="147126" y="573703"/>
                </a:lnTo>
                <a:lnTo>
                  <a:pt x="114744" y="572292"/>
                </a:lnTo>
                <a:lnTo>
                  <a:pt x="73123" y="524556"/>
                </a:lnTo>
                <a:lnTo>
                  <a:pt x="60955" y="485413"/>
                </a:lnTo>
                <a:lnTo>
                  <a:pt x="50440" y="436671"/>
                </a:lnTo>
                <a:lnTo>
                  <a:pt x="41393" y="381271"/>
                </a:lnTo>
                <a:lnTo>
                  <a:pt x="33629" y="322155"/>
                </a:lnTo>
                <a:lnTo>
                  <a:pt x="26964" y="262264"/>
                </a:lnTo>
                <a:lnTo>
                  <a:pt x="21213" y="204540"/>
                </a:lnTo>
                <a:lnTo>
                  <a:pt x="16190" y="151924"/>
                </a:lnTo>
                <a:lnTo>
                  <a:pt x="11712" y="107357"/>
                </a:lnTo>
                <a:lnTo>
                  <a:pt x="7592" y="73781"/>
                </a:lnTo>
                <a:lnTo>
                  <a:pt x="994" y="23587"/>
                </a:lnTo>
                <a:lnTo>
                  <a:pt x="0" y="2165"/>
                </a:lnTo>
                <a:lnTo>
                  <a:pt x="2801" y="0"/>
                </a:lnTo>
                <a:lnTo>
                  <a:pt x="7592" y="7576"/>
                </a:lnTo>
              </a:path>
            </a:pathLst>
          </a:custGeom>
          <a:ln w="18186">
            <a:solidFill>
              <a:srgbClr val="00FF00"/>
            </a:solidFill>
          </a:ln>
        </p:spPr>
        <p:txBody>
          <a:bodyPr wrap="square" lIns="0" tIns="0" rIns="0" bIns="0" rtlCol="0"/>
          <a:lstStyle/>
          <a:p>
            <a:endParaRPr/>
          </a:p>
        </p:txBody>
      </p:sp>
      <p:sp>
        <p:nvSpPr>
          <p:cNvPr id="48" name="object 48"/>
          <p:cNvSpPr/>
          <p:nvPr/>
        </p:nvSpPr>
        <p:spPr>
          <a:xfrm>
            <a:off x="1618063" y="1756063"/>
            <a:ext cx="2039922" cy="401351"/>
          </a:xfrm>
          <a:prstGeom prst="rect">
            <a:avLst/>
          </a:prstGeom>
          <a:blipFill>
            <a:blip r:embed="rId10" cstate="print"/>
            <a:stretch>
              <a:fillRect/>
            </a:stretch>
          </a:blipFill>
        </p:spPr>
        <p:txBody>
          <a:bodyPr wrap="square" lIns="0" tIns="0" rIns="0" bIns="0" rtlCol="0"/>
          <a:lstStyle/>
          <a:p>
            <a:endParaRPr/>
          </a:p>
        </p:txBody>
      </p:sp>
      <p:sp>
        <p:nvSpPr>
          <p:cNvPr id="49" name="object 49"/>
          <p:cNvSpPr txBox="1"/>
          <p:nvPr/>
        </p:nvSpPr>
        <p:spPr>
          <a:xfrm>
            <a:off x="2369125" y="1969138"/>
            <a:ext cx="521334" cy="170815"/>
          </a:xfrm>
          <a:prstGeom prst="rect">
            <a:avLst/>
          </a:prstGeom>
        </p:spPr>
        <p:txBody>
          <a:bodyPr vert="horz" wrap="square" lIns="0" tIns="12700" rIns="0" bIns="0" rtlCol="0">
            <a:spAutoFit/>
          </a:bodyPr>
          <a:lstStyle/>
          <a:p>
            <a:pPr marL="12700">
              <a:lnSpc>
                <a:spcPct val="100000"/>
              </a:lnSpc>
              <a:spcBef>
                <a:spcPts val="100"/>
              </a:spcBef>
            </a:pPr>
            <a:r>
              <a:rPr sz="950" spc="-5" dirty="0">
                <a:solidFill>
                  <a:srgbClr val="FFFFFF"/>
                </a:solidFill>
                <a:latin typeface="Arial Narrow"/>
                <a:cs typeface="Arial Narrow"/>
              </a:rPr>
              <a:t>display</a:t>
            </a:r>
            <a:r>
              <a:rPr sz="950" spc="-55" dirty="0">
                <a:solidFill>
                  <a:srgbClr val="FFFFFF"/>
                </a:solidFill>
                <a:latin typeface="Arial Narrow"/>
                <a:cs typeface="Arial Narrow"/>
              </a:rPr>
              <a:t> </a:t>
            </a:r>
            <a:r>
              <a:rPr sz="950" spc="-5" dirty="0">
                <a:solidFill>
                  <a:srgbClr val="FFFFFF"/>
                </a:solidFill>
                <a:latin typeface="Arial Narrow"/>
                <a:cs typeface="Arial Narrow"/>
              </a:rPr>
              <a:t>unit</a:t>
            </a:r>
            <a:endParaRPr sz="950">
              <a:latin typeface="Arial Narrow"/>
              <a:cs typeface="Arial Narrow"/>
            </a:endParaRPr>
          </a:p>
        </p:txBody>
      </p:sp>
      <p:sp>
        <p:nvSpPr>
          <p:cNvPr id="50" name="object 50"/>
          <p:cNvSpPr txBox="1"/>
          <p:nvPr/>
        </p:nvSpPr>
        <p:spPr>
          <a:xfrm>
            <a:off x="1284477" y="4843436"/>
            <a:ext cx="5349240" cy="523240"/>
          </a:xfrm>
          <a:prstGeom prst="rect">
            <a:avLst/>
          </a:prstGeom>
        </p:spPr>
        <p:txBody>
          <a:bodyPr vert="horz" wrap="square" lIns="0" tIns="13335" rIns="0" bIns="0" rtlCol="0">
            <a:spAutoFit/>
          </a:bodyPr>
          <a:lstStyle/>
          <a:p>
            <a:pPr marR="802640" algn="r">
              <a:lnSpc>
                <a:spcPct val="100000"/>
              </a:lnSpc>
              <a:spcBef>
                <a:spcPts val="105"/>
              </a:spcBef>
            </a:pPr>
            <a:r>
              <a:rPr sz="1050" spc="-5" dirty="0">
                <a:latin typeface="Arial Narrow"/>
                <a:cs typeface="Arial Narrow"/>
              </a:rPr>
              <a:t>3-axis</a:t>
            </a:r>
            <a:r>
              <a:rPr sz="1050" spc="-75" dirty="0">
                <a:latin typeface="Arial Narrow"/>
                <a:cs typeface="Arial Narrow"/>
              </a:rPr>
              <a:t> </a:t>
            </a:r>
            <a:r>
              <a:rPr sz="1050" spc="-5" dirty="0">
                <a:latin typeface="Arial Narrow"/>
                <a:cs typeface="Arial Narrow"/>
              </a:rPr>
              <a:t>positioner</a:t>
            </a:r>
            <a:endParaRPr sz="1050">
              <a:latin typeface="Arial Narrow"/>
              <a:cs typeface="Arial Narrow"/>
            </a:endParaRPr>
          </a:p>
          <a:p>
            <a:pPr>
              <a:lnSpc>
                <a:spcPct val="100000"/>
              </a:lnSpc>
              <a:spcBef>
                <a:spcPts val="20"/>
              </a:spcBef>
            </a:pPr>
            <a:endParaRPr sz="1250">
              <a:latin typeface="Arial Narrow"/>
              <a:cs typeface="Arial Narrow"/>
            </a:endParaRPr>
          </a:p>
          <a:p>
            <a:pPr marL="12700">
              <a:lnSpc>
                <a:spcPct val="100000"/>
              </a:lnSpc>
            </a:pPr>
            <a:r>
              <a:rPr sz="1000" b="1" spc="-5" dirty="0">
                <a:latin typeface="Arial"/>
                <a:cs typeface="Arial"/>
              </a:rPr>
              <a:t>Fig. 3 </a:t>
            </a:r>
            <a:r>
              <a:rPr sz="1000" b="1" i="1" spc="-5" dirty="0">
                <a:latin typeface="Arial"/>
                <a:cs typeface="Arial"/>
              </a:rPr>
              <a:t>: architecture </a:t>
            </a:r>
            <a:r>
              <a:rPr sz="1000" b="1" i="1" dirty="0">
                <a:latin typeface="Arial"/>
                <a:cs typeface="Arial"/>
              </a:rPr>
              <a:t>based </a:t>
            </a:r>
            <a:r>
              <a:rPr sz="1000" b="1" i="1" spc="-5" dirty="0">
                <a:latin typeface="Arial"/>
                <a:cs typeface="Arial"/>
              </a:rPr>
              <a:t>on existing or refurbished positioner equipped </a:t>
            </a:r>
            <a:r>
              <a:rPr sz="1000" b="1" i="1" dirty="0">
                <a:latin typeface="Arial"/>
                <a:cs typeface="Arial"/>
              </a:rPr>
              <a:t>with </a:t>
            </a:r>
            <a:r>
              <a:rPr sz="1000" b="1" i="1" spc="-5" dirty="0">
                <a:latin typeface="Arial"/>
                <a:cs typeface="Arial"/>
              </a:rPr>
              <a:t>DC</a:t>
            </a:r>
            <a:r>
              <a:rPr sz="1000" b="1" i="1" spc="155" dirty="0">
                <a:latin typeface="Arial"/>
                <a:cs typeface="Arial"/>
              </a:rPr>
              <a:t> </a:t>
            </a:r>
            <a:r>
              <a:rPr sz="1000" b="1" i="1" spc="-5" dirty="0">
                <a:latin typeface="Arial"/>
                <a:cs typeface="Arial"/>
              </a:rPr>
              <a:t>motor</a:t>
            </a:r>
            <a:endParaRPr sz="1000">
              <a:latin typeface="Arial"/>
              <a:cs typeface="Arial"/>
            </a:endParaRPr>
          </a:p>
        </p:txBody>
      </p:sp>
      <p:sp>
        <p:nvSpPr>
          <p:cNvPr id="51" name="object 51"/>
          <p:cNvSpPr txBox="1"/>
          <p:nvPr/>
        </p:nvSpPr>
        <p:spPr>
          <a:xfrm>
            <a:off x="804163" y="5494146"/>
            <a:ext cx="2942590" cy="786130"/>
          </a:xfrm>
          <a:prstGeom prst="rect">
            <a:avLst/>
          </a:prstGeom>
        </p:spPr>
        <p:txBody>
          <a:bodyPr vert="horz" wrap="square" lIns="0" tIns="12065" rIns="0" bIns="0" rtlCol="0">
            <a:spAutoFit/>
          </a:bodyPr>
          <a:lstStyle/>
          <a:p>
            <a:pPr marL="12700" marR="5080" algn="just">
              <a:lnSpc>
                <a:spcPct val="99800"/>
              </a:lnSpc>
              <a:spcBef>
                <a:spcPts val="95"/>
              </a:spcBef>
            </a:pPr>
            <a:r>
              <a:rPr sz="1000" spc="-5" dirty="0">
                <a:latin typeface="Times New Roman"/>
                <a:cs typeface="Times New Roman"/>
              </a:rPr>
              <a:t>L’architecture système ci-dessus permet </a:t>
            </a:r>
            <a:r>
              <a:rPr sz="1000" dirty="0">
                <a:latin typeface="Times New Roman"/>
                <a:cs typeface="Times New Roman"/>
              </a:rPr>
              <a:t>de </a:t>
            </a:r>
            <a:r>
              <a:rPr sz="1000" spc="-5" dirty="0">
                <a:latin typeface="Times New Roman"/>
                <a:cs typeface="Times New Roman"/>
              </a:rPr>
              <a:t>s’intégrer  dans </a:t>
            </a:r>
            <a:r>
              <a:rPr sz="1000" spc="-10" dirty="0">
                <a:latin typeface="Times New Roman"/>
                <a:cs typeface="Times New Roman"/>
              </a:rPr>
              <a:t>un </a:t>
            </a:r>
            <a:r>
              <a:rPr sz="1000" spc="-5" dirty="0">
                <a:latin typeface="Times New Roman"/>
                <a:cs typeface="Times New Roman"/>
              </a:rPr>
              <a:t>environnement existant. Elle </a:t>
            </a:r>
            <a:r>
              <a:rPr sz="1000" dirty="0">
                <a:latin typeface="Times New Roman"/>
                <a:cs typeface="Times New Roman"/>
              </a:rPr>
              <a:t>est </a:t>
            </a:r>
            <a:r>
              <a:rPr sz="1000" spc="-5" dirty="0">
                <a:latin typeface="Times New Roman"/>
                <a:cs typeface="Times New Roman"/>
              </a:rPr>
              <a:t>particulièrement  adaptée à la rénovation. Elle peut revêtir différentes  déclinaisons </a:t>
            </a:r>
            <a:r>
              <a:rPr sz="1000" dirty="0">
                <a:latin typeface="Times New Roman"/>
                <a:cs typeface="Times New Roman"/>
              </a:rPr>
              <a:t>en </a:t>
            </a:r>
            <a:r>
              <a:rPr sz="1000" spc="-5" dirty="0">
                <a:latin typeface="Times New Roman"/>
                <a:cs typeface="Times New Roman"/>
              </a:rPr>
              <a:t>fonction des équipements rénovés et </a:t>
            </a:r>
            <a:r>
              <a:rPr sz="1000" spc="5" dirty="0">
                <a:latin typeface="Times New Roman"/>
                <a:cs typeface="Times New Roman"/>
              </a:rPr>
              <a:t>du  </a:t>
            </a:r>
            <a:r>
              <a:rPr sz="1000" spc="-5" dirty="0">
                <a:latin typeface="Times New Roman"/>
                <a:cs typeface="Times New Roman"/>
              </a:rPr>
              <a:t>mode </a:t>
            </a:r>
            <a:r>
              <a:rPr sz="1000" dirty="0">
                <a:latin typeface="Times New Roman"/>
                <a:cs typeface="Times New Roman"/>
              </a:rPr>
              <a:t>de </a:t>
            </a:r>
            <a:r>
              <a:rPr sz="1000" spc="-5" dirty="0">
                <a:latin typeface="Times New Roman"/>
                <a:cs typeface="Times New Roman"/>
              </a:rPr>
              <a:t>fonctionnement </a:t>
            </a:r>
            <a:r>
              <a:rPr sz="1000" dirty="0">
                <a:latin typeface="Times New Roman"/>
                <a:cs typeface="Times New Roman"/>
              </a:rPr>
              <a:t>du </a:t>
            </a:r>
            <a:r>
              <a:rPr sz="1000" spc="-5" dirty="0">
                <a:latin typeface="Times New Roman"/>
                <a:cs typeface="Times New Roman"/>
              </a:rPr>
              <a:t>positionneur</a:t>
            </a:r>
            <a:r>
              <a:rPr sz="1000" spc="20" dirty="0">
                <a:latin typeface="Times New Roman"/>
                <a:cs typeface="Times New Roman"/>
              </a:rPr>
              <a:t> </a:t>
            </a:r>
            <a:r>
              <a:rPr sz="1000" spc="-5" dirty="0">
                <a:latin typeface="Times New Roman"/>
                <a:cs typeface="Times New Roman"/>
              </a:rPr>
              <a:t>:</a:t>
            </a:r>
            <a:endParaRPr sz="1000">
              <a:latin typeface="Times New Roman"/>
              <a:cs typeface="Times New Roman"/>
            </a:endParaRPr>
          </a:p>
        </p:txBody>
      </p:sp>
      <p:sp>
        <p:nvSpPr>
          <p:cNvPr id="52" name="object 52"/>
          <p:cNvSpPr txBox="1"/>
          <p:nvPr/>
        </p:nvSpPr>
        <p:spPr>
          <a:xfrm>
            <a:off x="1033068" y="6254876"/>
            <a:ext cx="2713990" cy="937894"/>
          </a:xfrm>
          <a:prstGeom prst="rect">
            <a:avLst/>
          </a:prstGeom>
        </p:spPr>
        <p:txBody>
          <a:bodyPr vert="horz" wrap="square" lIns="0" tIns="12065" rIns="0" bIns="0" rtlCol="0">
            <a:spAutoFit/>
          </a:bodyPr>
          <a:lstStyle/>
          <a:p>
            <a:pPr marL="227329" marR="5080" indent="-227329">
              <a:lnSpc>
                <a:spcPct val="100000"/>
              </a:lnSpc>
              <a:spcBef>
                <a:spcPts val="95"/>
              </a:spcBef>
              <a:buChar char="-"/>
              <a:tabLst>
                <a:tab pos="227329" algn="l"/>
                <a:tab pos="227965" algn="l"/>
              </a:tabLst>
            </a:pPr>
            <a:r>
              <a:rPr sz="1000" spc="-5" dirty="0">
                <a:latin typeface="Times New Roman"/>
                <a:cs typeface="Times New Roman"/>
              </a:rPr>
              <a:t>nombre </a:t>
            </a:r>
            <a:r>
              <a:rPr sz="1000" dirty="0">
                <a:latin typeface="Times New Roman"/>
                <a:cs typeface="Times New Roman"/>
              </a:rPr>
              <a:t>de </a:t>
            </a:r>
            <a:r>
              <a:rPr sz="1000" spc="-5" dirty="0">
                <a:latin typeface="Times New Roman"/>
                <a:cs typeface="Times New Roman"/>
              </a:rPr>
              <a:t>variateur nécessaire suivant </a:t>
            </a:r>
            <a:r>
              <a:rPr sz="1000" dirty="0">
                <a:latin typeface="Times New Roman"/>
                <a:cs typeface="Times New Roman"/>
              </a:rPr>
              <a:t>le  </a:t>
            </a:r>
            <a:r>
              <a:rPr sz="1000" spc="-5" dirty="0">
                <a:latin typeface="Times New Roman"/>
                <a:cs typeface="Times New Roman"/>
              </a:rPr>
              <a:t>nombre d’axes en fonctionnement</a:t>
            </a:r>
            <a:r>
              <a:rPr sz="1000" spc="10" dirty="0">
                <a:latin typeface="Times New Roman"/>
                <a:cs typeface="Times New Roman"/>
              </a:rPr>
              <a:t> </a:t>
            </a:r>
            <a:r>
              <a:rPr sz="1000" spc="-5" dirty="0">
                <a:latin typeface="Times New Roman"/>
                <a:cs typeface="Times New Roman"/>
              </a:rPr>
              <a:t>simultané,</a:t>
            </a:r>
            <a:endParaRPr sz="1000">
              <a:latin typeface="Times New Roman"/>
              <a:cs typeface="Times New Roman"/>
            </a:endParaRPr>
          </a:p>
          <a:p>
            <a:pPr marL="227329" indent="-215265">
              <a:lnSpc>
                <a:spcPts val="1195"/>
              </a:lnSpc>
              <a:buChar char="-"/>
              <a:tabLst>
                <a:tab pos="227329" algn="l"/>
                <a:tab pos="227965" algn="l"/>
              </a:tabLst>
            </a:pPr>
            <a:r>
              <a:rPr sz="1000" spc="-5" dirty="0">
                <a:latin typeface="Times New Roman"/>
                <a:cs typeface="Times New Roman"/>
              </a:rPr>
              <a:t>types </a:t>
            </a:r>
            <a:r>
              <a:rPr sz="1000" dirty="0">
                <a:latin typeface="Times New Roman"/>
                <a:cs typeface="Times New Roman"/>
              </a:rPr>
              <a:t>de</a:t>
            </a:r>
            <a:r>
              <a:rPr sz="1000" spc="-5" dirty="0">
                <a:latin typeface="Times New Roman"/>
                <a:cs typeface="Times New Roman"/>
              </a:rPr>
              <a:t> capteur,</a:t>
            </a:r>
            <a:endParaRPr sz="1000">
              <a:latin typeface="Times New Roman"/>
              <a:cs typeface="Times New Roman"/>
            </a:endParaRPr>
          </a:p>
          <a:p>
            <a:pPr marL="227329" indent="-215265">
              <a:lnSpc>
                <a:spcPts val="1195"/>
              </a:lnSpc>
              <a:buChar char="-"/>
              <a:tabLst>
                <a:tab pos="227329" algn="l"/>
                <a:tab pos="227965" algn="l"/>
              </a:tabLst>
            </a:pPr>
            <a:r>
              <a:rPr sz="1000" spc="-5" dirty="0">
                <a:latin typeface="Times New Roman"/>
                <a:cs typeface="Times New Roman"/>
              </a:rPr>
              <a:t>changement des</a:t>
            </a:r>
            <a:r>
              <a:rPr sz="1000" spc="5" dirty="0">
                <a:latin typeface="Times New Roman"/>
                <a:cs typeface="Times New Roman"/>
              </a:rPr>
              <a:t> </a:t>
            </a:r>
            <a:r>
              <a:rPr sz="1000" spc="-5" dirty="0">
                <a:latin typeface="Times New Roman"/>
                <a:cs typeface="Times New Roman"/>
              </a:rPr>
              <a:t>moteurs,</a:t>
            </a:r>
            <a:endParaRPr sz="1000">
              <a:latin typeface="Times New Roman"/>
              <a:cs typeface="Times New Roman"/>
            </a:endParaRPr>
          </a:p>
          <a:p>
            <a:pPr marL="227329" indent="-215265">
              <a:lnSpc>
                <a:spcPct val="100000"/>
              </a:lnSpc>
              <a:buChar char="-"/>
              <a:tabLst>
                <a:tab pos="227329" algn="l"/>
                <a:tab pos="227965" algn="l"/>
              </a:tabLst>
            </a:pPr>
            <a:r>
              <a:rPr sz="1000" spc="-5" dirty="0">
                <a:latin typeface="Times New Roman"/>
                <a:cs typeface="Times New Roman"/>
              </a:rPr>
              <a:t>puissance</a:t>
            </a:r>
            <a:r>
              <a:rPr sz="1000" spc="10" dirty="0">
                <a:latin typeface="Times New Roman"/>
                <a:cs typeface="Times New Roman"/>
              </a:rPr>
              <a:t> </a:t>
            </a:r>
            <a:r>
              <a:rPr sz="1000" spc="-5" dirty="0">
                <a:latin typeface="Times New Roman"/>
                <a:cs typeface="Times New Roman"/>
              </a:rPr>
              <a:t>nécessaire,</a:t>
            </a:r>
            <a:endParaRPr sz="1000">
              <a:latin typeface="Times New Roman"/>
              <a:cs typeface="Times New Roman"/>
            </a:endParaRPr>
          </a:p>
          <a:p>
            <a:pPr marL="227329" indent="-215265">
              <a:lnSpc>
                <a:spcPct val="100000"/>
              </a:lnSpc>
              <a:buChar char="-"/>
              <a:tabLst>
                <a:tab pos="227329" algn="l"/>
                <a:tab pos="227965" algn="l"/>
              </a:tabLst>
            </a:pPr>
            <a:r>
              <a:rPr sz="1000" spc="-5" dirty="0">
                <a:latin typeface="Times New Roman"/>
                <a:cs typeface="Times New Roman"/>
              </a:rPr>
              <a:t>communication</a:t>
            </a:r>
            <a:r>
              <a:rPr sz="1000" spc="-10" dirty="0">
                <a:latin typeface="Times New Roman"/>
                <a:cs typeface="Times New Roman"/>
              </a:rPr>
              <a:t> </a:t>
            </a:r>
            <a:r>
              <a:rPr sz="1000" dirty="0">
                <a:latin typeface="Times New Roman"/>
                <a:cs typeface="Times New Roman"/>
              </a:rPr>
              <a:t>HPIB.</a:t>
            </a:r>
            <a:endParaRPr sz="1000">
              <a:latin typeface="Times New Roman"/>
              <a:cs typeface="Times New Roman"/>
            </a:endParaRPr>
          </a:p>
        </p:txBody>
      </p:sp>
      <p:sp>
        <p:nvSpPr>
          <p:cNvPr id="53" name="object 53"/>
          <p:cNvSpPr txBox="1"/>
          <p:nvPr/>
        </p:nvSpPr>
        <p:spPr>
          <a:xfrm>
            <a:off x="798068" y="7320152"/>
            <a:ext cx="2952750" cy="1546225"/>
          </a:xfrm>
          <a:prstGeom prst="rect">
            <a:avLst/>
          </a:prstGeom>
        </p:spPr>
        <p:txBody>
          <a:bodyPr vert="horz" wrap="square" lIns="0" tIns="12065" rIns="0" bIns="0" rtlCol="0">
            <a:spAutoFit/>
          </a:bodyPr>
          <a:lstStyle/>
          <a:p>
            <a:pPr marL="12700" marR="6985" algn="just">
              <a:lnSpc>
                <a:spcPct val="99800"/>
              </a:lnSpc>
              <a:spcBef>
                <a:spcPts val="95"/>
              </a:spcBef>
            </a:pPr>
            <a:r>
              <a:rPr sz="1000" spc="-5" dirty="0">
                <a:latin typeface="Times New Roman"/>
                <a:cs typeface="Times New Roman"/>
              </a:rPr>
              <a:t>Quels que soient </a:t>
            </a:r>
            <a:r>
              <a:rPr sz="1000" dirty="0">
                <a:latin typeface="Times New Roman"/>
                <a:cs typeface="Times New Roman"/>
              </a:rPr>
              <a:t>les éléments </a:t>
            </a:r>
            <a:r>
              <a:rPr sz="1000" spc="-5" dirty="0">
                <a:latin typeface="Times New Roman"/>
                <a:cs typeface="Times New Roman"/>
              </a:rPr>
              <a:t>rénovés, l’utilisation </a:t>
            </a:r>
            <a:r>
              <a:rPr sz="1000" dirty="0">
                <a:latin typeface="Times New Roman"/>
                <a:cs typeface="Times New Roman"/>
              </a:rPr>
              <a:t>de  </a:t>
            </a:r>
            <a:r>
              <a:rPr sz="1000" spc="-5" dirty="0">
                <a:latin typeface="Times New Roman"/>
                <a:cs typeface="Times New Roman"/>
              </a:rPr>
              <a:t>variateurs numériques impose la reprise </a:t>
            </a:r>
            <a:r>
              <a:rPr sz="1000" dirty="0">
                <a:latin typeface="Times New Roman"/>
                <a:cs typeface="Times New Roman"/>
              </a:rPr>
              <a:t>du </a:t>
            </a:r>
            <a:r>
              <a:rPr sz="1000" spc="-5" dirty="0">
                <a:latin typeface="Times New Roman"/>
                <a:cs typeface="Times New Roman"/>
              </a:rPr>
              <a:t>câblage. Des  câbles séparés et blindés sont nécessaires pour éviter les  problèmes </a:t>
            </a:r>
            <a:r>
              <a:rPr sz="1000" dirty="0">
                <a:latin typeface="Times New Roman"/>
                <a:cs typeface="Times New Roman"/>
              </a:rPr>
              <a:t>de </a:t>
            </a:r>
            <a:r>
              <a:rPr sz="1000" spc="-5" dirty="0">
                <a:latin typeface="Times New Roman"/>
                <a:cs typeface="Times New Roman"/>
              </a:rPr>
              <a:t>CEM particulièrement gênant dans </a:t>
            </a:r>
            <a:r>
              <a:rPr sz="1000" dirty="0">
                <a:latin typeface="Times New Roman"/>
                <a:cs typeface="Times New Roman"/>
              </a:rPr>
              <a:t>un  </a:t>
            </a:r>
            <a:r>
              <a:rPr sz="1000" spc="-5" dirty="0">
                <a:latin typeface="Times New Roman"/>
                <a:cs typeface="Times New Roman"/>
              </a:rPr>
              <a:t>contexte </a:t>
            </a:r>
            <a:r>
              <a:rPr sz="1000" dirty="0">
                <a:latin typeface="Times New Roman"/>
                <a:cs typeface="Times New Roman"/>
              </a:rPr>
              <a:t>de </a:t>
            </a:r>
            <a:r>
              <a:rPr sz="1000" spc="-5" dirty="0">
                <a:latin typeface="Times New Roman"/>
                <a:cs typeface="Times New Roman"/>
              </a:rPr>
              <a:t>commutation.</a:t>
            </a:r>
            <a:endParaRPr sz="1000">
              <a:latin typeface="Times New Roman"/>
              <a:cs typeface="Times New Roman"/>
            </a:endParaRPr>
          </a:p>
          <a:p>
            <a:pPr marL="12700" marR="5080" algn="just">
              <a:lnSpc>
                <a:spcPct val="99800"/>
              </a:lnSpc>
              <a:spcBef>
                <a:spcPts val="5"/>
              </a:spcBef>
            </a:pPr>
            <a:r>
              <a:rPr sz="1000" spc="-5" dirty="0">
                <a:latin typeface="Times New Roman"/>
                <a:cs typeface="Times New Roman"/>
              </a:rPr>
              <a:t>Cette architecture est bâtie sur les constituants suivants :  1 contrôleur </a:t>
            </a:r>
            <a:r>
              <a:rPr sz="1000" spc="-15" dirty="0">
                <a:latin typeface="Times New Roman"/>
                <a:cs typeface="Times New Roman"/>
              </a:rPr>
              <a:t>AC </a:t>
            </a:r>
            <a:r>
              <a:rPr sz="1000" dirty="0">
                <a:latin typeface="Times New Roman"/>
                <a:cs typeface="Times New Roman"/>
              </a:rPr>
              <a:t>9030 ou </a:t>
            </a:r>
            <a:r>
              <a:rPr sz="1000" spc="-15" dirty="0">
                <a:latin typeface="Times New Roman"/>
                <a:cs typeface="Times New Roman"/>
              </a:rPr>
              <a:t>AC </a:t>
            </a:r>
            <a:r>
              <a:rPr sz="1000" dirty="0">
                <a:latin typeface="Times New Roman"/>
                <a:cs typeface="Times New Roman"/>
              </a:rPr>
              <a:t>9032, </a:t>
            </a:r>
            <a:r>
              <a:rPr sz="1000" spc="-5" dirty="0">
                <a:latin typeface="Times New Roman"/>
                <a:cs typeface="Times New Roman"/>
              </a:rPr>
              <a:t>1 </a:t>
            </a:r>
            <a:r>
              <a:rPr sz="1000" spc="-10" dirty="0">
                <a:latin typeface="Times New Roman"/>
                <a:cs typeface="Times New Roman"/>
              </a:rPr>
              <a:t>unité </a:t>
            </a:r>
            <a:r>
              <a:rPr sz="1000" dirty="0">
                <a:latin typeface="Times New Roman"/>
                <a:cs typeface="Times New Roman"/>
              </a:rPr>
              <a:t>de </a:t>
            </a:r>
            <a:r>
              <a:rPr sz="1000" spc="-5" dirty="0">
                <a:latin typeface="Times New Roman"/>
                <a:cs typeface="Times New Roman"/>
              </a:rPr>
              <a:t>puissance  AC </a:t>
            </a:r>
            <a:r>
              <a:rPr sz="1000" dirty="0">
                <a:latin typeface="Times New Roman"/>
                <a:cs typeface="Times New Roman"/>
              </a:rPr>
              <a:t>9031 </a:t>
            </a:r>
            <a:r>
              <a:rPr sz="1000" spc="-5" dirty="0">
                <a:latin typeface="Times New Roman"/>
                <a:cs typeface="Times New Roman"/>
              </a:rPr>
              <a:t>(ou rien si contrôleur </a:t>
            </a:r>
            <a:r>
              <a:rPr sz="1000" spc="-15" dirty="0">
                <a:latin typeface="Times New Roman"/>
                <a:cs typeface="Times New Roman"/>
              </a:rPr>
              <a:t>AC </a:t>
            </a:r>
            <a:r>
              <a:rPr sz="1000" dirty="0">
                <a:latin typeface="Times New Roman"/>
                <a:cs typeface="Times New Roman"/>
              </a:rPr>
              <a:t>9032), </a:t>
            </a:r>
            <a:r>
              <a:rPr sz="1000" spc="-5" dirty="0">
                <a:latin typeface="Times New Roman"/>
                <a:cs typeface="Times New Roman"/>
              </a:rPr>
              <a:t>1 boitier </a:t>
            </a:r>
            <a:r>
              <a:rPr sz="1000" dirty="0">
                <a:latin typeface="Times New Roman"/>
                <a:cs typeface="Times New Roman"/>
              </a:rPr>
              <a:t>de  </a:t>
            </a:r>
            <a:r>
              <a:rPr sz="1000" spc="-5" dirty="0">
                <a:latin typeface="Times New Roman"/>
                <a:cs typeface="Times New Roman"/>
              </a:rPr>
              <a:t>commande locale AC 9015, 1 </a:t>
            </a:r>
            <a:r>
              <a:rPr sz="1000" dirty="0">
                <a:latin typeface="Times New Roman"/>
                <a:cs typeface="Times New Roman"/>
              </a:rPr>
              <a:t>ou </a:t>
            </a:r>
            <a:r>
              <a:rPr sz="1000" spc="-5" dirty="0">
                <a:latin typeface="Times New Roman"/>
                <a:cs typeface="Times New Roman"/>
              </a:rPr>
              <a:t>plusieurs unités  d’affichage AC </a:t>
            </a:r>
            <a:r>
              <a:rPr sz="1000" dirty="0">
                <a:latin typeface="Times New Roman"/>
                <a:cs typeface="Times New Roman"/>
              </a:rPr>
              <a:t>9010, </a:t>
            </a:r>
            <a:r>
              <a:rPr sz="1000" spc="-5" dirty="0">
                <a:latin typeface="Times New Roman"/>
                <a:cs typeface="Times New Roman"/>
              </a:rPr>
              <a:t>1 coffret</a:t>
            </a:r>
            <a:r>
              <a:rPr sz="1000" spc="25" dirty="0">
                <a:latin typeface="Times New Roman"/>
                <a:cs typeface="Times New Roman"/>
              </a:rPr>
              <a:t> </a:t>
            </a:r>
            <a:r>
              <a:rPr sz="1000" spc="-5" dirty="0">
                <a:latin typeface="Times New Roman"/>
                <a:cs typeface="Times New Roman"/>
              </a:rPr>
              <a:t>d’alimentation.</a:t>
            </a:r>
            <a:endParaRPr sz="1000">
              <a:latin typeface="Times New Roman"/>
              <a:cs typeface="Times New Roman"/>
            </a:endParaRPr>
          </a:p>
        </p:txBody>
      </p:sp>
      <p:sp>
        <p:nvSpPr>
          <p:cNvPr id="54" name="object 54"/>
          <p:cNvSpPr txBox="1"/>
          <p:nvPr/>
        </p:nvSpPr>
        <p:spPr>
          <a:xfrm>
            <a:off x="4174363" y="5494146"/>
            <a:ext cx="2950210" cy="633730"/>
          </a:xfrm>
          <a:prstGeom prst="rect">
            <a:avLst/>
          </a:prstGeom>
        </p:spPr>
        <p:txBody>
          <a:bodyPr vert="horz" wrap="square" lIns="0" tIns="12700" rIns="0" bIns="0" rtlCol="0">
            <a:spAutoFit/>
          </a:bodyPr>
          <a:lstStyle/>
          <a:p>
            <a:pPr marL="12700" marR="5080" algn="just">
              <a:lnSpc>
                <a:spcPct val="99700"/>
              </a:lnSpc>
              <a:spcBef>
                <a:spcPts val="100"/>
              </a:spcBef>
            </a:pPr>
            <a:r>
              <a:rPr sz="1000" i="1" spc="-5" dirty="0">
                <a:solidFill>
                  <a:srgbClr val="5F5F5F"/>
                </a:solidFill>
                <a:latin typeface="Times New Roman"/>
                <a:cs typeface="Times New Roman"/>
              </a:rPr>
              <a:t>System architecture </a:t>
            </a:r>
            <a:r>
              <a:rPr sz="1000" i="1" dirty="0">
                <a:solidFill>
                  <a:srgbClr val="5F5F5F"/>
                </a:solidFill>
                <a:latin typeface="Times New Roman"/>
                <a:cs typeface="Times New Roman"/>
              </a:rPr>
              <a:t>above </a:t>
            </a:r>
            <a:r>
              <a:rPr sz="1000" i="1" spc="-5" dirty="0">
                <a:solidFill>
                  <a:srgbClr val="5F5F5F"/>
                </a:solidFill>
                <a:latin typeface="Times New Roman"/>
                <a:cs typeface="Times New Roman"/>
              </a:rPr>
              <a:t>enables to </a:t>
            </a:r>
            <a:r>
              <a:rPr sz="1000" i="1" dirty="0">
                <a:solidFill>
                  <a:srgbClr val="5F5F5F"/>
                </a:solidFill>
                <a:latin typeface="Times New Roman"/>
                <a:cs typeface="Times New Roman"/>
              </a:rPr>
              <a:t>deal </a:t>
            </a:r>
            <a:r>
              <a:rPr sz="1000" i="1" spc="-5" dirty="0">
                <a:solidFill>
                  <a:srgbClr val="5F5F5F"/>
                </a:solidFill>
                <a:latin typeface="Times New Roman"/>
                <a:cs typeface="Times New Roman"/>
              </a:rPr>
              <a:t>with existing  equipment. It is especially </a:t>
            </a:r>
            <a:r>
              <a:rPr sz="1000" i="1" dirty="0">
                <a:solidFill>
                  <a:srgbClr val="5F5F5F"/>
                </a:solidFill>
                <a:latin typeface="Times New Roman"/>
                <a:cs typeface="Times New Roman"/>
              </a:rPr>
              <a:t>suitable </a:t>
            </a:r>
            <a:r>
              <a:rPr sz="1000" i="1" spc="-5" dirty="0">
                <a:solidFill>
                  <a:srgbClr val="5F5F5F"/>
                </a:solidFill>
                <a:latin typeface="Times New Roman"/>
                <a:cs typeface="Times New Roman"/>
              </a:rPr>
              <a:t>for </a:t>
            </a:r>
            <a:r>
              <a:rPr sz="1000" i="1" dirty="0">
                <a:solidFill>
                  <a:srgbClr val="5F5F5F"/>
                </a:solidFill>
                <a:latin typeface="Times New Roman"/>
                <a:cs typeface="Times New Roman"/>
              </a:rPr>
              <a:t>refurbishment. </a:t>
            </a:r>
            <a:r>
              <a:rPr sz="1000" i="1" spc="-5" dirty="0">
                <a:solidFill>
                  <a:srgbClr val="5F5F5F"/>
                </a:solidFill>
                <a:latin typeface="Times New Roman"/>
                <a:cs typeface="Times New Roman"/>
              </a:rPr>
              <a:t>We  offer various types </a:t>
            </a:r>
            <a:r>
              <a:rPr sz="1000" i="1" dirty="0">
                <a:solidFill>
                  <a:srgbClr val="5F5F5F"/>
                </a:solidFill>
                <a:latin typeface="Times New Roman"/>
                <a:cs typeface="Times New Roman"/>
              </a:rPr>
              <a:t>of </a:t>
            </a:r>
            <a:r>
              <a:rPr sz="1000" i="1" spc="-5" dirty="0">
                <a:solidFill>
                  <a:srgbClr val="5F5F5F"/>
                </a:solidFill>
                <a:latin typeface="Times New Roman"/>
                <a:cs typeface="Times New Roman"/>
              </a:rPr>
              <a:t>version according to refurbished  parts </a:t>
            </a:r>
            <a:r>
              <a:rPr sz="1000" i="1" dirty="0">
                <a:solidFill>
                  <a:srgbClr val="5F5F5F"/>
                </a:solidFill>
                <a:latin typeface="Times New Roman"/>
                <a:cs typeface="Times New Roman"/>
              </a:rPr>
              <a:t>and </a:t>
            </a:r>
            <a:r>
              <a:rPr sz="1000" i="1" spc="-5" dirty="0">
                <a:solidFill>
                  <a:srgbClr val="5F5F5F"/>
                </a:solidFill>
                <a:latin typeface="Times New Roman"/>
                <a:cs typeface="Times New Roman"/>
              </a:rPr>
              <a:t>positioner operating </a:t>
            </a:r>
            <a:r>
              <a:rPr sz="1000" i="1" dirty="0">
                <a:solidFill>
                  <a:srgbClr val="5F5F5F"/>
                </a:solidFill>
                <a:latin typeface="Times New Roman"/>
                <a:cs typeface="Times New Roman"/>
              </a:rPr>
              <a:t>mode</a:t>
            </a:r>
            <a:r>
              <a:rPr sz="1000" i="1" spc="25" dirty="0">
                <a:solidFill>
                  <a:srgbClr val="5F5F5F"/>
                </a:solidFill>
                <a:latin typeface="Times New Roman"/>
                <a:cs typeface="Times New Roman"/>
              </a:rPr>
              <a:t> </a:t>
            </a:r>
            <a:r>
              <a:rPr sz="1000" i="1" spc="-5" dirty="0">
                <a:solidFill>
                  <a:srgbClr val="5F5F5F"/>
                </a:solidFill>
                <a:latin typeface="Times New Roman"/>
                <a:cs typeface="Times New Roman"/>
              </a:rPr>
              <a:t>:</a:t>
            </a:r>
            <a:endParaRPr sz="1000">
              <a:latin typeface="Times New Roman"/>
              <a:cs typeface="Times New Roman"/>
            </a:endParaRPr>
          </a:p>
        </p:txBody>
      </p:sp>
      <p:sp>
        <p:nvSpPr>
          <p:cNvPr id="55" name="object 55"/>
          <p:cNvSpPr txBox="1"/>
          <p:nvPr/>
        </p:nvSpPr>
        <p:spPr>
          <a:xfrm>
            <a:off x="4624196" y="6102476"/>
            <a:ext cx="2500630" cy="937894"/>
          </a:xfrm>
          <a:prstGeom prst="rect">
            <a:avLst/>
          </a:prstGeom>
        </p:spPr>
        <p:txBody>
          <a:bodyPr vert="horz" wrap="square" lIns="0" tIns="12065" rIns="0" bIns="0" rtlCol="0">
            <a:spAutoFit/>
          </a:bodyPr>
          <a:lstStyle/>
          <a:p>
            <a:pPr marL="241300" marR="5080" indent="-228600">
              <a:lnSpc>
                <a:spcPct val="100000"/>
              </a:lnSpc>
              <a:spcBef>
                <a:spcPts val="95"/>
              </a:spcBef>
              <a:buFont typeface="Times New Roman"/>
              <a:buChar char="-"/>
              <a:tabLst>
                <a:tab pos="240665" algn="l"/>
                <a:tab pos="241300" algn="l"/>
              </a:tabLst>
            </a:pPr>
            <a:r>
              <a:rPr sz="1000" i="1" dirty="0">
                <a:solidFill>
                  <a:srgbClr val="5F5F5F"/>
                </a:solidFill>
                <a:latin typeface="Times New Roman"/>
                <a:cs typeface="Times New Roman"/>
              </a:rPr>
              <a:t>number of </a:t>
            </a:r>
            <a:r>
              <a:rPr sz="1000" i="1" spc="-5" dirty="0">
                <a:solidFill>
                  <a:srgbClr val="5F5F5F"/>
                </a:solidFill>
                <a:latin typeface="Times New Roman"/>
                <a:cs typeface="Times New Roman"/>
              </a:rPr>
              <a:t>servo-drives </a:t>
            </a:r>
            <a:r>
              <a:rPr sz="1000" i="1" dirty="0">
                <a:solidFill>
                  <a:srgbClr val="5F5F5F"/>
                </a:solidFill>
                <a:latin typeface="Times New Roman"/>
                <a:cs typeface="Times New Roman"/>
              </a:rPr>
              <a:t>depending </a:t>
            </a:r>
            <a:r>
              <a:rPr sz="1000" i="1" spc="-10" dirty="0">
                <a:solidFill>
                  <a:srgbClr val="5F5F5F"/>
                </a:solidFill>
                <a:latin typeface="Times New Roman"/>
                <a:cs typeface="Times New Roman"/>
              </a:rPr>
              <a:t>on </a:t>
            </a:r>
            <a:r>
              <a:rPr sz="1000" i="1" spc="-5" dirty="0">
                <a:solidFill>
                  <a:srgbClr val="5F5F5F"/>
                </a:solidFill>
                <a:latin typeface="Times New Roman"/>
                <a:cs typeface="Times New Roman"/>
              </a:rPr>
              <a:t>the  </a:t>
            </a:r>
            <a:r>
              <a:rPr sz="1000" i="1" dirty="0">
                <a:solidFill>
                  <a:srgbClr val="5F5F5F"/>
                </a:solidFill>
                <a:latin typeface="Times New Roman"/>
                <a:cs typeface="Times New Roman"/>
              </a:rPr>
              <a:t>number of </a:t>
            </a:r>
            <a:r>
              <a:rPr sz="1000" i="1" spc="-5" dirty="0">
                <a:solidFill>
                  <a:srgbClr val="5F5F5F"/>
                </a:solidFill>
                <a:latin typeface="Times New Roman"/>
                <a:cs typeface="Times New Roman"/>
              </a:rPr>
              <a:t>axes moving</a:t>
            </a:r>
            <a:r>
              <a:rPr sz="1000" i="1" spc="10" dirty="0">
                <a:solidFill>
                  <a:srgbClr val="5F5F5F"/>
                </a:solidFill>
                <a:latin typeface="Times New Roman"/>
                <a:cs typeface="Times New Roman"/>
              </a:rPr>
              <a:t> </a:t>
            </a:r>
            <a:r>
              <a:rPr sz="1000" i="1" spc="-5" dirty="0">
                <a:solidFill>
                  <a:srgbClr val="5F5F5F"/>
                </a:solidFill>
                <a:latin typeface="Times New Roman"/>
                <a:cs typeface="Times New Roman"/>
              </a:rPr>
              <a:t>simultaneously,</a:t>
            </a:r>
            <a:endParaRPr sz="1000">
              <a:latin typeface="Times New Roman"/>
              <a:cs typeface="Times New Roman"/>
            </a:endParaRPr>
          </a:p>
          <a:p>
            <a:pPr marL="241300" indent="-228600">
              <a:lnSpc>
                <a:spcPct val="100000"/>
              </a:lnSpc>
              <a:buFont typeface="Times New Roman"/>
              <a:buChar char="-"/>
              <a:tabLst>
                <a:tab pos="240665" algn="l"/>
                <a:tab pos="241300" algn="l"/>
              </a:tabLst>
            </a:pPr>
            <a:r>
              <a:rPr sz="1000" i="1" spc="-5" dirty="0">
                <a:solidFill>
                  <a:srgbClr val="5F5F5F"/>
                </a:solidFill>
                <a:latin typeface="Times New Roman"/>
                <a:cs typeface="Times New Roman"/>
              </a:rPr>
              <a:t>sensor</a:t>
            </a:r>
            <a:r>
              <a:rPr sz="1000" i="1" spc="-10" dirty="0">
                <a:solidFill>
                  <a:srgbClr val="5F5F5F"/>
                </a:solidFill>
                <a:latin typeface="Times New Roman"/>
                <a:cs typeface="Times New Roman"/>
              </a:rPr>
              <a:t> </a:t>
            </a:r>
            <a:r>
              <a:rPr sz="1000" i="1" spc="-5" dirty="0">
                <a:solidFill>
                  <a:srgbClr val="5F5F5F"/>
                </a:solidFill>
                <a:latin typeface="Times New Roman"/>
                <a:cs typeface="Times New Roman"/>
              </a:rPr>
              <a:t>types,</a:t>
            </a:r>
            <a:endParaRPr sz="1000">
              <a:latin typeface="Times New Roman"/>
              <a:cs typeface="Times New Roman"/>
            </a:endParaRPr>
          </a:p>
          <a:p>
            <a:pPr marL="241300" indent="-228600">
              <a:lnSpc>
                <a:spcPts val="1195"/>
              </a:lnSpc>
              <a:buFont typeface="Times New Roman"/>
              <a:buChar char="-"/>
              <a:tabLst>
                <a:tab pos="240665" algn="l"/>
                <a:tab pos="241300" algn="l"/>
              </a:tabLst>
            </a:pPr>
            <a:r>
              <a:rPr sz="1000" i="1" spc="-5" dirty="0">
                <a:solidFill>
                  <a:srgbClr val="5F5F5F"/>
                </a:solidFill>
                <a:latin typeface="Times New Roman"/>
                <a:cs typeface="Times New Roman"/>
              </a:rPr>
              <a:t>motors</a:t>
            </a:r>
            <a:r>
              <a:rPr sz="1000" i="1" spc="-10" dirty="0">
                <a:solidFill>
                  <a:srgbClr val="5F5F5F"/>
                </a:solidFill>
                <a:latin typeface="Times New Roman"/>
                <a:cs typeface="Times New Roman"/>
              </a:rPr>
              <a:t> </a:t>
            </a:r>
            <a:r>
              <a:rPr sz="1000" i="1" dirty="0">
                <a:solidFill>
                  <a:srgbClr val="5F5F5F"/>
                </a:solidFill>
                <a:latin typeface="Times New Roman"/>
                <a:cs typeface="Times New Roman"/>
              </a:rPr>
              <a:t>change,</a:t>
            </a:r>
            <a:endParaRPr sz="1000">
              <a:latin typeface="Times New Roman"/>
              <a:cs typeface="Times New Roman"/>
            </a:endParaRPr>
          </a:p>
          <a:p>
            <a:pPr marL="241300" indent="-228600">
              <a:lnSpc>
                <a:spcPts val="1195"/>
              </a:lnSpc>
              <a:buFont typeface="Times New Roman"/>
              <a:buChar char="-"/>
              <a:tabLst>
                <a:tab pos="240665" algn="l"/>
                <a:tab pos="241300" algn="l"/>
              </a:tabLst>
            </a:pPr>
            <a:r>
              <a:rPr sz="1000" i="1" spc="-5" dirty="0">
                <a:solidFill>
                  <a:srgbClr val="5F5F5F"/>
                </a:solidFill>
                <a:latin typeface="Times New Roman"/>
                <a:cs typeface="Times New Roman"/>
              </a:rPr>
              <a:t>power</a:t>
            </a:r>
            <a:r>
              <a:rPr sz="1000" i="1" spc="-10" dirty="0">
                <a:solidFill>
                  <a:srgbClr val="5F5F5F"/>
                </a:solidFill>
                <a:latin typeface="Times New Roman"/>
                <a:cs typeface="Times New Roman"/>
              </a:rPr>
              <a:t> </a:t>
            </a:r>
            <a:r>
              <a:rPr sz="1000" i="1" dirty="0">
                <a:solidFill>
                  <a:srgbClr val="5F5F5F"/>
                </a:solidFill>
                <a:latin typeface="Times New Roman"/>
                <a:cs typeface="Times New Roman"/>
              </a:rPr>
              <a:t>needed,</a:t>
            </a:r>
            <a:endParaRPr sz="1000">
              <a:latin typeface="Times New Roman"/>
              <a:cs typeface="Times New Roman"/>
            </a:endParaRPr>
          </a:p>
          <a:p>
            <a:pPr marL="241300" indent="-228600">
              <a:lnSpc>
                <a:spcPct val="100000"/>
              </a:lnSpc>
              <a:buFont typeface="Times New Roman"/>
              <a:buChar char="-"/>
              <a:tabLst>
                <a:tab pos="240665" algn="l"/>
                <a:tab pos="241300" algn="l"/>
              </a:tabLst>
            </a:pPr>
            <a:r>
              <a:rPr sz="1000" i="1" spc="-5" dirty="0">
                <a:solidFill>
                  <a:srgbClr val="5F5F5F"/>
                </a:solidFill>
                <a:latin typeface="Times New Roman"/>
                <a:cs typeface="Times New Roman"/>
              </a:rPr>
              <a:t>HPIB communication.</a:t>
            </a:r>
            <a:endParaRPr sz="1000">
              <a:latin typeface="Times New Roman"/>
              <a:cs typeface="Times New Roman"/>
            </a:endParaRPr>
          </a:p>
        </p:txBody>
      </p:sp>
      <p:sp>
        <p:nvSpPr>
          <p:cNvPr id="56" name="object 56"/>
          <p:cNvSpPr txBox="1"/>
          <p:nvPr/>
        </p:nvSpPr>
        <p:spPr>
          <a:xfrm>
            <a:off x="4174363" y="7320152"/>
            <a:ext cx="2953385" cy="1546225"/>
          </a:xfrm>
          <a:prstGeom prst="rect">
            <a:avLst/>
          </a:prstGeom>
        </p:spPr>
        <p:txBody>
          <a:bodyPr vert="horz" wrap="square" lIns="0" tIns="12065" rIns="0" bIns="0" rtlCol="0">
            <a:spAutoFit/>
          </a:bodyPr>
          <a:lstStyle/>
          <a:p>
            <a:pPr marL="15240" marR="5080" algn="just">
              <a:lnSpc>
                <a:spcPct val="99800"/>
              </a:lnSpc>
              <a:spcBef>
                <a:spcPts val="95"/>
              </a:spcBef>
            </a:pPr>
            <a:r>
              <a:rPr sz="1000" i="1" spc="-5" dirty="0">
                <a:solidFill>
                  <a:srgbClr val="5F5F5F"/>
                </a:solidFill>
                <a:latin typeface="Times New Roman"/>
                <a:cs typeface="Times New Roman"/>
              </a:rPr>
              <a:t>Whatever parts replaced, the use </a:t>
            </a:r>
            <a:r>
              <a:rPr sz="1000" i="1" dirty="0">
                <a:solidFill>
                  <a:srgbClr val="5F5F5F"/>
                </a:solidFill>
                <a:latin typeface="Times New Roman"/>
                <a:cs typeface="Times New Roman"/>
              </a:rPr>
              <a:t>of </a:t>
            </a:r>
            <a:r>
              <a:rPr sz="1000" i="1" spc="-5" dirty="0">
                <a:solidFill>
                  <a:srgbClr val="5F5F5F"/>
                </a:solidFill>
                <a:latin typeface="Times New Roman"/>
                <a:cs typeface="Times New Roman"/>
              </a:rPr>
              <a:t>digital </a:t>
            </a:r>
            <a:r>
              <a:rPr sz="1000" i="1" dirty="0">
                <a:solidFill>
                  <a:srgbClr val="5F5F5F"/>
                </a:solidFill>
                <a:latin typeface="Times New Roman"/>
                <a:cs typeface="Times New Roman"/>
              </a:rPr>
              <a:t>servo-drives  </a:t>
            </a:r>
            <a:r>
              <a:rPr sz="1000" i="1" spc="-5" dirty="0">
                <a:solidFill>
                  <a:srgbClr val="5F5F5F"/>
                </a:solidFill>
                <a:latin typeface="Times New Roman"/>
                <a:cs typeface="Times New Roman"/>
              </a:rPr>
              <a:t>imply a mandatory cables </a:t>
            </a:r>
            <a:r>
              <a:rPr sz="1000" i="1" dirty="0">
                <a:solidFill>
                  <a:srgbClr val="5F5F5F"/>
                </a:solidFill>
                <a:latin typeface="Times New Roman"/>
                <a:cs typeface="Times New Roman"/>
              </a:rPr>
              <a:t>change. </a:t>
            </a:r>
            <a:r>
              <a:rPr sz="1000" i="1" spc="-5" dirty="0">
                <a:solidFill>
                  <a:srgbClr val="5F5F5F"/>
                </a:solidFill>
                <a:latin typeface="Times New Roman"/>
                <a:cs typeface="Times New Roman"/>
              </a:rPr>
              <a:t>Separated </a:t>
            </a:r>
            <a:r>
              <a:rPr sz="1000" i="1" dirty="0">
                <a:solidFill>
                  <a:srgbClr val="5F5F5F"/>
                </a:solidFill>
                <a:latin typeface="Times New Roman"/>
                <a:cs typeface="Times New Roman"/>
              </a:rPr>
              <a:t>and  </a:t>
            </a:r>
            <a:r>
              <a:rPr sz="1000" i="1" spc="-5" dirty="0">
                <a:solidFill>
                  <a:srgbClr val="5F5F5F"/>
                </a:solidFill>
                <a:latin typeface="Times New Roman"/>
                <a:cs typeface="Times New Roman"/>
              </a:rPr>
              <a:t>shielded cables are needed in order to avoid EMC  problems. These are extremely disruptive in switched  </a:t>
            </a:r>
            <a:r>
              <a:rPr sz="1000" i="1" dirty="0">
                <a:solidFill>
                  <a:srgbClr val="5F5F5F"/>
                </a:solidFill>
                <a:latin typeface="Times New Roman"/>
                <a:cs typeface="Times New Roman"/>
              </a:rPr>
              <a:t>mode</a:t>
            </a:r>
            <a:r>
              <a:rPr sz="1000" i="1" spc="-5" dirty="0">
                <a:solidFill>
                  <a:srgbClr val="5F5F5F"/>
                </a:solidFill>
                <a:latin typeface="Times New Roman"/>
                <a:cs typeface="Times New Roman"/>
              </a:rPr>
              <a:t> environment.</a:t>
            </a:r>
            <a:endParaRPr sz="1000">
              <a:latin typeface="Times New Roman"/>
              <a:cs typeface="Times New Roman"/>
            </a:endParaRPr>
          </a:p>
          <a:p>
            <a:pPr marL="12700" marR="5080" algn="just">
              <a:lnSpc>
                <a:spcPct val="99800"/>
              </a:lnSpc>
              <a:spcBef>
                <a:spcPts val="5"/>
              </a:spcBef>
            </a:pPr>
            <a:r>
              <a:rPr sz="1000" i="1" spc="-5" dirty="0">
                <a:solidFill>
                  <a:srgbClr val="5F5F5F"/>
                </a:solidFill>
                <a:latin typeface="Times New Roman"/>
                <a:cs typeface="Times New Roman"/>
              </a:rPr>
              <a:t>This architecture is based </a:t>
            </a:r>
            <a:r>
              <a:rPr sz="1000" i="1" dirty="0">
                <a:solidFill>
                  <a:srgbClr val="5F5F5F"/>
                </a:solidFill>
                <a:latin typeface="Times New Roman"/>
                <a:cs typeface="Times New Roman"/>
              </a:rPr>
              <a:t>on following </a:t>
            </a:r>
            <a:r>
              <a:rPr sz="1000" i="1" spc="-5" dirty="0">
                <a:solidFill>
                  <a:srgbClr val="5F5F5F"/>
                </a:solidFill>
                <a:latin typeface="Times New Roman"/>
                <a:cs typeface="Times New Roman"/>
              </a:rPr>
              <a:t>appliances:  1 AC </a:t>
            </a:r>
            <a:r>
              <a:rPr sz="1000" i="1" dirty="0">
                <a:solidFill>
                  <a:srgbClr val="5F5F5F"/>
                </a:solidFill>
                <a:latin typeface="Times New Roman"/>
                <a:cs typeface="Times New Roman"/>
              </a:rPr>
              <a:t>9030 or </a:t>
            </a:r>
            <a:r>
              <a:rPr sz="1000" i="1" spc="-5" dirty="0">
                <a:solidFill>
                  <a:srgbClr val="5F5F5F"/>
                </a:solidFill>
                <a:latin typeface="Times New Roman"/>
                <a:cs typeface="Times New Roman"/>
              </a:rPr>
              <a:t>AC 9032 </a:t>
            </a:r>
            <a:r>
              <a:rPr sz="1000" i="1" dirty="0">
                <a:solidFill>
                  <a:srgbClr val="5F5F5F"/>
                </a:solidFill>
                <a:latin typeface="Times New Roman"/>
                <a:cs typeface="Times New Roman"/>
              </a:rPr>
              <a:t>unit, </a:t>
            </a:r>
            <a:r>
              <a:rPr sz="1000" i="1" spc="-5" dirty="0">
                <a:solidFill>
                  <a:srgbClr val="5F5F5F"/>
                </a:solidFill>
                <a:latin typeface="Times New Roman"/>
                <a:cs typeface="Times New Roman"/>
              </a:rPr>
              <a:t>1 AC 9031 power </a:t>
            </a:r>
            <a:r>
              <a:rPr sz="1000" i="1" dirty="0">
                <a:solidFill>
                  <a:srgbClr val="5F5F5F"/>
                </a:solidFill>
                <a:latin typeface="Times New Roman"/>
                <a:cs typeface="Times New Roman"/>
              </a:rPr>
              <a:t>unit </a:t>
            </a:r>
            <a:r>
              <a:rPr sz="1000" i="1" spc="-5" dirty="0">
                <a:solidFill>
                  <a:srgbClr val="5F5F5F"/>
                </a:solidFill>
                <a:latin typeface="Times New Roman"/>
                <a:cs typeface="Times New Roman"/>
              </a:rPr>
              <a:t>(or  </a:t>
            </a:r>
            <a:r>
              <a:rPr sz="1000" i="1" dirty="0">
                <a:solidFill>
                  <a:srgbClr val="5F5F5F"/>
                </a:solidFill>
                <a:latin typeface="Times New Roman"/>
                <a:cs typeface="Times New Roman"/>
              </a:rPr>
              <a:t>no </a:t>
            </a:r>
            <a:r>
              <a:rPr sz="1000" i="1" spc="-5" dirty="0">
                <a:solidFill>
                  <a:srgbClr val="5F5F5F"/>
                </a:solidFill>
                <a:latin typeface="Times New Roman"/>
                <a:cs typeface="Times New Roman"/>
              </a:rPr>
              <a:t>power </a:t>
            </a:r>
            <a:r>
              <a:rPr sz="1000" i="1" dirty="0">
                <a:solidFill>
                  <a:srgbClr val="5F5F5F"/>
                </a:solidFill>
                <a:latin typeface="Times New Roman"/>
                <a:cs typeface="Times New Roman"/>
              </a:rPr>
              <a:t>unit </a:t>
            </a:r>
            <a:r>
              <a:rPr sz="1000" i="1" spc="-5" dirty="0">
                <a:solidFill>
                  <a:srgbClr val="5F5F5F"/>
                </a:solidFill>
                <a:latin typeface="Times New Roman"/>
                <a:cs typeface="Times New Roman"/>
              </a:rPr>
              <a:t>if the controller is </a:t>
            </a:r>
            <a:r>
              <a:rPr sz="1000" i="1" spc="10" dirty="0">
                <a:solidFill>
                  <a:srgbClr val="5F5F5F"/>
                </a:solidFill>
                <a:latin typeface="Times New Roman"/>
                <a:cs typeface="Times New Roman"/>
              </a:rPr>
              <a:t>an </a:t>
            </a:r>
            <a:r>
              <a:rPr sz="1000" i="1" spc="-5" dirty="0">
                <a:solidFill>
                  <a:srgbClr val="5F5F5F"/>
                </a:solidFill>
                <a:latin typeface="Times New Roman"/>
                <a:cs typeface="Times New Roman"/>
              </a:rPr>
              <a:t>AC 9032), 1 </a:t>
            </a:r>
            <a:r>
              <a:rPr sz="1000" i="1" dirty="0">
                <a:solidFill>
                  <a:srgbClr val="5F5F5F"/>
                </a:solidFill>
                <a:latin typeface="Times New Roman"/>
                <a:cs typeface="Times New Roman"/>
              </a:rPr>
              <a:t>hand-  </a:t>
            </a:r>
            <a:r>
              <a:rPr sz="1000" i="1" spc="-5" dirty="0">
                <a:solidFill>
                  <a:srgbClr val="5F5F5F"/>
                </a:solidFill>
                <a:latin typeface="Times New Roman"/>
                <a:cs typeface="Times New Roman"/>
              </a:rPr>
              <a:t>held command </a:t>
            </a:r>
            <a:r>
              <a:rPr sz="1000" i="1" dirty="0">
                <a:solidFill>
                  <a:srgbClr val="5F5F5F"/>
                </a:solidFill>
                <a:latin typeface="Times New Roman"/>
                <a:cs typeface="Times New Roman"/>
              </a:rPr>
              <a:t>unit </a:t>
            </a:r>
            <a:r>
              <a:rPr sz="1000" i="1" spc="-5" dirty="0">
                <a:solidFill>
                  <a:srgbClr val="5F5F5F"/>
                </a:solidFill>
                <a:latin typeface="Times New Roman"/>
                <a:cs typeface="Times New Roman"/>
              </a:rPr>
              <a:t>AC 9015, 1 </a:t>
            </a:r>
            <a:r>
              <a:rPr sz="1000" i="1" dirty="0">
                <a:solidFill>
                  <a:srgbClr val="5F5F5F"/>
                </a:solidFill>
                <a:latin typeface="Times New Roman"/>
                <a:cs typeface="Times New Roman"/>
              </a:rPr>
              <a:t>or </a:t>
            </a:r>
            <a:r>
              <a:rPr sz="1000" i="1" spc="-5" dirty="0">
                <a:solidFill>
                  <a:srgbClr val="5F5F5F"/>
                </a:solidFill>
                <a:latin typeface="Times New Roman"/>
                <a:cs typeface="Times New Roman"/>
              </a:rPr>
              <a:t>several display </a:t>
            </a:r>
            <a:r>
              <a:rPr sz="1000" i="1" dirty="0">
                <a:solidFill>
                  <a:srgbClr val="5F5F5F"/>
                </a:solidFill>
                <a:latin typeface="Times New Roman"/>
                <a:cs typeface="Times New Roman"/>
              </a:rPr>
              <a:t>units  </a:t>
            </a:r>
            <a:r>
              <a:rPr sz="1000" i="1" spc="-5" dirty="0">
                <a:solidFill>
                  <a:srgbClr val="5F5F5F"/>
                </a:solidFill>
                <a:latin typeface="Times New Roman"/>
                <a:cs typeface="Times New Roman"/>
              </a:rPr>
              <a:t>AC </a:t>
            </a:r>
            <a:r>
              <a:rPr sz="1000" i="1" dirty="0">
                <a:solidFill>
                  <a:srgbClr val="5F5F5F"/>
                </a:solidFill>
                <a:latin typeface="Times New Roman"/>
                <a:cs typeface="Times New Roman"/>
              </a:rPr>
              <a:t>9010, </a:t>
            </a:r>
            <a:r>
              <a:rPr sz="1000" i="1" spc="-5" dirty="0">
                <a:solidFill>
                  <a:srgbClr val="5F5F5F"/>
                </a:solidFill>
                <a:latin typeface="Times New Roman"/>
                <a:cs typeface="Times New Roman"/>
              </a:rPr>
              <a:t>1 power supply</a:t>
            </a:r>
            <a:r>
              <a:rPr sz="1000" i="1" spc="-15" dirty="0">
                <a:solidFill>
                  <a:srgbClr val="5F5F5F"/>
                </a:solidFill>
                <a:latin typeface="Times New Roman"/>
                <a:cs typeface="Times New Roman"/>
              </a:rPr>
              <a:t> </a:t>
            </a:r>
            <a:r>
              <a:rPr sz="1000" i="1" dirty="0">
                <a:solidFill>
                  <a:srgbClr val="5F5F5F"/>
                </a:solidFill>
                <a:latin typeface="Times New Roman"/>
                <a:cs typeface="Times New Roman"/>
              </a:rPr>
              <a:t>box.</a:t>
            </a:r>
            <a:endParaRPr sz="1000">
              <a:latin typeface="Times New Roman"/>
              <a:cs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392790" y="1406734"/>
            <a:ext cx="1390015" cy="186690"/>
          </a:xfrm>
          <a:prstGeom prst="rect">
            <a:avLst/>
          </a:prstGeom>
        </p:spPr>
        <p:txBody>
          <a:bodyPr vert="horz" wrap="square" lIns="0" tIns="13335" rIns="0" bIns="0" rtlCol="0">
            <a:spAutoFit/>
          </a:bodyPr>
          <a:lstStyle/>
          <a:p>
            <a:pPr marL="12700">
              <a:lnSpc>
                <a:spcPct val="100000"/>
              </a:lnSpc>
              <a:spcBef>
                <a:spcPts val="105"/>
              </a:spcBef>
            </a:pPr>
            <a:r>
              <a:rPr sz="1050" spc="-5" dirty="0">
                <a:latin typeface="Arial Black"/>
                <a:cs typeface="Arial Black"/>
              </a:rPr>
              <a:t>Anechoic</a:t>
            </a:r>
            <a:r>
              <a:rPr sz="1050" spc="-30" dirty="0">
                <a:latin typeface="Arial Black"/>
                <a:cs typeface="Arial Black"/>
              </a:rPr>
              <a:t> </a:t>
            </a:r>
            <a:r>
              <a:rPr sz="1050" spc="-5" dirty="0">
                <a:latin typeface="Arial Black"/>
                <a:cs typeface="Arial Black"/>
              </a:rPr>
              <a:t>chamber</a:t>
            </a:r>
            <a:endParaRPr sz="1050">
              <a:latin typeface="Arial Black"/>
              <a:cs typeface="Arial Black"/>
            </a:endParaRPr>
          </a:p>
        </p:txBody>
      </p:sp>
      <p:sp>
        <p:nvSpPr>
          <p:cNvPr id="6" name="object 6"/>
          <p:cNvSpPr/>
          <p:nvPr/>
        </p:nvSpPr>
        <p:spPr>
          <a:xfrm>
            <a:off x="4367415" y="1809354"/>
            <a:ext cx="1193179" cy="329986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384391" y="4135993"/>
            <a:ext cx="19050" cy="502284"/>
          </a:xfrm>
          <a:custGeom>
            <a:avLst/>
            <a:gdLst/>
            <a:ahLst/>
            <a:cxnLst/>
            <a:rect l="l" t="t" r="r" b="b"/>
            <a:pathLst>
              <a:path w="19050" h="502285">
                <a:moveTo>
                  <a:pt x="606" y="241335"/>
                </a:moveTo>
                <a:lnTo>
                  <a:pt x="0" y="241335"/>
                </a:lnTo>
                <a:lnTo>
                  <a:pt x="0" y="502073"/>
                </a:lnTo>
                <a:lnTo>
                  <a:pt x="18188" y="502073"/>
                </a:lnTo>
                <a:lnTo>
                  <a:pt x="18188" y="259526"/>
                </a:lnTo>
                <a:lnTo>
                  <a:pt x="9094" y="259526"/>
                </a:lnTo>
                <a:lnTo>
                  <a:pt x="18188" y="250430"/>
                </a:lnTo>
                <a:lnTo>
                  <a:pt x="606" y="250430"/>
                </a:lnTo>
                <a:lnTo>
                  <a:pt x="606" y="241335"/>
                </a:lnTo>
                <a:close/>
              </a:path>
              <a:path w="19050" h="502285">
                <a:moveTo>
                  <a:pt x="18188" y="250430"/>
                </a:moveTo>
                <a:lnTo>
                  <a:pt x="9094" y="259526"/>
                </a:lnTo>
                <a:lnTo>
                  <a:pt x="18188" y="259526"/>
                </a:lnTo>
                <a:lnTo>
                  <a:pt x="18188" y="250430"/>
                </a:lnTo>
                <a:close/>
              </a:path>
              <a:path w="19050" h="502285">
                <a:moveTo>
                  <a:pt x="18795" y="241335"/>
                </a:moveTo>
                <a:lnTo>
                  <a:pt x="9700" y="241335"/>
                </a:lnTo>
                <a:lnTo>
                  <a:pt x="606" y="250430"/>
                </a:lnTo>
                <a:lnTo>
                  <a:pt x="18188" y="250430"/>
                </a:lnTo>
                <a:lnTo>
                  <a:pt x="18188" y="259526"/>
                </a:lnTo>
                <a:lnTo>
                  <a:pt x="18795" y="259526"/>
                </a:lnTo>
                <a:lnTo>
                  <a:pt x="18795" y="241335"/>
                </a:lnTo>
                <a:close/>
              </a:path>
              <a:path w="19050" h="502285">
                <a:moveTo>
                  <a:pt x="18795" y="0"/>
                </a:moveTo>
                <a:lnTo>
                  <a:pt x="606" y="0"/>
                </a:lnTo>
                <a:lnTo>
                  <a:pt x="606" y="250430"/>
                </a:lnTo>
                <a:lnTo>
                  <a:pt x="9700" y="241335"/>
                </a:lnTo>
                <a:lnTo>
                  <a:pt x="18795" y="241335"/>
                </a:lnTo>
                <a:lnTo>
                  <a:pt x="18795" y="0"/>
                </a:lnTo>
                <a:close/>
              </a:path>
            </a:pathLst>
          </a:custGeom>
          <a:solidFill>
            <a:srgbClr val="FF0000"/>
          </a:solidFill>
        </p:spPr>
        <p:txBody>
          <a:bodyPr wrap="square" lIns="0" tIns="0" rIns="0" bIns="0" rtlCol="0"/>
          <a:lstStyle/>
          <a:p>
            <a:endParaRPr/>
          </a:p>
        </p:txBody>
      </p:sp>
      <p:sp>
        <p:nvSpPr>
          <p:cNvPr id="8" name="object 8"/>
          <p:cNvSpPr/>
          <p:nvPr/>
        </p:nvSpPr>
        <p:spPr>
          <a:xfrm>
            <a:off x="4393485" y="2345966"/>
            <a:ext cx="635" cy="1404620"/>
          </a:xfrm>
          <a:custGeom>
            <a:avLst/>
            <a:gdLst/>
            <a:ahLst/>
            <a:cxnLst/>
            <a:rect l="l" t="t" r="r" b="b"/>
            <a:pathLst>
              <a:path w="635" h="1404620">
                <a:moveTo>
                  <a:pt x="0" y="1404351"/>
                </a:moveTo>
                <a:lnTo>
                  <a:pt x="606" y="0"/>
                </a:lnTo>
              </a:path>
            </a:pathLst>
          </a:custGeom>
          <a:ln w="18188">
            <a:solidFill>
              <a:srgbClr val="FF0000"/>
            </a:solidFill>
          </a:ln>
        </p:spPr>
        <p:txBody>
          <a:bodyPr wrap="square" lIns="0" tIns="0" rIns="0" bIns="0" rtlCol="0"/>
          <a:lstStyle/>
          <a:p>
            <a:endParaRPr/>
          </a:p>
        </p:txBody>
      </p:sp>
      <p:sp>
        <p:nvSpPr>
          <p:cNvPr id="9" name="object 9"/>
          <p:cNvSpPr/>
          <p:nvPr/>
        </p:nvSpPr>
        <p:spPr>
          <a:xfrm>
            <a:off x="3240927" y="4135993"/>
            <a:ext cx="1162685" cy="129539"/>
          </a:xfrm>
          <a:custGeom>
            <a:avLst/>
            <a:gdLst/>
            <a:ahLst/>
            <a:cxnLst/>
            <a:rect l="l" t="t" r="r" b="b"/>
            <a:pathLst>
              <a:path w="1162685" h="129539">
                <a:moveTo>
                  <a:pt x="1144070" y="110965"/>
                </a:moveTo>
                <a:lnTo>
                  <a:pt x="0" y="110965"/>
                </a:lnTo>
                <a:lnTo>
                  <a:pt x="0" y="129156"/>
                </a:lnTo>
                <a:lnTo>
                  <a:pt x="1162258" y="129156"/>
                </a:lnTo>
                <a:lnTo>
                  <a:pt x="1162258" y="120061"/>
                </a:lnTo>
                <a:lnTo>
                  <a:pt x="1144070" y="120061"/>
                </a:lnTo>
                <a:lnTo>
                  <a:pt x="1144070" y="110965"/>
                </a:lnTo>
                <a:close/>
              </a:path>
              <a:path w="1162685" h="129539">
                <a:moveTo>
                  <a:pt x="1162258" y="0"/>
                </a:moveTo>
                <a:lnTo>
                  <a:pt x="1144070" y="0"/>
                </a:lnTo>
                <a:lnTo>
                  <a:pt x="1144070" y="120061"/>
                </a:lnTo>
                <a:lnTo>
                  <a:pt x="1153164" y="110965"/>
                </a:lnTo>
                <a:lnTo>
                  <a:pt x="1162258" y="110965"/>
                </a:lnTo>
                <a:lnTo>
                  <a:pt x="1162258" y="0"/>
                </a:lnTo>
                <a:close/>
              </a:path>
              <a:path w="1162685" h="129539">
                <a:moveTo>
                  <a:pt x="1162258" y="110965"/>
                </a:moveTo>
                <a:lnTo>
                  <a:pt x="1153164" y="110965"/>
                </a:lnTo>
                <a:lnTo>
                  <a:pt x="1144070" y="120061"/>
                </a:lnTo>
                <a:lnTo>
                  <a:pt x="1162258" y="120061"/>
                </a:lnTo>
                <a:lnTo>
                  <a:pt x="1162258" y="110965"/>
                </a:lnTo>
                <a:close/>
              </a:path>
            </a:pathLst>
          </a:custGeom>
          <a:solidFill>
            <a:srgbClr val="FF0000"/>
          </a:solidFill>
        </p:spPr>
        <p:txBody>
          <a:bodyPr wrap="square" lIns="0" tIns="0" rIns="0" bIns="0" rtlCol="0"/>
          <a:lstStyle/>
          <a:p>
            <a:endParaRPr/>
          </a:p>
        </p:txBody>
      </p:sp>
      <p:sp>
        <p:nvSpPr>
          <p:cNvPr id="10" name="object 10"/>
          <p:cNvSpPr/>
          <p:nvPr/>
        </p:nvSpPr>
        <p:spPr>
          <a:xfrm>
            <a:off x="3680488" y="3972538"/>
            <a:ext cx="459105" cy="0"/>
          </a:xfrm>
          <a:custGeom>
            <a:avLst/>
            <a:gdLst/>
            <a:ahLst/>
            <a:cxnLst/>
            <a:rect l="l" t="t" r="r" b="b"/>
            <a:pathLst>
              <a:path w="459104">
                <a:moveTo>
                  <a:pt x="0" y="0"/>
                </a:moveTo>
                <a:lnTo>
                  <a:pt x="458961" y="0"/>
                </a:lnTo>
              </a:path>
            </a:pathLst>
          </a:custGeom>
          <a:ln w="8890">
            <a:solidFill>
              <a:srgbClr val="0000FF"/>
            </a:solidFill>
          </a:ln>
        </p:spPr>
        <p:txBody>
          <a:bodyPr wrap="square" lIns="0" tIns="0" rIns="0" bIns="0" rtlCol="0"/>
          <a:lstStyle/>
          <a:p>
            <a:endParaRPr/>
          </a:p>
        </p:txBody>
      </p:sp>
      <p:sp>
        <p:nvSpPr>
          <p:cNvPr id="11" name="object 11"/>
          <p:cNvSpPr/>
          <p:nvPr/>
        </p:nvSpPr>
        <p:spPr>
          <a:xfrm>
            <a:off x="3680488" y="3959202"/>
            <a:ext cx="13970" cy="8890"/>
          </a:xfrm>
          <a:custGeom>
            <a:avLst/>
            <a:gdLst/>
            <a:ahLst/>
            <a:cxnLst/>
            <a:rect l="l" t="t" r="r" b="b"/>
            <a:pathLst>
              <a:path w="13970" h="8889">
                <a:moveTo>
                  <a:pt x="0" y="8890"/>
                </a:moveTo>
                <a:lnTo>
                  <a:pt x="13832" y="8890"/>
                </a:lnTo>
                <a:lnTo>
                  <a:pt x="13832" y="0"/>
                </a:lnTo>
                <a:lnTo>
                  <a:pt x="0" y="0"/>
                </a:lnTo>
                <a:lnTo>
                  <a:pt x="0" y="8890"/>
                </a:lnTo>
                <a:close/>
              </a:path>
            </a:pathLst>
          </a:custGeom>
          <a:solidFill>
            <a:srgbClr val="0000FF"/>
          </a:solidFill>
        </p:spPr>
        <p:txBody>
          <a:bodyPr wrap="square" lIns="0" tIns="0" rIns="0" bIns="0" rtlCol="0"/>
          <a:lstStyle/>
          <a:p>
            <a:endParaRPr/>
          </a:p>
        </p:txBody>
      </p:sp>
      <p:sp>
        <p:nvSpPr>
          <p:cNvPr id="12" name="object 12"/>
          <p:cNvSpPr/>
          <p:nvPr/>
        </p:nvSpPr>
        <p:spPr>
          <a:xfrm>
            <a:off x="3689582" y="3169416"/>
            <a:ext cx="0" cy="789940"/>
          </a:xfrm>
          <a:custGeom>
            <a:avLst/>
            <a:gdLst/>
            <a:ahLst/>
            <a:cxnLst/>
            <a:rect l="l" t="t" r="r" b="b"/>
            <a:pathLst>
              <a:path h="789939">
                <a:moveTo>
                  <a:pt x="0" y="0"/>
                </a:moveTo>
                <a:lnTo>
                  <a:pt x="0" y="789786"/>
                </a:lnTo>
              </a:path>
            </a:pathLst>
          </a:custGeom>
          <a:ln w="18188">
            <a:solidFill>
              <a:srgbClr val="0000FF"/>
            </a:solidFill>
          </a:ln>
        </p:spPr>
        <p:txBody>
          <a:bodyPr wrap="square" lIns="0" tIns="0" rIns="0" bIns="0" rtlCol="0"/>
          <a:lstStyle/>
          <a:p>
            <a:endParaRPr/>
          </a:p>
        </p:txBody>
      </p:sp>
      <p:sp>
        <p:nvSpPr>
          <p:cNvPr id="13" name="object 13"/>
          <p:cNvSpPr/>
          <p:nvPr/>
        </p:nvSpPr>
        <p:spPr>
          <a:xfrm>
            <a:off x="3680488" y="3169211"/>
            <a:ext cx="4445" cy="8890"/>
          </a:xfrm>
          <a:custGeom>
            <a:avLst/>
            <a:gdLst/>
            <a:ahLst/>
            <a:cxnLst/>
            <a:rect l="l" t="t" r="r" b="b"/>
            <a:pathLst>
              <a:path w="4445" h="8889">
                <a:moveTo>
                  <a:pt x="0" y="8890"/>
                </a:moveTo>
                <a:lnTo>
                  <a:pt x="4239" y="8890"/>
                </a:lnTo>
                <a:lnTo>
                  <a:pt x="4239" y="0"/>
                </a:lnTo>
                <a:lnTo>
                  <a:pt x="0" y="0"/>
                </a:lnTo>
                <a:lnTo>
                  <a:pt x="0" y="8890"/>
                </a:lnTo>
                <a:close/>
              </a:path>
            </a:pathLst>
          </a:custGeom>
          <a:solidFill>
            <a:srgbClr val="0000FF"/>
          </a:solidFill>
        </p:spPr>
        <p:txBody>
          <a:bodyPr wrap="square" lIns="0" tIns="0" rIns="0" bIns="0" rtlCol="0"/>
          <a:lstStyle/>
          <a:p>
            <a:endParaRPr/>
          </a:p>
        </p:txBody>
      </p:sp>
      <p:sp>
        <p:nvSpPr>
          <p:cNvPr id="14" name="object 14"/>
          <p:cNvSpPr/>
          <p:nvPr/>
        </p:nvSpPr>
        <p:spPr>
          <a:xfrm>
            <a:off x="3689582" y="3958909"/>
            <a:ext cx="9525" cy="9525"/>
          </a:xfrm>
          <a:custGeom>
            <a:avLst/>
            <a:gdLst/>
            <a:ahLst/>
            <a:cxnLst/>
            <a:rect l="l" t="t" r="r" b="b"/>
            <a:pathLst>
              <a:path w="9525" h="9525">
                <a:moveTo>
                  <a:pt x="9094" y="0"/>
                </a:moveTo>
                <a:lnTo>
                  <a:pt x="0" y="0"/>
                </a:lnTo>
                <a:lnTo>
                  <a:pt x="9094" y="9095"/>
                </a:lnTo>
                <a:lnTo>
                  <a:pt x="9094" y="0"/>
                </a:lnTo>
                <a:close/>
              </a:path>
            </a:pathLst>
          </a:custGeom>
          <a:solidFill>
            <a:srgbClr val="0000FF"/>
          </a:solidFill>
        </p:spPr>
        <p:txBody>
          <a:bodyPr wrap="square" lIns="0" tIns="0" rIns="0" bIns="0" rtlCol="0"/>
          <a:lstStyle/>
          <a:p>
            <a:endParaRPr/>
          </a:p>
        </p:txBody>
      </p:sp>
      <p:sp>
        <p:nvSpPr>
          <p:cNvPr id="15" name="object 15"/>
          <p:cNvSpPr/>
          <p:nvPr/>
        </p:nvSpPr>
        <p:spPr>
          <a:xfrm>
            <a:off x="3698676" y="3963457"/>
            <a:ext cx="441325" cy="0"/>
          </a:xfrm>
          <a:custGeom>
            <a:avLst/>
            <a:gdLst/>
            <a:ahLst/>
            <a:cxnLst/>
            <a:rect l="l" t="t" r="r" b="b"/>
            <a:pathLst>
              <a:path w="441325">
                <a:moveTo>
                  <a:pt x="0" y="0"/>
                </a:moveTo>
                <a:lnTo>
                  <a:pt x="440773" y="0"/>
                </a:lnTo>
              </a:path>
            </a:pathLst>
          </a:custGeom>
          <a:ln w="9095">
            <a:solidFill>
              <a:srgbClr val="0000FF"/>
            </a:solidFill>
          </a:ln>
        </p:spPr>
        <p:txBody>
          <a:bodyPr wrap="square" lIns="0" tIns="0" rIns="0" bIns="0" rtlCol="0"/>
          <a:lstStyle/>
          <a:p>
            <a:endParaRPr/>
          </a:p>
        </p:txBody>
      </p:sp>
      <p:sp>
        <p:nvSpPr>
          <p:cNvPr id="16" name="object 16"/>
          <p:cNvSpPr/>
          <p:nvPr/>
        </p:nvSpPr>
        <p:spPr>
          <a:xfrm>
            <a:off x="3240927" y="3173656"/>
            <a:ext cx="440055" cy="0"/>
          </a:xfrm>
          <a:custGeom>
            <a:avLst/>
            <a:gdLst/>
            <a:ahLst/>
            <a:cxnLst/>
            <a:rect l="l" t="t" r="r" b="b"/>
            <a:pathLst>
              <a:path w="440054">
                <a:moveTo>
                  <a:pt x="0" y="0"/>
                </a:moveTo>
                <a:lnTo>
                  <a:pt x="439560" y="0"/>
                </a:lnTo>
              </a:path>
            </a:pathLst>
          </a:custGeom>
          <a:ln w="8890">
            <a:solidFill>
              <a:srgbClr val="0000FF"/>
            </a:solidFill>
          </a:ln>
        </p:spPr>
        <p:txBody>
          <a:bodyPr wrap="square" lIns="0" tIns="0" rIns="0" bIns="0" rtlCol="0"/>
          <a:lstStyle/>
          <a:p>
            <a:endParaRPr/>
          </a:p>
        </p:txBody>
      </p:sp>
      <p:sp>
        <p:nvSpPr>
          <p:cNvPr id="17" name="object 17"/>
          <p:cNvSpPr/>
          <p:nvPr/>
        </p:nvSpPr>
        <p:spPr>
          <a:xfrm>
            <a:off x="3240927" y="3164766"/>
            <a:ext cx="457834" cy="0"/>
          </a:xfrm>
          <a:custGeom>
            <a:avLst/>
            <a:gdLst/>
            <a:ahLst/>
            <a:cxnLst/>
            <a:rect l="l" t="t" r="r" b="b"/>
            <a:pathLst>
              <a:path w="457835">
                <a:moveTo>
                  <a:pt x="0" y="0"/>
                </a:moveTo>
                <a:lnTo>
                  <a:pt x="457749" y="0"/>
                </a:lnTo>
              </a:path>
            </a:pathLst>
          </a:custGeom>
          <a:ln w="8890">
            <a:solidFill>
              <a:srgbClr val="0000FF"/>
            </a:solidFill>
          </a:ln>
        </p:spPr>
        <p:txBody>
          <a:bodyPr wrap="square" lIns="0" tIns="0" rIns="0" bIns="0" rtlCol="0"/>
          <a:lstStyle/>
          <a:p>
            <a:endParaRPr/>
          </a:p>
        </p:txBody>
      </p:sp>
      <p:sp>
        <p:nvSpPr>
          <p:cNvPr id="18" name="object 18"/>
          <p:cNvSpPr/>
          <p:nvPr/>
        </p:nvSpPr>
        <p:spPr>
          <a:xfrm>
            <a:off x="3683519" y="4860326"/>
            <a:ext cx="461645" cy="0"/>
          </a:xfrm>
          <a:custGeom>
            <a:avLst/>
            <a:gdLst/>
            <a:ahLst/>
            <a:cxnLst/>
            <a:rect l="l" t="t" r="r" b="b"/>
            <a:pathLst>
              <a:path w="461645">
                <a:moveTo>
                  <a:pt x="0" y="0"/>
                </a:moveTo>
                <a:lnTo>
                  <a:pt x="461387" y="0"/>
                </a:lnTo>
              </a:path>
            </a:pathLst>
          </a:custGeom>
          <a:ln w="8890">
            <a:solidFill>
              <a:srgbClr val="0000FF"/>
            </a:solidFill>
          </a:ln>
        </p:spPr>
        <p:txBody>
          <a:bodyPr wrap="square" lIns="0" tIns="0" rIns="0" bIns="0" rtlCol="0"/>
          <a:lstStyle/>
          <a:p>
            <a:endParaRPr/>
          </a:p>
        </p:txBody>
      </p:sp>
      <p:sp>
        <p:nvSpPr>
          <p:cNvPr id="19" name="object 19"/>
          <p:cNvSpPr/>
          <p:nvPr/>
        </p:nvSpPr>
        <p:spPr>
          <a:xfrm>
            <a:off x="3683519" y="4846990"/>
            <a:ext cx="13970" cy="8890"/>
          </a:xfrm>
          <a:custGeom>
            <a:avLst/>
            <a:gdLst/>
            <a:ahLst/>
            <a:cxnLst/>
            <a:rect l="l" t="t" r="r" b="b"/>
            <a:pathLst>
              <a:path w="13970" h="8889">
                <a:moveTo>
                  <a:pt x="0" y="8890"/>
                </a:moveTo>
                <a:lnTo>
                  <a:pt x="13871" y="8890"/>
                </a:lnTo>
                <a:lnTo>
                  <a:pt x="13871" y="0"/>
                </a:lnTo>
                <a:lnTo>
                  <a:pt x="0" y="0"/>
                </a:lnTo>
                <a:lnTo>
                  <a:pt x="0" y="8890"/>
                </a:lnTo>
                <a:close/>
              </a:path>
            </a:pathLst>
          </a:custGeom>
          <a:solidFill>
            <a:srgbClr val="0000FF"/>
          </a:solidFill>
        </p:spPr>
        <p:txBody>
          <a:bodyPr wrap="square" lIns="0" tIns="0" rIns="0" bIns="0" rtlCol="0"/>
          <a:lstStyle/>
          <a:p>
            <a:endParaRPr/>
          </a:p>
        </p:txBody>
      </p:sp>
      <p:sp>
        <p:nvSpPr>
          <p:cNvPr id="20" name="object 20"/>
          <p:cNvSpPr/>
          <p:nvPr/>
        </p:nvSpPr>
        <p:spPr>
          <a:xfrm>
            <a:off x="3692614" y="3169416"/>
            <a:ext cx="0" cy="1677670"/>
          </a:xfrm>
          <a:custGeom>
            <a:avLst/>
            <a:gdLst/>
            <a:ahLst/>
            <a:cxnLst/>
            <a:rect l="l" t="t" r="r" b="b"/>
            <a:pathLst>
              <a:path h="1677670">
                <a:moveTo>
                  <a:pt x="0" y="0"/>
                </a:moveTo>
                <a:lnTo>
                  <a:pt x="0" y="1677574"/>
                </a:lnTo>
              </a:path>
            </a:pathLst>
          </a:custGeom>
          <a:ln w="18188">
            <a:solidFill>
              <a:srgbClr val="0000FF"/>
            </a:solidFill>
          </a:ln>
        </p:spPr>
        <p:txBody>
          <a:bodyPr wrap="square" lIns="0" tIns="0" rIns="0" bIns="0" rtlCol="0"/>
          <a:lstStyle/>
          <a:p>
            <a:endParaRPr/>
          </a:p>
        </p:txBody>
      </p:sp>
      <p:sp>
        <p:nvSpPr>
          <p:cNvPr id="21" name="object 21"/>
          <p:cNvSpPr/>
          <p:nvPr/>
        </p:nvSpPr>
        <p:spPr>
          <a:xfrm>
            <a:off x="3683519" y="3169211"/>
            <a:ext cx="4445" cy="8890"/>
          </a:xfrm>
          <a:custGeom>
            <a:avLst/>
            <a:gdLst/>
            <a:ahLst/>
            <a:cxnLst/>
            <a:rect l="l" t="t" r="r" b="b"/>
            <a:pathLst>
              <a:path w="4445" h="8889">
                <a:moveTo>
                  <a:pt x="0" y="8890"/>
                </a:moveTo>
                <a:lnTo>
                  <a:pt x="4239" y="8890"/>
                </a:lnTo>
                <a:lnTo>
                  <a:pt x="4239" y="0"/>
                </a:lnTo>
                <a:lnTo>
                  <a:pt x="0" y="0"/>
                </a:lnTo>
                <a:lnTo>
                  <a:pt x="0" y="8890"/>
                </a:lnTo>
                <a:close/>
              </a:path>
            </a:pathLst>
          </a:custGeom>
          <a:solidFill>
            <a:srgbClr val="0000FF"/>
          </a:solidFill>
        </p:spPr>
        <p:txBody>
          <a:bodyPr wrap="square" lIns="0" tIns="0" rIns="0" bIns="0" rtlCol="0"/>
          <a:lstStyle/>
          <a:p>
            <a:endParaRPr/>
          </a:p>
        </p:txBody>
      </p:sp>
      <p:sp>
        <p:nvSpPr>
          <p:cNvPr id="22" name="object 22"/>
          <p:cNvSpPr/>
          <p:nvPr/>
        </p:nvSpPr>
        <p:spPr>
          <a:xfrm>
            <a:off x="3692614" y="4846658"/>
            <a:ext cx="9525" cy="9525"/>
          </a:xfrm>
          <a:custGeom>
            <a:avLst/>
            <a:gdLst/>
            <a:ahLst/>
            <a:cxnLst/>
            <a:rect l="l" t="t" r="r" b="b"/>
            <a:pathLst>
              <a:path w="9525" h="9525">
                <a:moveTo>
                  <a:pt x="9094" y="0"/>
                </a:moveTo>
                <a:lnTo>
                  <a:pt x="0" y="0"/>
                </a:lnTo>
                <a:lnTo>
                  <a:pt x="9094" y="9095"/>
                </a:lnTo>
                <a:lnTo>
                  <a:pt x="9094" y="0"/>
                </a:lnTo>
                <a:close/>
              </a:path>
            </a:pathLst>
          </a:custGeom>
          <a:solidFill>
            <a:srgbClr val="0000FF"/>
          </a:solidFill>
        </p:spPr>
        <p:txBody>
          <a:bodyPr wrap="square" lIns="0" tIns="0" rIns="0" bIns="0" rtlCol="0"/>
          <a:lstStyle/>
          <a:p>
            <a:endParaRPr/>
          </a:p>
        </p:txBody>
      </p:sp>
      <p:sp>
        <p:nvSpPr>
          <p:cNvPr id="23" name="object 23"/>
          <p:cNvSpPr/>
          <p:nvPr/>
        </p:nvSpPr>
        <p:spPr>
          <a:xfrm>
            <a:off x="3701708" y="4851206"/>
            <a:ext cx="443230" cy="0"/>
          </a:xfrm>
          <a:custGeom>
            <a:avLst/>
            <a:gdLst/>
            <a:ahLst/>
            <a:cxnLst/>
            <a:rect l="l" t="t" r="r" b="b"/>
            <a:pathLst>
              <a:path w="443229">
                <a:moveTo>
                  <a:pt x="0" y="0"/>
                </a:moveTo>
                <a:lnTo>
                  <a:pt x="443198" y="0"/>
                </a:lnTo>
              </a:path>
            </a:pathLst>
          </a:custGeom>
          <a:ln w="9095">
            <a:solidFill>
              <a:srgbClr val="0000FF"/>
            </a:solidFill>
          </a:ln>
        </p:spPr>
        <p:txBody>
          <a:bodyPr wrap="square" lIns="0" tIns="0" rIns="0" bIns="0" rtlCol="0"/>
          <a:lstStyle/>
          <a:p>
            <a:endParaRPr/>
          </a:p>
        </p:txBody>
      </p:sp>
      <p:sp>
        <p:nvSpPr>
          <p:cNvPr id="24" name="object 24"/>
          <p:cNvSpPr/>
          <p:nvPr/>
        </p:nvSpPr>
        <p:spPr>
          <a:xfrm>
            <a:off x="3240927" y="3173656"/>
            <a:ext cx="442595" cy="0"/>
          </a:xfrm>
          <a:custGeom>
            <a:avLst/>
            <a:gdLst/>
            <a:ahLst/>
            <a:cxnLst/>
            <a:rect l="l" t="t" r="r" b="b"/>
            <a:pathLst>
              <a:path w="442595">
                <a:moveTo>
                  <a:pt x="0" y="0"/>
                </a:moveTo>
                <a:lnTo>
                  <a:pt x="442592" y="0"/>
                </a:lnTo>
              </a:path>
            </a:pathLst>
          </a:custGeom>
          <a:ln w="8890">
            <a:solidFill>
              <a:srgbClr val="0000FF"/>
            </a:solidFill>
          </a:ln>
        </p:spPr>
        <p:txBody>
          <a:bodyPr wrap="square" lIns="0" tIns="0" rIns="0" bIns="0" rtlCol="0"/>
          <a:lstStyle/>
          <a:p>
            <a:endParaRPr/>
          </a:p>
        </p:txBody>
      </p:sp>
      <p:sp>
        <p:nvSpPr>
          <p:cNvPr id="25" name="object 25"/>
          <p:cNvSpPr/>
          <p:nvPr/>
        </p:nvSpPr>
        <p:spPr>
          <a:xfrm>
            <a:off x="3240927" y="3164766"/>
            <a:ext cx="461009" cy="0"/>
          </a:xfrm>
          <a:custGeom>
            <a:avLst/>
            <a:gdLst/>
            <a:ahLst/>
            <a:cxnLst/>
            <a:rect l="l" t="t" r="r" b="b"/>
            <a:pathLst>
              <a:path w="461010">
                <a:moveTo>
                  <a:pt x="0" y="0"/>
                </a:moveTo>
                <a:lnTo>
                  <a:pt x="460780" y="0"/>
                </a:lnTo>
              </a:path>
            </a:pathLst>
          </a:custGeom>
          <a:ln w="8890">
            <a:solidFill>
              <a:srgbClr val="0000FF"/>
            </a:solidFill>
          </a:ln>
        </p:spPr>
        <p:txBody>
          <a:bodyPr wrap="square" lIns="0" tIns="0" rIns="0" bIns="0" rtlCol="0"/>
          <a:lstStyle/>
          <a:p>
            <a:endParaRPr/>
          </a:p>
        </p:txBody>
      </p:sp>
      <p:sp>
        <p:nvSpPr>
          <p:cNvPr id="26" name="object 26"/>
          <p:cNvSpPr txBox="1"/>
          <p:nvPr/>
        </p:nvSpPr>
        <p:spPr>
          <a:xfrm>
            <a:off x="4270166" y="3838485"/>
            <a:ext cx="248285" cy="252095"/>
          </a:xfrm>
          <a:prstGeom prst="rect">
            <a:avLst/>
          </a:prstGeom>
        </p:spPr>
        <p:txBody>
          <a:bodyPr vert="horz" wrap="square" lIns="0" tIns="635" rIns="0" bIns="0" rtlCol="0">
            <a:spAutoFit/>
          </a:bodyPr>
          <a:lstStyle/>
          <a:p>
            <a:pPr marL="27305" indent="-27940">
              <a:lnSpc>
                <a:spcPts val="1000"/>
              </a:lnSpc>
              <a:spcBef>
                <a:spcPts val="5"/>
              </a:spcBef>
            </a:pPr>
            <a:r>
              <a:rPr sz="850" dirty="0">
                <a:solidFill>
                  <a:srgbClr val="0000FF"/>
                </a:solidFill>
                <a:latin typeface="Arial Narrow"/>
                <a:cs typeface="Arial Narrow"/>
              </a:rPr>
              <a:t>se</a:t>
            </a:r>
            <a:r>
              <a:rPr sz="850" spc="-10" dirty="0">
                <a:solidFill>
                  <a:srgbClr val="0000FF"/>
                </a:solidFill>
                <a:latin typeface="Arial Narrow"/>
                <a:cs typeface="Arial Narrow"/>
              </a:rPr>
              <a:t>r</a:t>
            </a:r>
            <a:r>
              <a:rPr sz="850" dirty="0">
                <a:solidFill>
                  <a:srgbClr val="0000FF"/>
                </a:solidFill>
                <a:latin typeface="Arial Narrow"/>
                <a:cs typeface="Arial Narrow"/>
              </a:rPr>
              <a:t>v</a:t>
            </a:r>
            <a:r>
              <a:rPr sz="850" spc="-5" dirty="0">
                <a:solidFill>
                  <a:srgbClr val="0000FF"/>
                </a:solidFill>
                <a:latin typeface="Arial Narrow"/>
                <a:cs typeface="Arial Narrow"/>
              </a:rPr>
              <a:t>o</a:t>
            </a:r>
            <a:r>
              <a:rPr sz="850" dirty="0">
                <a:solidFill>
                  <a:srgbClr val="0000FF"/>
                </a:solidFill>
                <a:latin typeface="Arial Narrow"/>
                <a:cs typeface="Arial Narrow"/>
              </a:rPr>
              <a:t>-  drive</a:t>
            </a:r>
            <a:endParaRPr sz="850">
              <a:latin typeface="Arial Narrow"/>
              <a:cs typeface="Arial Narrow"/>
            </a:endParaRPr>
          </a:p>
        </p:txBody>
      </p:sp>
      <p:sp>
        <p:nvSpPr>
          <p:cNvPr id="27" name="object 27"/>
          <p:cNvSpPr/>
          <p:nvPr/>
        </p:nvSpPr>
        <p:spPr>
          <a:xfrm>
            <a:off x="2229028" y="2491495"/>
            <a:ext cx="635" cy="381000"/>
          </a:xfrm>
          <a:custGeom>
            <a:avLst/>
            <a:gdLst/>
            <a:ahLst/>
            <a:cxnLst/>
            <a:rect l="l" t="t" r="r" b="b"/>
            <a:pathLst>
              <a:path w="635" h="381000">
                <a:moveTo>
                  <a:pt x="0" y="0"/>
                </a:moveTo>
                <a:lnTo>
                  <a:pt x="606" y="380800"/>
                </a:lnTo>
              </a:path>
            </a:pathLst>
          </a:custGeom>
          <a:ln w="18188">
            <a:solidFill>
              <a:srgbClr val="BEBEBE"/>
            </a:solidFill>
          </a:ln>
        </p:spPr>
        <p:txBody>
          <a:bodyPr wrap="square" lIns="0" tIns="0" rIns="0" bIns="0" rtlCol="0"/>
          <a:lstStyle/>
          <a:p>
            <a:endParaRPr/>
          </a:p>
        </p:txBody>
      </p:sp>
      <p:sp>
        <p:nvSpPr>
          <p:cNvPr id="28" name="object 28"/>
          <p:cNvSpPr txBox="1"/>
          <p:nvPr/>
        </p:nvSpPr>
        <p:spPr>
          <a:xfrm>
            <a:off x="1802159" y="1406734"/>
            <a:ext cx="975994" cy="186690"/>
          </a:xfrm>
          <a:prstGeom prst="rect">
            <a:avLst/>
          </a:prstGeom>
        </p:spPr>
        <p:txBody>
          <a:bodyPr vert="horz" wrap="square" lIns="0" tIns="13335" rIns="0" bIns="0" rtlCol="0">
            <a:spAutoFit/>
          </a:bodyPr>
          <a:lstStyle/>
          <a:p>
            <a:pPr marL="12700">
              <a:lnSpc>
                <a:spcPct val="100000"/>
              </a:lnSpc>
              <a:spcBef>
                <a:spcPts val="105"/>
              </a:spcBef>
            </a:pPr>
            <a:r>
              <a:rPr sz="1050" dirty="0">
                <a:latin typeface="Arial Black"/>
                <a:cs typeface="Arial Black"/>
              </a:rPr>
              <a:t>Control</a:t>
            </a:r>
            <a:r>
              <a:rPr sz="1050" spc="-80" dirty="0">
                <a:latin typeface="Arial Black"/>
                <a:cs typeface="Arial Black"/>
              </a:rPr>
              <a:t> </a:t>
            </a:r>
            <a:r>
              <a:rPr sz="1050" dirty="0">
                <a:latin typeface="Arial Black"/>
                <a:cs typeface="Arial Black"/>
              </a:rPr>
              <a:t>room</a:t>
            </a:r>
            <a:endParaRPr sz="1050">
              <a:latin typeface="Arial Black"/>
              <a:cs typeface="Arial Black"/>
            </a:endParaRPr>
          </a:p>
        </p:txBody>
      </p:sp>
      <p:sp>
        <p:nvSpPr>
          <p:cNvPr id="29" name="object 29"/>
          <p:cNvSpPr txBox="1"/>
          <p:nvPr/>
        </p:nvSpPr>
        <p:spPr>
          <a:xfrm>
            <a:off x="5394261" y="2929328"/>
            <a:ext cx="501015" cy="343535"/>
          </a:xfrm>
          <a:prstGeom prst="rect">
            <a:avLst/>
          </a:prstGeom>
        </p:spPr>
        <p:txBody>
          <a:bodyPr vert="horz" wrap="square" lIns="0" tIns="20320" rIns="0" bIns="0" rtlCol="0">
            <a:spAutoFit/>
          </a:bodyPr>
          <a:lstStyle/>
          <a:p>
            <a:pPr marL="12700" marR="5080" indent="90170">
              <a:lnSpc>
                <a:spcPts val="1240"/>
              </a:lnSpc>
              <a:spcBef>
                <a:spcPts val="160"/>
              </a:spcBef>
            </a:pPr>
            <a:r>
              <a:rPr sz="1050" spc="-5" dirty="0">
                <a:latin typeface="Arial Narrow"/>
                <a:cs typeface="Arial Narrow"/>
              </a:rPr>
              <a:t>3-axis  po</a:t>
            </a:r>
            <a:r>
              <a:rPr sz="1050" dirty="0">
                <a:latin typeface="Arial Narrow"/>
                <a:cs typeface="Arial Narrow"/>
              </a:rPr>
              <a:t>s</a:t>
            </a:r>
            <a:r>
              <a:rPr sz="1050" spc="-5" dirty="0">
                <a:latin typeface="Arial Narrow"/>
                <a:cs typeface="Arial Narrow"/>
              </a:rPr>
              <a:t>i</a:t>
            </a:r>
            <a:r>
              <a:rPr sz="1050" dirty="0">
                <a:latin typeface="Arial Narrow"/>
                <a:cs typeface="Arial Narrow"/>
              </a:rPr>
              <a:t>t</a:t>
            </a:r>
            <a:r>
              <a:rPr sz="1050" spc="-10" dirty="0">
                <a:latin typeface="Arial Narrow"/>
                <a:cs typeface="Arial Narrow"/>
              </a:rPr>
              <a:t>i</a:t>
            </a:r>
            <a:r>
              <a:rPr sz="1050" spc="-5" dirty="0">
                <a:latin typeface="Arial Narrow"/>
                <a:cs typeface="Arial Narrow"/>
              </a:rPr>
              <a:t>oner</a:t>
            </a:r>
            <a:endParaRPr sz="1050">
              <a:latin typeface="Arial Narrow"/>
              <a:cs typeface="Arial Narrow"/>
            </a:endParaRPr>
          </a:p>
        </p:txBody>
      </p:sp>
      <p:sp>
        <p:nvSpPr>
          <p:cNvPr id="30" name="object 30"/>
          <p:cNvSpPr txBox="1"/>
          <p:nvPr/>
        </p:nvSpPr>
        <p:spPr>
          <a:xfrm>
            <a:off x="3573328" y="1931001"/>
            <a:ext cx="498475" cy="186690"/>
          </a:xfrm>
          <a:prstGeom prst="rect">
            <a:avLst/>
          </a:prstGeom>
        </p:spPr>
        <p:txBody>
          <a:bodyPr vert="horz" wrap="square" lIns="0" tIns="13335" rIns="0" bIns="0" rtlCol="0">
            <a:spAutoFit/>
          </a:bodyPr>
          <a:lstStyle/>
          <a:p>
            <a:pPr marL="12700">
              <a:lnSpc>
                <a:spcPct val="100000"/>
              </a:lnSpc>
              <a:spcBef>
                <a:spcPts val="105"/>
              </a:spcBef>
            </a:pPr>
            <a:r>
              <a:rPr sz="1050" b="1" spc="-5" dirty="0">
                <a:solidFill>
                  <a:srgbClr val="0000FF"/>
                </a:solidFill>
                <a:latin typeface="Arial Narrow"/>
                <a:cs typeface="Arial Narrow"/>
              </a:rPr>
              <a:t>CAN</a:t>
            </a:r>
            <a:r>
              <a:rPr sz="1050" b="1" spc="-65" dirty="0">
                <a:solidFill>
                  <a:srgbClr val="0000FF"/>
                </a:solidFill>
                <a:latin typeface="Arial Narrow"/>
                <a:cs typeface="Arial Narrow"/>
              </a:rPr>
              <a:t> </a:t>
            </a:r>
            <a:r>
              <a:rPr sz="1050" b="1" spc="-5" dirty="0">
                <a:solidFill>
                  <a:srgbClr val="0000FF"/>
                </a:solidFill>
                <a:latin typeface="Arial Narrow"/>
                <a:cs typeface="Arial Narrow"/>
              </a:rPr>
              <a:t>Bus</a:t>
            </a:r>
            <a:endParaRPr sz="1050">
              <a:latin typeface="Arial Narrow"/>
              <a:cs typeface="Arial Narrow"/>
            </a:endParaRPr>
          </a:p>
        </p:txBody>
      </p:sp>
      <p:sp>
        <p:nvSpPr>
          <p:cNvPr id="31" name="object 31"/>
          <p:cNvSpPr/>
          <p:nvPr/>
        </p:nvSpPr>
        <p:spPr>
          <a:xfrm>
            <a:off x="3521640" y="1560742"/>
            <a:ext cx="43046" cy="3633972"/>
          </a:xfrm>
          <a:prstGeom prst="rect">
            <a:avLst/>
          </a:prstGeom>
          <a:blipFill>
            <a:blip r:embed="rId3" cstate="print"/>
            <a:stretch>
              <a:fillRect/>
            </a:stretch>
          </a:blipFill>
        </p:spPr>
        <p:txBody>
          <a:bodyPr wrap="square" lIns="0" tIns="0" rIns="0" bIns="0" rtlCol="0"/>
          <a:lstStyle/>
          <a:p>
            <a:endParaRPr/>
          </a:p>
        </p:txBody>
      </p:sp>
      <p:sp>
        <p:nvSpPr>
          <p:cNvPr id="32" name="object 32"/>
          <p:cNvSpPr/>
          <p:nvPr/>
        </p:nvSpPr>
        <p:spPr>
          <a:xfrm>
            <a:off x="3521640" y="1560742"/>
            <a:ext cx="43180" cy="3634104"/>
          </a:xfrm>
          <a:custGeom>
            <a:avLst/>
            <a:gdLst/>
            <a:ahLst/>
            <a:cxnLst/>
            <a:rect l="l" t="t" r="r" b="b"/>
            <a:pathLst>
              <a:path w="43179" h="3634104">
                <a:moveTo>
                  <a:pt x="0" y="3633971"/>
                </a:moveTo>
                <a:lnTo>
                  <a:pt x="43046" y="3633971"/>
                </a:lnTo>
                <a:lnTo>
                  <a:pt x="43046" y="0"/>
                </a:lnTo>
                <a:lnTo>
                  <a:pt x="0" y="0"/>
                </a:lnTo>
                <a:lnTo>
                  <a:pt x="0" y="3633971"/>
                </a:lnTo>
                <a:close/>
              </a:path>
            </a:pathLst>
          </a:custGeom>
          <a:ln w="9094">
            <a:solidFill>
              <a:srgbClr val="000000"/>
            </a:solidFill>
          </a:ln>
        </p:spPr>
        <p:txBody>
          <a:bodyPr wrap="square" lIns="0" tIns="0" rIns="0" bIns="0" rtlCol="0"/>
          <a:lstStyle/>
          <a:p>
            <a:endParaRPr/>
          </a:p>
        </p:txBody>
      </p:sp>
      <p:sp>
        <p:nvSpPr>
          <p:cNvPr id="33" name="object 33"/>
          <p:cNvSpPr/>
          <p:nvPr/>
        </p:nvSpPr>
        <p:spPr>
          <a:xfrm>
            <a:off x="3240927" y="2134950"/>
            <a:ext cx="839469" cy="1043940"/>
          </a:xfrm>
          <a:custGeom>
            <a:avLst/>
            <a:gdLst/>
            <a:ahLst/>
            <a:cxnLst/>
            <a:rect l="l" t="t" r="r" b="b"/>
            <a:pathLst>
              <a:path w="839470" h="1043939">
                <a:moveTo>
                  <a:pt x="445623" y="1025370"/>
                </a:moveTo>
                <a:lnTo>
                  <a:pt x="0" y="1025370"/>
                </a:lnTo>
                <a:lnTo>
                  <a:pt x="0" y="1043561"/>
                </a:lnTo>
                <a:lnTo>
                  <a:pt x="463812" y="1043561"/>
                </a:lnTo>
                <a:lnTo>
                  <a:pt x="463812" y="1034466"/>
                </a:lnTo>
                <a:lnTo>
                  <a:pt x="445623" y="1034466"/>
                </a:lnTo>
                <a:lnTo>
                  <a:pt x="445623" y="1025370"/>
                </a:lnTo>
                <a:close/>
              </a:path>
              <a:path w="839470" h="1043939">
                <a:moveTo>
                  <a:pt x="839106" y="0"/>
                </a:moveTo>
                <a:lnTo>
                  <a:pt x="445623" y="0"/>
                </a:lnTo>
                <a:lnTo>
                  <a:pt x="445623" y="1034466"/>
                </a:lnTo>
                <a:lnTo>
                  <a:pt x="454717" y="1025370"/>
                </a:lnTo>
                <a:lnTo>
                  <a:pt x="463812" y="1025370"/>
                </a:lnTo>
                <a:lnTo>
                  <a:pt x="463812" y="18191"/>
                </a:lnTo>
                <a:lnTo>
                  <a:pt x="454717" y="18191"/>
                </a:lnTo>
                <a:lnTo>
                  <a:pt x="463812" y="9095"/>
                </a:lnTo>
                <a:lnTo>
                  <a:pt x="839106" y="9095"/>
                </a:lnTo>
                <a:lnTo>
                  <a:pt x="839106" y="0"/>
                </a:lnTo>
                <a:close/>
              </a:path>
              <a:path w="839470" h="1043939">
                <a:moveTo>
                  <a:pt x="463812" y="1025370"/>
                </a:moveTo>
                <a:lnTo>
                  <a:pt x="454717" y="1025370"/>
                </a:lnTo>
                <a:lnTo>
                  <a:pt x="445623" y="1034466"/>
                </a:lnTo>
                <a:lnTo>
                  <a:pt x="463812" y="1034466"/>
                </a:lnTo>
                <a:lnTo>
                  <a:pt x="463812" y="1025370"/>
                </a:lnTo>
                <a:close/>
              </a:path>
              <a:path w="839470" h="1043939">
                <a:moveTo>
                  <a:pt x="463812" y="9095"/>
                </a:moveTo>
                <a:lnTo>
                  <a:pt x="454717" y="18191"/>
                </a:lnTo>
                <a:lnTo>
                  <a:pt x="463812" y="18191"/>
                </a:lnTo>
                <a:lnTo>
                  <a:pt x="463812" y="9095"/>
                </a:lnTo>
                <a:close/>
              </a:path>
              <a:path w="839470" h="1043939">
                <a:moveTo>
                  <a:pt x="839106" y="9095"/>
                </a:moveTo>
                <a:lnTo>
                  <a:pt x="463812" y="9095"/>
                </a:lnTo>
                <a:lnTo>
                  <a:pt x="463812" y="18191"/>
                </a:lnTo>
                <a:lnTo>
                  <a:pt x="839106" y="18191"/>
                </a:lnTo>
                <a:lnTo>
                  <a:pt x="839106" y="9095"/>
                </a:lnTo>
                <a:close/>
              </a:path>
            </a:pathLst>
          </a:custGeom>
          <a:solidFill>
            <a:srgbClr val="0000FF"/>
          </a:solidFill>
        </p:spPr>
        <p:txBody>
          <a:bodyPr wrap="square" lIns="0" tIns="0" rIns="0" bIns="0" rtlCol="0"/>
          <a:lstStyle/>
          <a:p>
            <a:endParaRPr/>
          </a:p>
        </p:txBody>
      </p:sp>
      <p:sp>
        <p:nvSpPr>
          <p:cNvPr id="34" name="object 34"/>
          <p:cNvSpPr/>
          <p:nvPr/>
        </p:nvSpPr>
        <p:spPr>
          <a:xfrm>
            <a:off x="3251234" y="3428336"/>
            <a:ext cx="249185" cy="347449"/>
          </a:xfrm>
          <a:prstGeom prst="rect">
            <a:avLst/>
          </a:prstGeom>
          <a:blipFill>
            <a:blip r:embed="rId4" cstate="print"/>
            <a:stretch>
              <a:fillRect/>
            </a:stretch>
          </a:blipFill>
        </p:spPr>
        <p:txBody>
          <a:bodyPr wrap="square" lIns="0" tIns="0" rIns="0" bIns="0" rtlCol="0"/>
          <a:lstStyle/>
          <a:p>
            <a:endParaRPr/>
          </a:p>
        </p:txBody>
      </p:sp>
      <p:sp>
        <p:nvSpPr>
          <p:cNvPr id="35" name="object 35"/>
          <p:cNvSpPr/>
          <p:nvPr/>
        </p:nvSpPr>
        <p:spPr>
          <a:xfrm>
            <a:off x="4080033" y="1936061"/>
            <a:ext cx="615991" cy="415969"/>
          </a:xfrm>
          <a:prstGeom prst="rect">
            <a:avLst/>
          </a:prstGeom>
          <a:blipFill>
            <a:blip r:embed="rId5" cstate="print"/>
            <a:stretch>
              <a:fillRect/>
            </a:stretch>
          </a:blipFill>
        </p:spPr>
        <p:txBody>
          <a:bodyPr wrap="square" lIns="0" tIns="0" rIns="0" bIns="0" rtlCol="0"/>
          <a:lstStyle/>
          <a:p>
            <a:endParaRPr/>
          </a:p>
        </p:txBody>
      </p:sp>
      <p:sp>
        <p:nvSpPr>
          <p:cNvPr id="36" name="object 36"/>
          <p:cNvSpPr txBox="1"/>
          <p:nvPr/>
        </p:nvSpPr>
        <p:spPr>
          <a:xfrm>
            <a:off x="4257466" y="2009587"/>
            <a:ext cx="273685" cy="281940"/>
          </a:xfrm>
          <a:prstGeom prst="rect">
            <a:avLst/>
          </a:prstGeom>
        </p:spPr>
        <p:txBody>
          <a:bodyPr vert="horz" wrap="square" lIns="0" tIns="20955" rIns="0" bIns="0" rtlCol="0">
            <a:spAutoFit/>
          </a:bodyPr>
          <a:lstStyle/>
          <a:p>
            <a:pPr marL="40005" marR="5080" indent="-27940">
              <a:lnSpc>
                <a:spcPts val="990"/>
              </a:lnSpc>
              <a:spcBef>
                <a:spcPts val="165"/>
              </a:spcBef>
            </a:pPr>
            <a:r>
              <a:rPr sz="850" dirty="0">
                <a:solidFill>
                  <a:srgbClr val="FFFFFF"/>
                </a:solidFill>
                <a:latin typeface="Arial Narrow"/>
                <a:cs typeface="Arial Narrow"/>
              </a:rPr>
              <a:t>se</a:t>
            </a:r>
            <a:r>
              <a:rPr sz="850" spc="-10" dirty="0">
                <a:solidFill>
                  <a:srgbClr val="FFFFFF"/>
                </a:solidFill>
                <a:latin typeface="Arial Narrow"/>
                <a:cs typeface="Arial Narrow"/>
              </a:rPr>
              <a:t>r</a:t>
            </a:r>
            <a:r>
              <a:rPr sz="850" dirty="0">
                <a:solidFill>
                  <a:srgbClr val="FFFFFF"/>
                </a:solidFill>
                <a:latin typeface="Arial Narrow"/>
                <a:cs typeface="Arial Narrow"/>
              </a:rPr>
              <a:t>vo-  drive</a:t>
            </a:r>
            <a:endParaRPr sz="850">
              <a:latin typeface="Arial Narrow"/>
              <a:cs typeface="Arial Narrow"/>
            </a:endParaRPr>
          </a:p>
        </p:txBody>
      </p:sp>
      <p:sp>
        <p:nvSpPr>
          <p:cNvPr id="37" name="object 37"/>
          <p:cNvSpPr/>
          <p:nvPr/>
        </p:nvSpPr>
        <p:spPr>
          <a:xfrm>
            <a:off x="4080033" y="3750342"/>
            <a:ext cx="615991" cy="415969"/>
          </a:xfrm>
          <a:prstGeom prst="rect">
            <a:avLst/>
          </a:prstGeom>
          <a:blipFill>
            <a:blip r:embed="rId5" cstate="print"/>
            <a:stretch>
              <a:fillRect/>
            </a:stretch>
          </a:blipFill>
        </p:spPr>
        <p:txBody>
          <a:bodyPr wrap="square" lIns="0" tIns="0" rIns="0" bIns="0" rtlCol="0"/>
          <a:lstStyle/>
          <a:p>
            <a:endParaRPr/>
          </a:p>
        </p:txBody>
      </p:sp>
      <p:sp>
        <p:nvSpPr>
          <p:cNvPr id="38" name="object 38"/>
          <p:cNvSpPr txBox="1"/>
          <p:nvPr/>
        </p:nvSpPr>
        <p:spPr>
          <a:xfrm>
            <a:off x="4257466" y="3823116"/>
            <a:ext cx="273685" cy="281940"/>
          </a:xfrm>
          <a:prstGeom prst="rect">
            <a:avLst/>
          </a:prstGeom>
        </p:spPr>
        <p:txBody>
          <a:bodyPr vert="horz" wrap="square" lIns="0" tIns="20955" rIns="0" bIns="0" rtlCol="0">
            <a:spAutoFit/>
          </a:bodyPr>
          <a:lstStyle/>
          <a:p>
            <a:pPr marL="40005" marR="5080" indent="-27940">
              <a:lnSpc>
                <a:spcPts val="990"/>
              </a:lnSpc>
              <a:spcBef>
                <a:spcPts val="165"/>
              </a:spcBef>
            </a:pPr>
            <a:r>
              <a:rPr sz="850" dirty="0">
                <a:solidFill>
                  <a:srgbClr val="FFFFFF"/>
                </a:solidFill>
                <a:latin typeface="Arial Narrow"/>
                <a:cs typeface="Arial Narrow"/>
              </a:rPr>
              <a:t>se</a:t>
            </a:r>
            <a:r>
              <a:rPr sz="850" spc="-10" dirty="0">
                <a:solidFill>
                  <a:srgbClr val="FFFFFF"/>
                </a:solidFill>
                <a:latin typeface="Arial Narrow"/>
                <a:cs typeface="Arial Narrow"/>
              </a:rPr>
              <a:t>r</a:t>
            </a:r>
            <a:r>
              <a:rPr sz="850" dirty="0">
                <a:solidFill>
                  <a:srgbClr val="FFFFFF"/>
                </a:solidFill>
                <a:latin typeface="Arial Narrow"/>
                <a:cs typeface="Arial Narrow"/>
              </a:rPr>
              <a:t>vo-  drive</a:t>
            </a:r>
            <a:endParaRPr sz="850">
              <a:latin typeface="Arial Narrow"/>
              <a:cs typeface="Arial Narrow"/>
            </a:endParaRPr>
          </a:p>
        </p:txBody>
      </p:sp>
      <p:sp>
        <p:nvSpPr>
          <p:cNvPr id="39" name="object 39"/>
          <p:cNvSpPr/>
          <p:nvPr/>
        </p:nvSpPr>
        <p:spPr>
          <a:xfrm>
            <a:off x="4085490" y="4638067"/>
            <a:ext cx="615991" cy="415969"/>
          </a:xfrm>
          <a:prstGeom prst="rect">
            <a:avLst/>
          </a:prstGeom>
          <a:blipFill>
            <a:blip r:embed="rId5" cstate="print"/>
            <a:stretch>
              <a:fillRect/>
            </a:stretch>
          </a:blipFill>
        </p:spPr>
        <p:txBody>
          <a:bodyPr wrap="square" lIns="0" tIns="0" rIns="0" bIns="0" rtlCol="0"/>
          <a:lstStyle/>
          <a:p>
            <a:endParaRPr/>
          </a:p>
        </p:txBody>
      </p:sp>
      <p:sp>
        <p:nvSpPr>
          <p:cNvPr id="40" name="object 40"/>
          <p:cNvSpPr txBox="1"/>
          <p:nvPr/>
        </p:nvSpPr>
        <p:spPr>
          <a:xfrm>
            <a:off x="4263286" y="4711132"/>
            <a:ext cx="273685" cy="281940"/>
          </a:xfrm>
          <a:prstGeom prst="rect">
            <a:avLst/>
          </a:prstGeom>
        </p:spPr>
        <p:txBody>
          <a:bodyPr vert="horz" wrap="square" lIns="0" tIns="20955" rIns="0" bIns="0" rtlCol="0">
            <a:spAutoFit/>
          </a:bodyPr>
          <a:lstStyle/>
          <a:p>
            <a:pPr marL="40005" marR="5080" indent="-27940">
              <a:lnSpc>
                <a:spcPts val="990"/>
              </a:lnSpc>
              <a:spcBef>
                <a:spcPts val="165"/>
              </a:spcBef>
            </a:pPr>
            <a:r>
              <a:rPr sz="850" dirty="0">
                <a:solidFill>
                  <a:srgbClr val="FFFFFF"/>
                </a:solidFill>
                <a:latin typeface="Arial Narrow"/>
                <a:cs typeface="Arial Narrow"/>
              </a:rPr>
              <a:t>se</a:t>
            </a:r>
            <a:r>
              <a:rPr sz="850" spc="-10" dirty="0">
                <a:solidFill>
                  <a:srgbClr val="FFFFFF"/>
                </a:solidFill>
                <a:latin typeface="Arial Narrow"/>
                <a:cs typeface="Arial Narrow"/>
              </a:rPr>
              <a:t>r</a:t>
            </a:r>
            <a:r>
              <a:rPr sz="850" dirty="0">
                <a:solidFill>
                  <a:srgbClr val="FFFFFF"/>
                </a:solidFill>
                <a:latin typeface="Arial Narrow"/>
                <a:cs typeface="Arial Narrow"/>
              </a:rPr>
              <a:t>vo-  drive</a:t>
            </a:r>
            <a:endParaRPr sz="850">
              <a:latin typeface="Arial Narrow"/>
              <a:cs typeface="Arial Narrow"/>
            </a:endParaRPr>
          </a:p>
        </p:txBody>
      </p:sp>
      <p:sp>
        <p:nvSpPr>
          <p:cNvPr id="41" name="object 41"/>
          <p:cNvSpPr/>
          <p:nvPr/>
        </p:nvSpPr>
        <p:spPr>
          <a:xfrm>
            <a:off x="1211067" y="2094323"/>
            <a:ext cx="2040167" cy="401416"/>
          </a:xfrm>
          <a:prstGeom prst="rect">
            <a:avLst/>
          </a:prstGeom>
          <a:blipFill>
            <a:blip r:embed="rId6" cstate="print"/>
            <a:stretch>
              <a:fillRect/>
            </a:stretch>
          </a:blipFill>
        </p:spPr>
        <p:txBody>
          <a:bodyPr wrap="square" lIns="0" tIns="0" rIns="0" bIns="0" rtlCol="0"/>
          <a:lstStyle/>
          <a:p>
            <a:endParaRPr/>
          </a:p>
        </p:txBody>
      </p:sp>
      <p:sp>
        <p:nvSpPr>
          <p:cNvPr id="42" name="object 42"/>
          <p:cNvSpPr txBox="1"/>
          <p:nvPr/>
        </p:nvSpPr>
        <p:spPr>
          <a:xfrm>
            <a:off x="1962220" y="2303554"/>
            <a:ext cx="521334" cy="170815"/>
          </a:xfrm>
          <a:prstGeom prst="rect">
            <a:avLst/>
          </a:prstGeom>
        </p:spPr>
        <p:txBody>
          <a:bodyPr vert="horz" wrap="square" lIns="0" tIns="12700" rIns="0" bIns="0" rtlCol="0">
            <a:spAutoFit/>
          </a:bodyPr>
          <a:lstStyle/>
          <a:p>
            <a:pPr marL="12700">
              <a:lnSpc>
                <a:spcPct val="100000"/>
              </a:lnSpc>
              <a:spcBef>
                <a:spcPts val="100"/>
              </a:spcBef>
            </a:pPr>
            <a:r>
              <a:rPr sz="950" spc="-5" dirty="0">
                <a:solidFill>
                  <a:srgbClr val="FFFFFF"/>
                </a:solidFill>
                <a:latin typeface="Arial Narrow"/>
                <a:cs typeface="Arial Narrow"/>
              </a:rPr>
              <a:t>display</a:t>
            </a:r>
            <a:r>
              <a:rPr sz="950" spc="-55" dirty="0">
                <a:solidFill>
                  <a:srgbClr val="FFFFFF"/>
                </a:solidFill>
                <a:latin typeface="Arial Narrow"/>
                <a:cs typeface="Arial Narrow"/>
              </a:rPr>
              <a:t> </a:t>
            </a:r>
            <a:r>
              <a:rPr sz="950" spc="-5" dirty="0">
                <a:solidFill>
                  <a:srgbClr val="FFFFFF"/>
                </a:solidFill>
                <a:latin typeface="Arial Narrow"/>
                <a:cs typeface="Arial Narrow"/>
              </a:rPr>
              <a:t>unit</a:t>
            </a:r>
            <a:endParaRPr sz="950">
              <a:latin typeface="Arial Narrow"/>
              <a:cs typeface="Arial Narrow"/>
            </a:endParaRPr>
          </a:p>
        </p:txBody>
      </p:sp>
      <p:sp>
        <p:nvSpPr>
          <p:cNvPr id="43" name="object 43"/>
          <p:cNvSpPr/>
          <p:nvPr/>
        </p:nvSpPr>
        <p:spPr>
          <a:xfrm>
            <a:off x="1198941" y="2868050"/>
            <a:ext cx="2052293" cy="600305"/>
          </a:xfrm>
          <a:prstGeom prst="rect">
            <a:avLst/>
          </a:prstGeom>
          <a:blipFill>
            <a:blip r:embed="rId7" cstate="print"/>
            <a:stretch>
              <a:fillRect/>
            </a:stretch>
          </a:blipFill>
        </p:spPr>
        <p:txBody>
          <a:bodyPr wrap="square" lIns="0" tIns="0" rIns="0" bIns="0" rtlCol="0"/>
          <a:lstStyle/>
          <a:p>
            <a:endParaRPr/>
          </a:p>
        </p:txBody>
      </p:sp>
      <p:sp>
        <p:nvSpPr>
          <p:cNvPr id="44" name="object 44"/>
          <p:cNvSpPr txBox="1"/>
          <p:nvPr/>
        </p:nvSpPr>
        <p:spPr>
          <a:xfrm>
            <a:off x="1976771" y="3275928"/>
            <a:ext cx="511175" cy="170815"/>
          </a:xfrm>
          <a:prstGeom prst="rect">
            <a:avLst/>
          </a:prstGeom>
        </p:spPr>
        <p:txBody>
          <a:bodyPr vert="horz" wrap="square" lIns="0" tIns="12700" rIns="0" bIns="0" rtlCol="0">
            <a:spAutoFit/>
          </a:bodyPr>
          <a:lstStyle/>
          <a:p>
            <a:pPr marL="12700">
              <a:lnSpc>
                <a:spcPct val="100000"/>
              </a:lnSpc>
              <a:spcBef>
                <a:spcPts val="100"/>
              </a:spcBef>
            </a:pPr>
            <a:r>
              <a:rPr sz="950" spc="-5" dirty="0">
                <a:solidFill>
                  <a:srgbClr val="FFFFFF"/>
                </a:solidFill>
                <a:latin typeface="Arial Narrow"/>
                <a:cs typeface="Arial Narrow"/>
              </a:rPr>
              <a:t>control</a:t>
            </a:r>
            <a:r>
              <a:rPr sz="950" spc="-45" dirty="0">
                <a:solidFill>
                  <a:srgbClr val="FFFFFF"/>
                </a:solidFill>
                <a:latin typeface="Arial Narrow"/>
                <a:cs typeface="Arial Narrow"/>
              </a:rPr>
              <a:t> </a:t>
            </a:r>
            <a:r>
              <a:rPr sz="950" spc="-5" dirty="0">
                <a:solidFill>
                  <a:srgbClr val="FFFFFF"/>
                </a:solidFill>
                <a:latin typeface="Arial Narrow"/>
                <a:cs typeface="Arial Narrow"/>
              </a:rPr>
              <a:t>unit</a:t>
            </a:r>
            <a:endParaRPr sz="950">
              <a:latin typeface="Arial Narrow"/>
              <a:cs typeface="Arial Narrow"/>
            </a:endParaRPr>
          </a:p>
        </p:txBody>
      </p:sp>
      <p:sp>
        <p:nvSpPr>
          <p:cNvPr id="45" name="object 45"/>
          <p:cNvSpPr/>
          <p:nvPr/>
        </p:nvSpPr>
        <p:spPr>
          <a:xfrm>
            <a:off x="1192878" y="3852212"/>
            <a:ext cx="2058356" cy="805864"/>
          </a:xfrm>
          <a:prstGeom prst="rect">
            <a:avLst/>
          </a:prstGeom>
          <a:blipFill>
            <a:blip r:embed="rId8" cstate="print"/>
            <a:stretch>
              <a:fillRect/>
            </a:stretch>
          </a:blipFill>
        </p:spPr>
        <p:txBody>
          <a:bodyPr wrap="square" lIns="0" tIns="0" rIns="0" bIns="0" rtlCol="0"/>
          <a:lstStyle/>
          <a:p>
            <a:endParaRPr/>
          </a:p>
        </p:txBody>
      </p:sp>
      <p:sp>
        <p:nvSpPr>
          <p:cNvPr id="46" name="object 46"/>
          <p:cNvSpPr txBox="1"/>
          <p:nvPr/>
        </p:nvSpPr>
        <p:spPr>
          <a:xfrm>
            <a:off x="1918567" y="4461987"/>
            <a:ext cx="610235" cy="170815"/>
          </a:xfrm>
          <a:prstGeom prst="rect">
            <a:avLst/>
          </a:prstGeom>
        </p:spPr>
        <p:txBody>
          <a:bodyPr vert="horz" wrap="square" lIns="0" tIns="12700" rIns="0" bIns="0" rtlCol="0">
            <a:spAutoFit/>
          </a:bodyPr>
          <a:lstStyle/>
          <a:p>
            <a:pPr marL="12700">
              <a:lnSpc>
                <a:spcPct val="100000"/>
              </a:lnSpc>
              <a:spcBef>
                <a:spcPts val="100"/>
              </a:spcBef>
            </a:pPr>
            <a:r>
              <a:rPr sz="950" spc="-5" dirty="0">
                <a:solidFill>
                  <a:srgbClr val="FFFFFF"/>
                </a:solidFill>
                <a:latin typeface="Arial Narrow"/>
                <a:cs typeface="Arial Narrow"/>
              </a:rPr>
              <a:t>power</a:t>
            </a:r>
            <a:r>
              <a:rPr sz="950" spc="-50" dirty="0">
                <a:solidFill>
                  <a:srgbClr val="FFFFFF"/>
                </a:solidFill>
                <a:latin typeface="Arial Narrow"/>
                <a:cs typeface="Arial Narrow"/>
              </a:rPr>
              <a:t> </a:t>
            </a:r>
            <a:r>
              <a:rPr sz="950" spc="-5" dirty="0">
                <a:solidFill>
                  <a:srgbClr val="FFFFFF"/>
                </a:solidFill>
                <a:latin typeface="Arial Narrow"/>
                <a:cs typeface="Arial Narrow"/>
              </a:rPr>
              <a:t>supply</a:t>
            </a:r>
            <a:endParaRPr sz="950">
              <a:latin typeface="Arial Narrow"/>
              <a:cs typeface="Arial Narrow"/>
            </a:endParaRPr>
          </a:p>
        </p:txBody>
      </p:sp>
      <p:sp>
        <p:nvSpPr>
          <p:cNvPr id="47" name="object 47"/>
          <p:cNvSpPr/>
          <p:nvPr/>
        </p:nvSpPr>
        <p:spPr>
          <a:xfrm>
            <a:off x="3067210" y="3303753"/>
            <a:ext cx="305435" cy="535940"/>
          </a:xfrm>
          <a:custGeom>
            <a:avLst/>
            <a:gdLst/>
            <a:ahLst/>
            <a:cxnLst/>
            <a:rect l="l" t="t" r="r" b="b"/>
            <a:pathLst>
              <a:path w="305435" h="535939">
                <a:moveTo>
                  <a:pt x="305282" y="430556"/>
                </a:moveTo>
                <a:lnTo>
                  <a:pt x="263364" y="465869"/>
                </a:lnTo>
                <a:lnTo>
                  <a:pt x="222400" y="497557"/>
                </a:lnTo>
                <a:lnTo>
                  <a:pt x="183342" y="521936"/>
                </a:lnTo>
                <a:lnTo>
                  <a:pt x="147143" y="535319"/>
                </a:lnTo>
                <a:lnTo>
                  <a:pt x="114758" y="534020"/>
                </a:lnTo>
                <a:lnTo>
                  <a:pt x="71692" y="485977"/>
                </a:lnTo>
                <a:lnTo>
                  <a:pt x="58489" y="443531"/>
                </a:lnTo>
                <a:lnTo>
                  <a:pt x="47276" y="390783"/>
                </a:lnTo>
                <a:lnTo>
                  <a:pt x="37800" y="331498"/>
                </a:lnTo>
                <a:lnTo>
                  <a:pt x="29806" y="269441"/>
                </a:lnTo>
                <a:lnTo>
                  <a:pt x="23042" y="208378"/>
                </a:lnTo>
                <a:lnTo>
                  <a:pt x="17255" y="152072"/>
                </a:lnTo>
                <a:lnTo>
                  <a:pt x="12189" y="104290"/>
                </a:lnTo>
                <a:lnTo>
                  <a:pt x="7593" y="68796"/>
                </a:lnTo>
                <a:lnTo>
                  <a:pt x="994" y="21973"/>
                </a:lnTo>
                <a:lnTo>
                  <a:pt x="0" y="2004"/>
                </a:lnTo>
                <a:lnTo>
                  <a:pt x="2802" y="0"/>
                </a:lnTo>
                <a:lnTo>
                  <a:pt x="7593" y="7067"/>
                </a:lnTo>
              </a:path>
            </a:pathLst>
          </a:custGeom>
          <a:ln w="18189">
            <a:solidFill>
              <a:srgbClr val="00FF00"/>
            </a:solidFill>
          </a:ln>
        </p:spPr>
        <p:txBody>
          <a:bodyPr wrap="square" lIns="0" tIns="0" rIns="0" bIns="0" rtlCol="0"/>
          <a:lstStyle/>
          <a:p>
            <a:endParaRPr/>
          </a:p>
        </p:txBody>
      </p:sp>
      <p:sp>
        <p:nvSpPr>
          <p:cNvPr id="48" name="object 48"/>
          <p:cNvSpPr txBox="1"/>
          <p:nvPr/>
        </p:nvSpPr>
        <p:spPr>
          <a:xfrm>
            <a:off x="1432305" y="5472810"/>
            <a:ext cx="4243705" cy="177800"/>
          </a:xfrm>
          <a:prstGeom prst="rect">
            <a:avLst/>
          </a:prstGeom>
        </p:spPr>
        <p:txBody>
          <a:bodyPr vert="horz" wrap="square" lIns="0" tIns="12065" rIns="0" bIns="0" rtlCol="0">
            <a:spAutoFit/>
          </a:bodyPr>
          <a:lstStyle/>
          <a:p>
            <a:pPr marL="12700">
              <a:lnSpc>
                <a:spcPct val="100000"/>
              </a:lnSpc>
              <a:spcBef>
                <a:spcPts val="95"/>
              </a:spcBef>
            </a:pPr>
            <a:r>
              <a:rPr sz="1000" b="1" spc="-5" dirty="0">
                <a:latin typeface="Arial"/>
                <a:cs typeface="Arial"/>
              </a:rPr>
              <a:t>Fig. 4 : New architecture based on CAN Bus servo-drives and</a:t>
            </a:r>
            <a:r>
              <a:rPr sz="1000" b="1" spc="130" dirty="0">
                <a:latin typeface="Arial"/>
                <a:cs typeface="Arial"/>
              </a:rPr>
              <a:t> </a:t>
            </a:r>
            <a:r>
              <a:rPr sz="1000" b="1" spc="-5" dirty="0">
                <a:latin typeface="Arial"/>
                <a:cs typeface="Arial"/>
              </a:rPr>
              <a:t>sensors</a:t>
            </a:r>
            <a:endParaRPr sz="1000">
              <a:latin typeface="Arial"/>
              <a:cs typeface="Arial"/>
            </a:endParaRPr>
          </a:p>
        </p:txBody>
      </p:sp>
      <p:sp>
        <p:nvSpPr>
          <p:cNvPr id="49" name="object 49"/>
          <p:cNvSpPr txBox="1"/>
          <p:nvPr/>
        </p:nvSpPr>
        <p:spPr>
          <a:xfrm>
            <a:off x="442976" y="5782436"/>
            <a:ext cx="2991485" cy="695325"/>
          </a:xfrm>
          <a:prstGeom prst="rect">
            <a:avLst/>
          </a:prstGeom>
        </p:spPr>
        <p:txBody>
          <a:bodyPr vert="horz" wrap="square" lIns="0" tIns="13335" rIns="0" bIns="0" rtlCol="0">
            <a:spAutoFit/>
          </a:bodyPr>
          <a:lstStyle/>
          <a:p>
            <a:pPr marL="12700" marR="5080" algn="just">
              <a:lnSpc>
                <a:spcPct val="99700"/>
              </a:lnSpc>
              <a:spcBef>
                <a:spcPts val="105"/>
              </a:spcBef>
            </a:pPr>
            <a:r>
              <a:rPr sz="1100" spc="-5" dirty="0">
                <a:latin typeface="Times New Roman"/>
                <a:cs typeface="Times New Roman"/>
              </a:rPr>
              <a:t>L’architecture système basée sur </a:t>
            </a:r>
            <a:r>
              <a:rPr sz="1100" dirty="0">
                <a:latin typeface="Times New Roman"/>
                <a:cs typeface="Times New Roman"/>
              </a:rPr>
              <a:t>un </a:t>
            </a:r>
            <a:r>
              <a:rPr sz="1100" spc="-5" dirty="0">
                <a:latin typeface="Times New Roman"/>
                <a:cs typeface="Times New Roman"/>
              </a:rPr>
              <a:t>bus CAN  accompagne maintenant </a:t>
            </a:r>
            <a:r>
              <a:rPr sz="1100" dirty="0">
                <a:latin typeface="Times New Roman"/>
                <a:cs typeface="Times New Roman"/>
              </a:rPr>
              <a:t>tous nos </a:t>
            </a:r>
            <a:r>
              <a:rPr sz="1100" spc="-5" dirty="0">
                <a:latin typeface="Times New Roman"/>
                <a:cs typeface="Times New Roman"/>
              </a:rPr>
              <a:t>positionneurs  </a:t>
            </a:r>
            <a:r>
              <a:rPr sz="1100" dirty="0">
                <a:latin typeface="Times New Roman"/>
                <a:cs typeface="Times New Roman"/>
              </a:rPr>
              <a:t>neufs </a:t>
            </a:r>
            <a:r>
              <a:rPr sz="1100" spc="-5" dirty="0">
                <a:latin typeface="Times New Roman"/>
                <a:cs typeface="Times New Roman"/>
              </a:rPr>
              <a:t>qui sont par ailleurs </a:t>
            </a:r>
            <a:r>
              <a:rPr sz="1100" dirty="0">
                <a:latin typeface="Times New Roman"/>
                <a:cs typeface="Times New Roman"/>
              </a:rPr>
              <a:t>équipés en </a:t>
            </a:r>
            <a:r>
              <a:rPr sz="1100" spc="-5" dirty="0">
                <a:latin typeface="Times New Roman"/>
                <a:cs typeface="Times New Roman"/>
              </a:rPr>
              <a:t>standard </a:t>
            </a:r>
            <a:r>
              <a:rPr sz="1100" dirty="0">
                <a:latin typeface="Times New Roman"/>
                <a:cs typeface="Times New Roman"/>
              </a:rPr>
              <a:t>de  </a:t>
            </a:r>
            <a:r>
              <a:rPr sz="1100" spc="-5" dirty="0">
                <a:latin typeface="Times New Roman"/>
                <a:cs typeface="Times New Roman"/>
              </a:rPr>
              <a:t>moteurs brushless.</a:t>
            </a:r>
            <a:endParaRPr sz="1100">
              <a:latin typeface="Times New Roman"/>
              <a:cs typeface="Times New Roman"/>
            </a:endParaRPr>
          </a:p>
        </p:txBody>
      </p:sp>
      <p:sp>
        <p:nvSpPr>
          <p:cNvPr id="50" name="object 50"/>
          <p:cNvSpPr txBox="1"/>
          <p:nvPr/>
        </p:nvSpPr>
        <p:spPr>
          <a:xfrm>
            <a:off x="442976" y="6619113"/>
            <a:ext cx="2195830" cy="193675"/>
          </a:xfrm>
          <a:prstGeom prst="rect">
            <a:avLst/>
          </a:prstGeom>
        </p:spPr>
        <p:txBody>
          <a:bodyPr vert="horz" wrap="square" lIns="0" tIns="13335" rIns="0" bIns="0" rtlCol="0">
            <a:spAutoFit/>
          </a:bodyPr>
          <a:lstStyle/>
          <a:p>
            <a:pPr marL="12700">
              <a:lnSpc>
                <a:spcPct val="100000"/>
              </a:lnSpc>
              <a:spcBef>
                <a:spcPts val="105"/>
              </a:spcBef>
            </a:pPr>
            <a:r>
              <a:rPr sz="1100" spc="-5" dirty="0">
                <a:latin typeface="Times New Roman"/>
                <a:cs typeface="Times New Roman"/>
              </a:rPr>
              <a:t>Cette architecture permet entre autres</a:t>
            </a:r>
            <a:r>
              <a:rPr sz="1100" spc="45" dirty="0">
                <a:latin typeface="Times New Roman"/>
                <a:cs typeface="Times New Roman"/>
              </a:rPr>
              <a:t> </a:t>
            </a:r>
            <a:r>
              <a:rPr sz="1100" dirty="0">
                <a:latin typeface="Times New Roman"/>
                <a:cs typeface="Times New Roman"/>
              </a:rPr>
              <a:t>:</a:t>
            </a:r>
            <a:endParaRPr sz="1100">
              <a:latin typeface="Times New Roman"/>
              <a:cs typeface="Times New Roman"/>
            </a:endParaRPr>
          </a:p>
        </p:txBody>
      </p:sp>
      <p:sp>
        <p:nvSpPr>
          <p:cNvPr id="51" name="object 51"/>
          <p:cNvSpPr txBox="1"/>
          <p:nvPr/>
        </p:nvSpPr>
        <p:spPr>
          <a:xfrm>
            <a:off x="671576" y="6786753"/>
            <a:ext cx="2761615" cy="1364615"/>
          </a:xfrm>
          <a:prstGeom prst="rect">
            <a:avLst/>
          </a:prstGeom>
        </p:spPr>
        <p:txBody>
          <a:bodyPr vert="horz" wrap="square" lIns="0" tIns="13335" rIns="0" bIns="0" rtlCol="0">
            <a:spAutoFit/>
          </a:bodyPr>
          <a:lstStyle/>
          <a:p>
            <a:pPr marL="227329" marR="5715" indent="-227329">
              <a:lnSpc>
                <a:spcPct val="100000"/>
              </a:lnSpc>
              <a:spcBef>
                <a:spcPts val="105"/>
              </a:spcBef>
              <a:buChar char="-"/>
              <a:tabLst>
                <a:tab pos="227329" algn="l"/>
                <a:tab pos="227965" algn="l"/>
              </a:tabLst>
            </a:pPr>
            <a:r>
              <a:rPr sz="1100" dirty="0">
                <a:latin typeface="Times New Roman"/>
                <a:cs typeface="Times New Roman"/>
              </a:rPr>
              <a:t>un </a:t>
            </a:r>
            <a:r>
              <a:rPr sz="1100" spc="-5" dirty="0">
                <a:latin typeface="Times New Roman"/>
                <a:cs typeface="Times New Roman"/>
              </a:rPr>
              <a:t>fonctionnement simultané </a:t>
            </a:r>
            <a:r>
              <a:rPr sz="1100" dirty="0">
                <a:latin typeface="Times New Roman"/>
                <a:cs typeface="Times New Roman"/>
              </a:rPr>
              <a:t>des axes </a:t>
            </a:r>
            <a:r>
              <a:rPr sz="1100" spc="-5" dirty="0">
                <a:latin typeface="Times New Roman"/>
                <a:cs typeface="Times New Roman"/>
              </a:rPr>
              <a:t>dans  </a:t>
            </a:r>
            <a:r>
              <a:rPr sz="1100" dirty="0">
                <a:latin typeface="Times New Roman"/>
                <a:cs typeface="Times New Roman"/>
              </a:rPr>
              <a:t>la </a:t>
            </a:r>
            <a:r>
              <a:rPr sz="1100" spc="-5" dirty="0">
                <a:latin typeface="Times New Roman"/>
                <a:cs typeface="Times New Roman"/>
              </a:rPr>
              <a:t>limite de la puissance</a:t>
            </a:r>
            <a:r>
              <a:rPr sz="1100" spc="10" dirty="0">
                <a:latin typeface="Times New Roman"/>
                <a:cs typeface="Times New Roman"/>
              </a:rPr>
              <a:t> </a:t>
            </a:r>
            <a:r>
              <a:rPr sz="1100" spc="-5" dirty="0">
                <a:latin typeface="Times New Roman"/>
                <a:cs typeface="Times New Roman"/>
              </a:rPr>
              <a:t>disponible,</a:t>
            </a:r>
            <a:endParaRPr sz="1100">
              <a:latin typeface="Times New Roman"/>
              <a:cs typeface="Times New Roman"/>
            </a:endParaRPr>
          </a:p>
          <a:p>
            <a:pPr marL="227329" indent="-215265">
              <a:lnSpc>
                <a:spcPts val="1310"/>
              </a:lnSpc>
              <a:buChar char="-"/>
              <a:tabLst>
                <a:tab pos="227329" algn="l"/>
                <a:tab pos="227965" algn="l"/>
              </a:tabLst>
            </a:pPr>
            <a:r>
              <a:rPr sz="1100" dirty="0">
                <a:latin typeface="Times New Roman"/>
                <a:cs typeface="Times New Roman"/>
              </a:rPr>
              <a:t>une </a:t>
            </a:r>
            <a:r>
              <a:rPr sz="1100" spc="-5" dirty="0">
                <a:latin typeface="Times New Roman"/>
                <a:cs typeface="Times New Roman"/>
              </a:rPr>
              <a:t>économie </a:t>
            </a:r>
            <a:r>
              <a:rPr sz="1100" dirty="0">
                <a:latin typeface="Times New Roman"/>
                <a:cs typeface="Times New Roman"/>
              </a:rPr>
              <a:t>de </a:t>
            </a:r>
            <a:r>
              <a:rPr sz="1100" spc="-5" dirty="0">
                <a:latin typeface="Times New Roman"/>
                <a:cs typeface="Times New Roman"/>
              </a:rPr>
              <a:t>câblage,</a:t>
            </a:r>
            <a:endParaRPr sz="1100">
              <a:latin typeface="Times New Roman"/>
              <a:cs typeface="Times New Roman"/>
            </a:endParaRPr>
          </a:p>
          <a:p>
            <a:pPr marL="227329" indent="-215265">
              <a:lnSpc>
                <a:spcPct val="100000"/>
              </a:lnSpc>
              <a:buChar char="-"/>
              <a:tabLst>
                <a:tab pos="227329" algn="l"/>
                <a:tab pos="227965" algn="l"/>
              </a:tabLst>
            </a:pPr>
            <a:r>
              <a:rPr sz="1100" dirty="0">
                <a:latin typeface="Times New Roman"/>
                <a:cs typeface="Times New Roman"/>
              </a:rPr>
              <a:t>une </a:t>
            </a:r>
            <a:r>
              <a:rPr sz="1100" spc="-5" dirty="0">
                <a:latin typeface="Times New Roman"/>
                <a:cs typeface="Times New Roman"/>
              </a:rPr>
              <a:t>installation plus</a:t>
            </a:r>
            <a:r>
              <a:rPr sz="1100" spc="-15" dirty="0">
                <a:latin typeface="Times New Roman"/>
                <a:cs typeface="Times New Roman"/>
              </a:rPr>
              <a:t> </a:t>
            </a:r>
            <a:r>
              <a:rPr sz="1100" spc="-5" dirty="0">
                <a:latin typeface="Times New Roman"/>
                <a:cs typeface="Times New Roman"/>
              </a:rPr>
              <a:t>simple,</a:t>
            </a:r>
            <a:endParaRPr sz="1100">
              <a:latin typeface="Times New Roman"/>
              <a:cs typeface="Times New Roman"/>
            </a:endParaRPr>
          </a:p>
          <a:p>
            <a:pPr marL="227329" indent="-215265">
              <a:lnSpc>
                <a:spcPct val="100000"/>
              </a:lnSpc>
              <a:buChar char="-"/>
              <a:tabLst>
                <a:tab pos="227329" algn="l"/>
                <a:tab pos="227965" algn="l"/>
              </a:tabLst>
            </a:pPr>
            <a:r>
              <a:rPr sz="1100" dirty="0">
                <a:latin typeface="Times New Roman"/>
                <a:cs typeface="Times New Roman"/>
              </a:rPr>
              <a:t>une </a:t>
            </a:r>
            <a:r>
              <a:rPr sz="1100" spc="-5" dirty="0">
                <a:latin typeface="Times New Roman"/>
                <a:cs typeface="Times New Roman"/>
              </a:rPr>
              <a:t>évolution</a:t>
            </a:r>
            <a:r>
              <a:rPr sz="1100" spc="-20" dirty="0">
                <a:latin typeface="Times New Roman"/>
                <a:cs typeface="Times New Roman"/>
              </a:rPr>
              <a:t> </a:t>
            </a:r>
            <a:r>
              <a:rPr sz="1100" spc="-5" dirty="0">
                <a:latin typeface="Times New Roman"/>
                <a:cs typeface="Times New Roman"/>
              </a:rPr>
              <a:t>modulaire,</a:t>
            </a:r>
            <a:endParaRPr sz="1100">
              <a:latin typeface="Times New Roman"/>
              <a:cs typeface="Times New Roman"/>
            </a:endParaRPr>
          </a:p>
          <a:p>
            <a:pPr marL="227329" indent="-215265">
              <a:lnSpc>
                <a:spcPct val="100000"/>
              </a:lnSpc>
              <a:buChar char="-"/>
              <a:tabLst>
                <a:tab pos="227329" algn="l"/>
                <a:tab pos="227965" algn="l"/>
              </a:tabLst>
            </a:pPr>
            <a:r>
              <a:rPr sz="1100" dirty="0">
                <a:latin typeface="Times New Roman"/>
                <a:cs typeface="Times New Roman"/>
              </a:rPr>
              <a:t>un </a:t>
            </a:r>
            <a:r>
              <a:rPr sz="1100" spc="-5" dirty="0">
                <a:latin typeface="Times New Roman"/>
                <a:cs typeface="Times New Roman"/>
              </a:rPr>
              <a:t>positionnement plus </a:t>
            </a:r>
            <a:r>
              <a:rPr sz="1100" dirty="0">
                <a:latin typeface="Times New Roman"/>
                <a:cs typeface="Times New Roman"/>
              </a:rPr>
              <a:t>précis,</a:t>
            </a:r>
            <a:endParaRPr sz="1100">
              <a:latin typeface="Times New Roman"/>
              <a:cs typeface="Times New Roman"/>
            </a:endParaRPr>
          </a:p>
          <a:p>
            <a:pPr marL="227329" marR="5080" indent="-227329">
              <a:lnSpc>
                <a:spcPts val="1310"/>
              </a:lnSpc>
              <a:spcBef>
                <a:spcPts val="50"/>
              </a:spcBef>
              <a:buChar char="-"/>
              <a:tabLst>
                <a:tab pos="227329" algn="l"/>
                <a:tab pos="227965" algn="l"/>
                <a:tab pos="558165" algn="l"/>
                <a:tab pos="1244600" algn="l"/>
                <a:tab pos="1505585" algn="l"/>
                <a:tab pos="2037080" algn="l"/>
                <a:tab pos="2297430" algn="l"/>
              </a:tabLst>
            </a:pPr>
            <a:r>
              <a:rPr sz="1100" dirty="0">
                <a:latin typeface="Times New Roman"/>
                <a:cs typeface="Times New Roman"/>
              </a:rPr>
              <a:t>une	ré</a:t>
            </a:r>
            <a:r>
              <a:rPr sz="1100" spc="-10" dirty="0">
                <a:latin typeface="Times New Roman"/>
                <a:cs typeface="Times New Roman"/>
              </a:rPr>
              <a:t>s</a:t>
            </a:r>
            <a:r>
              <a:rPr sz="1100" dirty="0">
                <a:latin typeface="Times New Roman"/>
                <a:cs typeface="Times New Roman"/>
              </a:rPr>
              <a:t>ol</a:t>
            </a:r>
            <a:r>
              <a:rPr sz="1100" spc="-15" dirty="0">
                <a:latin typeface="Times New Roman"/>
                <a:cs typeface="Times New Roman"/>
              </a:rPr>
              <a:t>u</a:t>
            </a:r>
            <a:r>
              <a:rPr sz="1100" dirty="0">
                <a:latin typeface="Times New Roman"/>
                <a:cs typeface="Times New Roman"/>
              </a:rPr>
              <a:t>ti</a:t>
            </a:r>
            <a:r>
              <a:rPr sz="1100" spc="-15" dirty="0">
                <a:latin typeface="Times New Roman"/>
                <a:cs typeface="Times New Roman"/>
              </a:rPr>
              <a:t>o</a:t>
            </a:r>
            <a:r>
              <a:rPr sz="1100" dirty="0">
                <a:latin typeface="Times New Roman"/>
                <a:cs typeface="Times New Roman"/>
              </a:rPr>
              <a:t>n	de	</a:t>
            </a:r>
            <a:r>
              <a:rPr sz="1100" spc="-20" dirty="0">
                <a:latin typeface="Times New Roman"/>
                <a:cs typeface="Times New Roman"/>
              </a:rPr>
              <a:t>m</a:t>
            </a:r>
            <a:r>
              <a:rPr sz="1100" dirty="0">
                <a:latin typeface="Times New Roman"/>
                <a:cs typeface="Times New Roman"/>
              </a:rPr>
              <a:t>esure	de	po</a:t>
            </a:r>
            <a:r>
              <a:rPr sz="1100" spc="-10" dirty="0">
                <a:latin typeface="Times New Roman"/>
                <a:cs typeface="Times New Roman"/>
              </a:rPr>
              <a:t>s</a:t>
            </a:r>
            <a:r>
              <a:rPr sz="1100" dirty="0">
                <a:latin typeface="Times New Roman"/>
                <a:cs typeface="Times New Roman"/>
              </a:rPr>
              <a:t>i</a:t>
            </a:r>
            <a:r>
              <a:rPr sz="1100" spc="-10" dirty="0">
                <a:latin typeface="Times New Roman"/>
                <a:cs typeface="Times New Roman"/>
              </a:rPr>
              <a:t>t</a:t>
            </a:r>
            <a:r>
              <a:rPr sz="1100" dirty="0">
                <a:latin typeface="Times New Roman"/>
                <a:cs typeface="Times New Roman"/>
              </a:rPr>
              <a:t>ion  </a:t>
            </a:r>
            <a:r>
              <a:rPr sz="1100" spc="-5" dirty="0">
                <a:latin typeface="Times New Roman"/>
                <a:cs typeface="Times New Roman"/>
              </a:rPr>
              <a:t>améliorée.</a:t>
            </a:r>
            <a:endParaRPr sz="1100">
              <a:latin typeface="Times New Roman"/>
              <a:cs typeface="Times New Roman"/>
            </a:endParaRPr>
          </a:p>
        </p:txBody>
      </p:sp>
      <p:sp>
        <p:nvSpPr>
          <p:cNvPr id="52" name="object 52"/>
          <p:cNvSpPr txBox="1"/>
          <p:nvPr/>
        </p:nvSpPr>
        <p:spPr>
          <a:xfrm>
            <a:off x="436880" y="8124825"/>
            <a:ext cx="2997200" cy="863600"/>
          </a:xfrm>
          <a:prstGeom prst="rect">
            <a:avLst/>
          </a:prstGeom>
        </p:spPr>
        <p:txBody>
          <a:bodyPr vert="horz" wrap="square" lIns="0" tIns="13335" rIns="0" bIns="0" rtlCol="0">
            <a:spAutoFit/>
          </a:bodyPr>
          <a:lstStyle/>
          <a:p>
            <a:pPr marL="12700" marR="5080" algn="just">
              <a:lnSpc>
                <a:spcPct val="99800"/>
              </a:lnSpc>
              <a:spcBef>
                <a:spcPts val="105"/>
              </a:spcBef>
            </a:pPr>
            <a:r>
              <a:rPr sz="1100" spc="-5" dirty="0">
                <a:latin typeface="Times New Roman"/>
                <a:cs typeface="Times New Roman"/>
              </a:rPr>
              <a:t>Cette architecture </a:t>
            </a:r>
            <a:r>
              <a:rPr sz="1100" dirty="0">
                <a:latin typeface="Times New Roman"/>
                <a:cs typeface="Times New Roman"/>
              </a:rPr>
              <a:t>repose </a:t>
            </a:r>
            <a:r>
              <a:rPr sz="1100" spc="-5" dirty="0">
                <a:latin typeface="Times New Roman"/>
                <a:cs typeface="Times New Roman"/>
              </a:rPr>
              <a:t>sur </a:t>
            </a:r>
            <a:r>
              <a:rPr sz="1100" dirty="0">
                <a:latin typeface="Times New Roman"/>
                <a:cs typeface="Times New Roman"/>
              </a:rPr>
              <a:t>les éléments ci-après :  1 </a:t>
            </a:r>
            <a:r>
              <a:rPr sz="1100" spc="-5" dirty="0">
                <a:latin typeface="Times New Roman"/>
                <a:cs typeface="Times New Roman"/>
              </a:rPr>
              <a:t>contrôleur AC 9030, </a:t>
            </a:r>
            <a:r>
              <a:rPr sz="1100" dirty="0">
                <a:latin typeface="Times New Roman"/>
                <a:cs typeface="Times New Roman"/>
              </a:rPr>
              <a:t>1 </a:t>
            </a:r>
            <a:r>
              <a:rPr sz="1100" spc="-5" dirty="0">
                <a:latin typeface="Times New Roman"/>
                <a:cs typeface="Times New Roman"/>
              </a:rPr>
              <a:t>coffret alimentation, autant  d’unités variateur (SD) que d’axes </a:t>
            </a:r>
            <a:r>
              <a:rPr sz="1100" dirty="0">
                <a:latin typeface="Times New Roman"/>
                <a:cs typeface="Times New Roman"/>
              </a:rPr>
              <a:t>à </a:t>
            </a:r>
            <a:r>
              <a:rPr sz="1100" spc="-5" dirty="0">
                <a:latin typeface="Times New Roman"/>
                <a:cs typeface="Times New Roman"/>
              </a:rPr>
              <a:t>asservir, </a:t>
            </a:r>
            <a:r>
              <a:rPr sz="1100" dirty="0">
                <a:latin typeface="Times New Roman"/>
                <a:cs typeface="Times New Roman"/>
              </a:rPr>
              <a:t>1 </a:t>
            </a:r>
            <a:r>
              <a:rPr sz="1100" spc="-10" dirty="0">
                <a:latin typeface="Times New Roman"/>
                <a:cs typeface="Times New Roman"/>
              </a:rPr>
              <a:t>ou  </a:t>
            </a:r>
            <a:r>
              <a:rPr sz="1100" spc="-5" dirty="0">
                <a:latin typeface="Times New Roman"/>
                <a:cs typeface="Times New Roman"/>
              </a:rPr>
              <a:t>plusieurs unités d’affichage AC </a:t>
            </a:r>
            <a:r>
              <a:rPr sz="1100" dirty="0">
                <a:latin typeface="Times New Roman"/>
                <a:cs typeface="Times New Roman"/>
              </a:rPr>
              <a:t>9010, 1 </a:t>
            </a:r>
            <a:r>
              <a:rPr sz="1100" spc="-5" dirty="0">
                <a:latin typeface="Times New Roman"/>
                <a:cs typeface="Times New Roman"/>
              </a:rPr>
              <a:t>boitier </a:t>
            </a:r>
            <a:r>
              <a:rPr sz="1100" dirty="0">
                <a:latin typeface="Times New Roman"/>
                <a:cs typeface="Times New Roman"/>
              </a:rPr>
              <a:t>de  </a:t>
            </a:r>
            <a:r>
              <a:rPr sz="1100" spc="-5" dirty="0">
                <a:latin typeface="Times New Roman"/>
                <a:cs typeface="Times New Roman"/>
              </a:rPr>
              <a:t>commande locale AC</a:t>
            </a:r>
            <a:r>
              <a:rPr sz="1100" spc="5" dirty="0">
                <a:latin typeface="Times New Roman"/>
                <a:cs typeface="Times New Roman"/>
              </a:rPr>
              <a:t> </a:t>
            </a:r>
            <a:r>
              <a:rPr sz="1100" spc="-5" dirty="0">
                <a:latin typeface="Times New Roman"/>
                <a:cs typeface="Times New Roman"/>
              </a:rPr>
              <a:t>9015.</a:t>
            </a:r>
            <a:endParaRPr sz="1100">
              <a:latin typeface="Times New Roman"/>
              <a:cs typeface="Times New Roman"/>
            </a:endParaRPr>
          </a:p>
        </p:txBody>
      </p:sp>
      <p:sp>
        <p:nvSpPr>
          <p:cNvPr id="53" name="object 53"/>
          <p:cNvSpPr txBox="1"/>
          <p:nvPr/>
        </p:nvSpPr>
        <p:spPr>
          <a:xfrm>
            <a:off x="436880" y="9129521"/>
            <a:ext cx="2996565" cy="695325"/>
          </a:xfrm>
          <a:prstGeom prst="rect">
            <a:avLst/>
          </a:prstGeom>
        </p:spPr>
        <p:txBody>
          <a:bodyPr vert="horz" wrap="square" lIns="0" tIns="13335" rIns="0" bIns="0" rtlCol="0">
            <a:spAutoFit/>
          </a:bodyPr>
          <a:lstStyle/>
          <a:p>
            <a:pPr marL="12700" marR="5080" algn="just">
              <a:lnSpc>
                <a:spcPct val="99700"/>
              </a:lnSpc>
              <a:spcBef>
                <a:spcPts val="105"/>
              </a:spcBef>
            </a:pPr>
            <a:r>
              <a:rPr sz="1100" spc="-5" dirty="0">
                <a:latin typeface="Times New Roman"/>
                <a:cs typeface="Times New Roman"/>
              </a:rPr>
              <a:t>Dans </a:t>
            </a:r>
            <a:r>
              <a:rPr sz="1100" dirty="0">
                <a:latin typeface="Times New Roman"/>
                <a:cs typeface="Times New Roman"/>
              </a:rPr>
              <a:t>le </a:t>
            </a:r>
            <a:r>
              <a:rPr sz="1100" spc="-5" dirty="0">
                <a:latin typeface="Times New Roman"/>
                <a:cs typeface="Times New Roman"/>
              </a:rPr>
              <a:t>cadre </a:t>
            </a:r>
            <a:r>
              <a:rPr sz="1100" dirty="0">
                <a:latin typeface="Times New Roman"/>
                <a:cs typeface="Times New Roman"/>
              </a:rPr>
              <a:t>d’une </a:t>
            </a:r>
            <a:r>
              <a:rPr sz="1100" spc="-5" dirty="0">
                <a:latin typeface="Times New Roman"/>
                <a:cs typeface="Times New Roman"/>
              </a:rPr>
              <a:t>rénovation, </a:t>
            </a:r>
            <a:r>
              <a:rPr sz="1100" dirty="0">
                <a:latin typeface="Times New Roman"/>
                <a:cs typeface="Times New Roman"/>
              </a:rPr>
              <a:t>la </a:t>
            </a:r>
            <a:r>
              <a:rPr sz="1100" spc="-5" dirty="0">
                <a:latin typeface="Times New Roman"/>
                <a:cs typeface="Times New Roman"/>
              </a:rPr>
              <a:t>première  architecture n’est </a:t>
            </a:r>
            <a:r>
              <a:rPr sz="1100" dirty="0">
                <a:latin typeface="Times New Roman"/>
                <a:cs typeface="Times New Roman"/>
              </a:rPr>
              <a:t>pas la </a:t>
            </a:r>
            <a:r>
              <a:rPr sz="1100" spc="-5" dirty="0">
                <a:latin typeface="Times New Roman"/>
                <a:cs typeface="Times New Roman"/>
              </a:rPr>
              <a:t>solution exclusive. </a:t>
            </a:r>
            <a:r>
              <a:rPr sz="1100" spc="-10" dirty="0">
                <a:latin typeface="Times New Roman"/>
                <a:cs typeface="Times New Roman"/>
              </a:rPr>
              <a:t>Il </a:t>
            </a:r>
            <a:r>
              <a:rPr sz="1100" dirty="0">
                <a:latin typeface="Times New Roman"/>
                <a:cs typeface="Times New Roman"/>
              </a:rPr>
              <a:t>est  </a:t>
            </a:r>
            <a:r>
              <a:rPr sz="1100" spc="-5" dirty="0">
                <a:latin typeface="Times New Roman"/>
                <a:cs typeface="Times New Roman"/>
              </a:rPr>
              <a:t>envisageable d’élaborer une solution avec </a:t>
            </a:r>
            <a:r>
              <a:rPr sz="1100" dirty="0">
                <a:latin typeface="Times New Roman"/>
                <a:cs typeface="Times New Roman"/>
              </a:rPr>
              <a:t>un </a:t>
            </a:r>
            <a:r>
              <a:rPr sz="1100" spc="-5" dirty="0">
                <a:latin typeface="Times New Roman"/>
                <a:cs typeface="Times New Roman"/>
              </a:rPr>
              <a:t>mix  </a:t>
            </a:r>
            <a:r>
              <a:rPr sz="1100" dirty="0">
                <a:latin typeface="Times New Roman"/>
                <a:cs typeface="Times New Roman"/>
              </a:rPr>
              <a:t>des </a:t>
            </a:r>
            <a:r>
              <a:rPr sz="1100" spc="-5" dirty="0">
                <a:latin typeface="Times New Roman"/>
                <a:cs typeface="Times New Roman"/>
              </a:rPr>
              <a:t>deux architectures</a:t>
            </a:r>
            <a:endParaRPr sz="1100">
              <a:latin typeface="Times New Roman"/>
              <a:cs typeface="Times New Roman"/>
            </a:endParaRPr>
          </a:p>
        </p:txBody>
      </p:sp>
      <p:sp>
        <p:nvSpPr>
          <p:cNvPr id="54" name="object 54"/>
          <p:cNvSpPr txBox="1"/>
          <p:nvPr/>
        </p:nvSpPr>
        <p:spPr>
          <a:xfrm>
            <a:off x="3767454" y="5782436"/>
            <a:ext cx="2997835" cy="528955"/>
          </a:xfrm>
          <a:prstGeom prst="rect">
            <a:avLst/>
          </a:prstGeom>
        </p:spPr>
        <p:txBody>
          <a:bodyPr vert="horz" wrap="square" lIns="0" tIns="13335" rIns="0" bIns="0" rtlCol="0">
            <a:spAutoFit/>
          </a:bodyPr>
          <a:lstStyle/>
          <a:p>
            <a:pPr marL="12700" marR="5080" algn="just">
              <a:lnSpc>
                <a:spcPct val="100000"/>
              </a:lnSpc>
              <a:spcBef>
                <a:spcPts val="105"/>
              </a:spcBef>
            </a:pPr>
            <a:r>
              <a:rPr sz="1100" i="1" dirty="0">
                <a:solidFill>
                  <a:srgbClr val="5F5F5F"/>
                </a:solidFill>
                <a:latin typeface="Times New Roman"/>
                <a:cs typeface="Times New Roman"/>
              </a:rPr>
              <a:t>System </a:t>
            </a:r>
            <a:r>
              <a:rPr sz="1100" i="1" spc="-5" dirty="0">
                <a:solidFill>
                  <a:srgbClr val="5F5F5F"/>
                </a:solidFill>
                <a:latin typeface="Times New Roman"/>
                <a:cs typeface="Times New Roman"/>
              </a:rPr>
              <a:t>architecture above </a:t>
            </a:r>
            <a:r>
              <a:rPr sz="1100" i="1" dirty="0">
                <a:solidFill>
                  <a:srgbClr val="5F5F5F"/>
                </a:solidFill>
                <a:latin typeface="Times New Roman"/>
                <a:cs typeface="Times New Roman"/>
              </a:rPr>
              <a:t>based on CANBus </a:t>
            </a:r>
            <a:r>
              <a:rPr sz="1100" i="1" spc="-5" dirty="0">
                <a:solidFill>
                  <a:srgbClr val="5F5F5F"/>
                </a:solidFill>
                <a:latin typeface="Times New Roman"/>
                <a:cs typeface="Times New Roman"/>
              </a:rPr>
              <a:t>ties to  </a:t>
            </a:r>
            <a:r>
              <a:rPr sz="1100" i="1" dirty="0">
                <a:solidFill>
                  <a:srgbClr val="5F5F5F"/>
                </a:solidFill>
                <a:latin typeface="Times New Roman"/>
                <a:cs typeface="Times New Roman"/>
              </a:rPr>
              <a:t>all </a:t>
            </a:r>
            <a:r>
              <a:rPr sz="1100" i="1" spc="-5" dirty="0">
                <a:solidFill>
                  <a:srgbClr val="5F5F5F"/>
                </a:solidFill>
                <a:latin typeface="Times New Roman"/>
                <a:cs typeface="Times New Roman"/>
              </a:rPr>
              <a:t>our </a:t>
            </a:r>
            <a:r>
              <a:rPr sz="1100" i="1" dirty="0">
                <a:solidFill>
                  <a:srgbClr val="5F5F5F"/>
                </a:solidFill>
                <a:latin typeface="Times New Roman"/>
                <a:cs typeface="Times New Roman"/>
              </a:rPr>
              <a:t>news </a:t>
            </a:r>
            <a:r>
              <a:rPr sz="1100" i="1" spc="-5" dirty="0">
                <a:solidFill>
                  <a:srgbClr val="5F5F5F"/>
                </a:solidFill>
                <a:latin typeface="Times New Roman"/>
                <a:cs typeface="Times New Roman"/>
              </a:rPr>
              <a:t>positioners, </a:t>
            </a:r>
            <a:r>
              <a:rPr sz="1100" i="1" dirty="0">
                <a:solidFill>
                  <a:srgbClr val="5F5F5F"/>
                </a:solidFill>
                <a:latin typeface="Times New Roman"/>
                <a:cs typeface="Times New Roman"/>
              </a:rPr>
              <a:t>which are </a:t>
            </a:r>
            <a:r>
              <a:rPr sz="1100" i="1" spc="-5" dirty="0">
                <a:solidFill>
                  <a:srgbClr val="5F5F5F"/>
                </a:solidFill>
                <a:latin typeface="Times New Roman"/>
                <a:cs typeface="Times New Roman"/>
              </a:rPr>
              <a:t>all </a:t>
            </a:r>
            <a:r>
              <a:rPr sz="1100" i="1" dirty="0">
                <a:solidFill>
                  <a:srgbClr val="5F5F5F"/>
                </a:solidFill>
                <a:latin typeface="Times New Roman"/>
                <a:cs typeface="Times New Roman"/>
              </a:rPr>
              <a:t>equipped  with </a:t>
            </a:r>
            <a:r>
              <a:rPr sz="1100" i="1" spc="-5" dirty="0">
                <a:solidFill>
                  <a:srgbClr val="5F5F5F"/>
                </a:solidFill>
                <a:latin typeface="Times New Roman"/>
                <a:cs typeface="Times New Roman"/>
              </a:rPr>
              <a:t>brushless </a:t>
            </a:r>
            <a:r>
              <a:rPr sz="1100" i="1" dirty="0">
                <a:solidFill>
                  <a:srgbClr val="5F5F5F"/>
                </a:solidFill>
                <a:latin typeface="Times New Roman"/>
                <a:cs typeface="Times New Roman"/>
              </a:rPr>
              <a:t>DC</a:t>
            </a:r>
            <a:r>
              <a:rPr sz="1100" i="1" spc="-10" dirty="0">
                <a:solidFill>
                  <a:srgbClr val="5F5F5F"/>
                </a:solidFill>
                <a:latin typeface="Times New Roman"/>
                <a:cs typeface="Times New Roman"/>
              </a:rPr>
              <a:t> </a:t>
            </a:r>
            <a:r>
              <a:rPr sz="1100" i="1" spc="-5" dirty="0">
                <a:solidFill>
                  <a:srgbClr val="5F5F5F"/>
                </a:solidFill>
                <a:latin typeface="Times New Roman"/>
                <a:cs typeface="Times New Roman"/>
              </a:rPr>
              <a:t>motors.</a:t>
            </a:r>
            <a:endParaRPr sz="1100">
              <a:latin typeface="Times New Roman"/>
              <a:cs typeface="Times New Roman"/>
            </a:endParaRPr>
          </a:p>
        </p:txBody>
      </p:sp>
      <p:sp>
        <p:nvSpPr>
          <p:cNvPr id="55" name="object 55"/>
          <p:cNvSpPr txBox="1"/>
          <p:nvPr/>
        </p:nvSpPr>
        <p:spPr>
          <a:xfrm>
            <a:off x="3767454" y="6619113"/>
            <a:ext cx="2626360" cy="193675"/>
          </a:xfrm>
          <a:prstGeom prst="rect">
            <a:avLst/>
          </a:prstGeom>
        </p:spPr>
        <p:txBody>
          <a:bodyPr vert="horz" wrap="square" lIns="0" tIns="13335" rIns="0" bIns="0" rtlCol="0">
            <a:spAutoFit/>
          </a:bodyPr>
          <a:lstStyle/>
          <a:p>
            <a:pPr marL="12700">
              <a:lnSpc>
                <a:spcPct val="100000"/>
              </a:lnSpc>
              <a:spcBef>
                <a:spcPts val="105"/>
              </a:spcBef>
            </a:pPr>
            <a:r>
              <a:rPr sz="1100" i="1" dirty="0">
                <a:solidFill>
                  <a:srgbClr val="5F5F5F"/>
                </a:solidFill>
                <a:latin typeface="Times New Roman"/>
                <a:cs typeface="Times New Roman"/>
              </a:rPr>
              <a:t>Among </a:t>
            </a:r>
            <a:r>
              <a:rPr sz="1100" i="1" spc="-5" dirty="0">
                <a:solidFill>
                  <a:srgbClr val="5F5F5F"/>
                </a:solidFill>
                <a:latin typeface="Times New Roman"/>
                <a:cs typeface="Times New Roman"/>
              </a:rPr>
              <a:t>other things, this architecture</a:t>
            </a:r>
            <a:r>
              <a:rPr sz="1100" i="1" spc="35" dirty="0">
                <a:solidFill>
                  <a:srgbClr val="5F5F5F"/>
                </a:solidFill>
                <a:latin typeface="Times New Roman"/>
                <a:cs typeface="Times New Roman"/>
              </a:rPr>
              <a:t> </a:t>
            </a:r>
            <a:r>
              <a:rPr sz="1100" i="1" spc="-5" dirty="0">
                <a:solidFill>
                  <a:srgbClr val="5F5F5F"/>
                </a:solidFill>
                <a:latin typeface="Times New Roman"/>
                <a:cs typeface="Times New Roman"/>
              </a:rPr>
              <a:t>enables:</a:t>
            </a:r>
            <a:endParaRPr sz="1100">
              <a:latin typeface="Times New Roman"/>
              <a:cs typeface="Times New Roman"/>
            </a:endParaRPr>
          </a:p>
        </p:txBody>
      </p:sp>
      <p:sp>
        <p:nvSpPr>
          <p:cNvPr id="56" name="object 56"/>
          <p:cNvSpPr txBox="1"/>
          <p:nvPr/>
        </p:nvSpPr>
        <p:spPr>
          <a:xfrm>
            <a:off x="3991483" y="6786753"/>
            <a:ext cx="2770505" cy="1364615"/>
          </a:xfrm>
          <a:prstGeom prst="rect">
            <a:avLst/>
          </a:prstGeom>
        </p:spPr>
        <p:txBody>
          <a:bodyPr vert="horz" wrap="square" lIns="0" tIns="13335" rIns="0" bIns="0" rtlCol="0">
            <a:spAutoFit/>
          </a:bodyPr>
          <a:lstStyle/>
          <a:p>
            <a:pPr marL="238125" marR="5080" indent="-226060">
              <a:lnSpc>
                <a:spcPct val="100000"/>
              </a:lnSpc>
              <a:spcBef>
                <a:spcPts val="105"/>
              </a:spcBef>
              <a:buFont typeface="Times New Roman"/>
              <a:buChar char="-"/>
              <a:tabLst>
                <a:tab pos="238125" algn="l"/>
                <a:tab pos="238760" algn="l"/>
              </a:tabLst>
            </a:pPr>
            <a:r>
              <a:rPr sz="1100" i="1" dirty="0">
                <a:solidFill>
                  <a:srgbClr val="5F5F5F"/>
                </a:solidFill>
                <a:latin typeface="Times New Roman"/>
                <a:cs typeface="Times New Roman"/>
              </a:rPr>
              <a:t>axes </a:t>
            </a:r>
            <a:r>
              <a:rPr sz="1100" i="1" spc="-5" dirty="0">
                <a:solidFill>
                  <a:srgbClr val="5F5F5F"/>
                </a:solidFill>
                <a:latin typeface="Times New Roman"/>
                <a:cs typeface="Times New Roman"/>
              </a:rPr>
              <a:t>simultaneous operation within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limit  </a:t>
            </a:r>
            <a:r>
              <a:rPr sz="1100" i="1" dirty="0">
                <a:solidFill>
                  <a:srgbClr val="5F5F5F"/>
                </a:solidFill>
                <a:latin typeface="Times New Roman"/>
                <a:cs typeface="Times New Roman"/>
              </a:rPr>
              <a:t>of </a:t>
            </a:r>
            <a:r>
              <a:rPr sz="1100" i="1" spc="-5" dirty="0">
                <a:solidFill>
                  <a:srgbClr val="5F5F5F"/>
                </a:solidFill>
                <a:latin typeface="Times New Roman"/>
                <a:cs typeface="Times New Roman"/>
              </a:rPr>
              <a:t>available</a:t>
            </a:r>
            <a:r>
              <a:rPr sz="1100" i="1" dirty="0">
                <a:solidFill>
                  <a:srgbClr val="5F5F5F"/>
                </a:solidFill>
                <a:latin typeface="Times New Roman"/>
                <a:cs typeface="Times New Roman"/>
              </a:rPr>
              <a:t> </a:t>
            </a:r>
            <a:r>
              <a:rPr sz="1100" i="1" spc="-5" dirty="0">
                <a:solidFill>
                  <a:srgbClr val="5F5F5F"/>
                </a:solidFill>
                <a:latin typeface="Times New Roman"/>
                <a:cs typeface="Times New Roman"/>
              </a:rPr>
              <a:t>power,</a:t>
            </a:r>
            <a:endParaRPr sz="1100">
              <a:latin typeface="Times New Roman"/>
              <a:cs typeface="Times New Roman"/>
            </a:endParaRPr>
          </a:p>
          <a:p>
            <a:pPr marL="238125" indent="-226060">
              <a:lnSpc>
                <a:spcPts val="1310"/>
              </a:lnSpc>
              <a:buFont typeface="Times New Roman"/>
              <a:buChar char="-"/>
              <a:tabLst>
                <a:tab pos="238125" algn="l"/>
                <a:tab pos="238760" algn="l"/>
              </a:tabLst>
            </a:pPr>
            <a:r>
              <a:rPr sz="1100" i="1" dirty="0">
                <a:solidFill>
                  <a:srgbClr val="5F5F5F"/>
                </a:solidFill>
                <a:latin typeface="Times New Roman"/>
                <a:cs typeface="Times New Roman"/>
              </a:rPr>
              <a:t>a wiring</a:t>
            </a:r>
            <a:r>
              <a:rPr sz="1100" i="1" spc="-5" dirty="0">
                <a:solidFill>
                  <a:srgbClr val="5F5F5F"/>
                </a:solidFill>
                <a:latin typeface="Times New Roman"/>
                <a:cs typeface="Times New Roman"/>
              </a:rPr>
              <a:t> saving,</a:t>
            </a:r>
            <a:endParaRPr sz="1100">
              <a:latin typeface="Times New Roman"/>
              <a:cs typeface="Times New Roman"/>
            </a:endParaRPr>
          </a:p>
          <a:p>
            <a:pPr marL="238125" indent="-226060">
              <a:lnSpc>
                <a:spcPct val="100000"/>
              </a:lnSpc>
              <a:buFont typeface="Times New Roman"/>
              <a:buChar char="-"/>
              <a:tabLst>
                <a:tab pos="238125" algn="l"/>
                <a:tab pos="238760" algn="l"/>
              </a:tabLst>
            </a:pPr>
            <a:r>
              <a:rPr sz="1100" i="1" dirty="0">
                <a:solidFill>
                  <a:srgbClr val="5F5F5F"/>
                </a:solidFill>
                <a:latin typeface="Times New Roman"/>
                <a:cs typeface="Times New Roman"/>
              </a:rPr>
              <a:t>an </a:t>
            </a:r>
            <a:r>
              <a:rPr sz="1100" i="1" spc="-5" dirty="0">
                <a:solidFill>
                  <a:srgbClr val="5F5F5F"/>
                </a:solidFill>
                <a:latin typeface="Times New Roman"/>
                <a:cs typeface="Times New Roman"/>
              </a:rPr>
              <a:t>easier</a:t>
            </a:r>
            <a:r>
              <a:rPr sz="1100" i="1" spc="-15" dirty="0">
                <a:solidFill>
                  <a:srgbClr val="5F5F5F"/>
                </a:solidFill>
                <a:latin typeface="Times New Roman"/>
                <a:cs typeface="Times New Roman"/>
              </a:rPr>
              <a:t> </a:t>
            </a:r>
            <a:r>
              <a:rPr sz="1100" i="1" spc="-5" dirty="0">
                <a:solidFill>
                  <a:srgbClr val="5F5F5F"/>
                </a:solidFill>
                <a:latin typeface="Times New Roman"/>
                <a:cs typeface="Times New Roman"/>
              </a:rPr>
              <a:t>installation,</a:t>
            </a:r>
            <a:endParaRPr sz="1100">
              <a:latin typeface="Times New Roman"/>
              <a:cs typeface="Times New Roman"/>
            </a:endParaRPr>
          </a:p>
          <a:p>
            <a:pPr marL="238125" indent="-226060">
              <a:lnSpc>
                <a:spcPct val="100000"/>
              </a:lnSpc>
              <a:buFont typeface="Times New Roman"/>
              <a:buChar char="-"/>
              <a:tabLst>
                <a:tab pos="238125" algn="l"/>
                <a:tab pos="238760" algn="l"/>
              </a:tabLst>
            </a:pPr>
            <a:r>
              <a:rPr sz="1100" i="1" dirty="0">
                <a:solidFill>
                  <a:srgbClr val="5F5F5F"/>
                </a:solidFill>
                <a:latin typeface="Times New Roman"/>
                <a:cs typeface="Times New Roman"/>
              </a:rPr>
              <a:t>a </a:t>
            </a:r>
            <a:r>
              <a:rPr sz="1100" i="1" spc="-5" dirty="0">
                <a:solidFill>
                  <a:srgbClr val="5F5F5F"/>
                </a:solidFill>
                <a:latin typeface="Times New Roman"/>
                <a:cs typeface="Times New Roman"/>
              </a:rPr>
              <a:t>modular upgradeability,</a:t>
            </a:r>
            <a:endParaRPr sz="1100">
              <a:latin typeface="Times New Roman"/>
              <a:cs typeface="Times New Roman"/>
            </a:endParaRPr>
          </a:p>
          <a:p>
            <a:pPr marL="238125" indent="-226060">
              <a:lnSpc>
                <a:spcPct val="100000"/>
              </a:lnSpc>
              <a:buFont typeface="Times New Roman"/>
              <a:buChar char="-"/>
              <a:tabLst>
                <a:tab pos="238125" algn="l"/>
                <a:tab pos="238760" algn="l"/>
              </a:tabLst>
            </a:pPr>
            <a:r>
              <a:rPr sz="1100" i="1" dirty="0">
                <a:solidFill>
                  <a:srgbClr val="5F5F5F"/>
                </a:solidFill>
                <a:latin typeface="Times New Roman"/>
                <a:cs typeface="Times New Roman"/>
              </a:rPr>
              <a:t>an </a:t>
            </a:r>
            <a:r>
              <a:rPr sz="1100" i="1" spc="-5" dirty="0">
                <a:solidFill>
                  <a:srgbClr val="5F5F5F"/>
                </a:solidFill>
                <a:latin typeface="Times New Roman"/>
                <a:cs typeface="Times New Roman"/>
              </a:rPr>
              <a:t>accurate positioning,</a:t>
            </a:r>
            <a:endParaRPr sz="1100">
              <a:latin typeface="Times New Roman"/>
              <a:cs typeface="Times New Roman"/>
            </a:endParaRPr>
          </a:p>
          <a:p>
            <a:pPr marL="238125" marR="555625" indent="-226060">
              <a:lnSpc>
                <a:spcPts val="1310"/>
              </a:lnSpc>
              <a:spcBef>
                <a:spcPts val="50"/>
              </a:spcBef>
              <a:buFont typeface="Times New Roman"/>
              <a:buChar char="-"/>
              <a:tabLst>
                <a:tab pos="238125" algn="l"/>
                <a:tab pos="238760" algn="l"/>
              </a:tabLst>
            </a:pPr>
            <a:r>
              <a:rPr sz="1100" i="1" dirty="0">
                <a:solidFill>
                  <a:srgbClr val="5F5F5F"/>
                </a:solidFill>
                <a:latin typeface="Times New Roman"/>
                <a:cs typeface="Times New Roman"/>
              </a:rPr>
              <a:t>an </a:t>
            </a:r>
            <a:r>
              <a:rPr sz="1100" i="1" spc="-5" dirty="0">
                <a:solidFill>
                  <a:srgbClr val="5F5F5F"/>
                </a:solidFill>
                <a:latin typeface="Times New Roman"/>
                <a:cs typeface="Times New Roman"/>
              </a:rPr>
              <a:t>improved position measurement  resolution.</a:t>
            </a:r>
            <a:endParaRPr sz="1100">
              <a:latin typeface="Times New Roman"/>
              <a:cs typeface="Times New Roman"/>
            </a:endParaRPr>
          </a:p>
        </p:txBody>
      </p:sp>
      <p:sp>
        <p:nvSpPr>
          <p:cNvPr id="57" name="object 57"/>
          <p:cNvSpPr txBox="1"/>
          <p:nvPr/>
        </p:nvSpPr>
        <p:spPr>
          <a:xfrm>
            <a:off x="3767454" y="8124825"/>
            <a:ext cx="2994660" cy="193675"/>
          </a:xfrm>
          <a:prstGeom prst="rect">
            <a:avLst/>
          </a:prstGeom>
        </p:spPr>
        <p:txBody>
          <a:bodyPr vert="horz" wrap="square" lIns="0" tIns="12700" rIns="0" bIns="0" rtlCol="0">
            <a:spAutoFit/>
          </a:bodyPr>
          <a:lstStyle/>
          <a:p>
            <a:pPr marL="12700">
              <a:lnSpc>
                <a:spcPct val="100000"/>
              </a:lnSpc>
              <a:spcBef>
                <a:spcPts val="100"/>
              </a:spcBef>
            </a:pPr>
            <a:r>
              <a:rPr sz="1100" i="1" dirty="0">
                <a:solidFill>
                  <a:srgbClr val="5F5F5F"/>
                </a:solidFill>
                <a:latin typeface="Times New Roman"/>
                <a:cs typeface="Times New Roman"/>
              </a:rPr>
              <a:t>This </a:t>
            </a:r>
            <a:r>
              <a:rPr sz="1100" i="1" spc="-5" dirty="0">
                <a:solidFill>
                  <a:srgbClr val="5F5F5F"/>
                </a:solidFill>
                <a:latin typeface="Times New Roman"/>
                <a:cs typeface="Times New Roman"/>
              </a:rPr>
              <a:t>architecture consists </a:t>
            </a:r>
            <a:r>
              <a:rPr sz="1100" i="1" dirty="0">
                <a:solidFill>
                  <a:srgbClr val="5F5F5F"/>
                </a:solidFill>
                <a:latin typeface="Times New Roman"/>
                <a:cs typeface="Times New Roman"/>
              </a:rPr>
              <a:t>of </a:t>
            </a:r>
            <a:r>
              <a:rPr sz="1100" i="1" spc="-5" dirty="0">
                <a:solidFill>
                  <a:srgbClr val="5F5F5F"/>
                </a:solidFill>
                <a:latin typeface="Times New Roman"/>
                <a:cs typeface="Times New Roman"/>
              </a:rPr>
              <a:t>various</a:t>
            </a:r>
            <a:r>
              <a:rPr sz="1100" i="1" spc="175" dirty="0">
                <a:solidFill>
                  <a:srgbClr val="5F5F5F"/>
                </a:solidFill>
                <a:latin typeface="Times New Roman"/>
                <a:cs typeface="Times New Roman"/>
              </a:rPr>
              <a:t> </a:t>
            </a:r>
            <a:r>
              <a:rPr sz="1100" i="1" spc="-5" dirty="0">
                <a:solidFill>
                  <a:srgbClr val="5F5F5F"/>
                </a:solidFill>
                <a:latin typeface="Times New Roman"/>
                <a:cs typeface="Times New Roman"/>
              </a:rPr>
              <a:t>appliances</a:t>
            </a:r>
            <a:endParaRPr sz="1100">
              <a:latin typeface="Times New Roman"/>
              <a:cs typeface="Times New Roman"/>
            </a:endParaRPr>
          </a:p>
        </p:txBody>
      </p:sp>
      <p:sp>
        <p:nvSpPr>
          <p:cNvPr id="58" name="object 58"/>
          <p:cNvSpPr txBox="1"/>
          <p:nvPr/>
        </p:nvSpPr>
        <p:spPr>
          <a:xfrm>
            <a:off x="3767454" y="8292845"/>
            <a:ext cx="2997835" cy="695325"/>
          </a:xfrm>
          <a:prstGeom prst="rect">
            <a:avLst/>
          </a:prstGeom>
        </p:spPr>
        <p:txBody>
          <a:bodyPr vert="horz" wrap="square" lIns="0" tIns="13335" rIns="0" bIns="0" rtlCol="0">
            <a:spAutoFit/>
          </a:bodyPr>
          <a:lstStyle/>
          <a:p>
            <a:pPr marL="12700" marR="5080" algn="just">
              <a:lnSpc>
                <a:spcPct val="99700"/>
              </a:lnSpc>
              <a:spcBef>
                <a:spcPts val="105"/>
              </a:spcBef>
            </a:pPr>
            <a:r>
              <a:rPr sz="1100" i="1" spc="-5" dirty="0">
                <a:solidFill>
                  <a:srgbClr val="5F5F5F"/>
                </a:solidFill>
                <a:latin typeface="Times New Roman"/>
                <a:cs typeface="Times New Roman"/>
              </a:rPr>
              <a:t>hereafter: </a:t>
            </a:r>
            <a:r>
              <a:rPr sz="1100" i="1" dirty="0">
                <a:solidFill>
                  <a:srgbClr val="5F5F5F"/>
                </a:solidFill>
                <a:latin typeface="Times New Roman"/>
                <a:cs typeface="Times New Roman"/>
              </a:rPr>
              <a:t>1 AC </a:t>
            </a:r>
            <a:r>
              <a:rPr sz="1100" i="1" spc="-5" dirty="0">
                <a:solidFill>
                  <a:srgbClr val="5F5F5F"/>
                </a:solidFill>
                <a:latin typeface="Times New Roman"/>
                <a:cs typeface="Times New Roman"/>
              </a:rPr>
              <a:t>9030 unit, </a:t>
            </a:r>
            <a:r>
              <a:rPr sz="1100" i="1" dirty="0">
                <a:solidFill>
                  <a:srgbClr val="5F5F5F"/>
                </a:solidFill>
                <a:latin typeface="Times New Roman"/>
                <a:cs typeface="Times New Roman"/>
              </a:rPr>
              <a:t>1 power supply </a:t>
            </a:r>
            <a:r>
              <a:rPr sz="1100" i="1" spc="-5" dirty="0">
                <a:solidFill>
                  <a:srgbClr val="5F5F5F"/>
                </a:solidFill>
                <a:latin typeface="Times New Roman"/>
                <a:cs typeface="Times New Roman"/>
              </a:rPr>
              <a:t>box, </a:t>
            </a:r>
            <a:r>
              <a:rPr sz="1100" i="1" spc="-10" dirty="0">
                <a:solidFill>
                  <a:srgbClr val="5F5F5F"/>
                </a:solidFill>
                <a:latin typeface="Times New Roman"/>
                <a:cs typeface="Times New Roman"/>
              </a:rPr>
              <a:t>as  </a:t>
            </a:r>
            <a:r>
              <a:rPr sz="1100" i="1" spc="-5" dirty="0">
                <a:solidFill>
                  <a:srgbClr val="5F5F5F"/>
                </a:solidFill>
                <a:latin typeface="Times New Roman"/>
                <a:cs typeface="Times New Roman"/>
              </a:rPr>
              <a:t>many servo-drive units (SD) </a:t>
            </a:r>
            <a:r>
              <a:rPr sz="1100" i="1" dirty="0">
                <a:solidFill>
                  <a:srgbClr val="5F5F5F"/>
                </a:solidFill>
                <a:latin typeface="Times New Roman"/>
                <a:cs typeface="Times New Roman"/>
              </a:rPr>
              <a:t>as axes to </a:t>
            </a:r>
            <a:r>
              <a:rPr sz="1100" i="1" spc="-5" dirty="0">
                <a:solidFill>
                  <a:srgbClr val="5F5F5F"/>
                </a:solidFill>
                <a:latin typeface="Times New Roman"/>
                <a:cs typeface="Times New Roman"/>
              </a:rPr>
              <a:t>control, </a:t>
            </a:r>
            <a:r>
              <a:rPr sz="1100" i="1" dirty="0">
                <a:solidFill>
                  <a:srgbClr val="5F5F5F"/>
                </a:solidFill>
                <a:latin typeface="Times New Roman"/>
                <a:cs typeface="Times New Roman"/>
              </a:rPr>
              <a:t>1 </a:t>
            </a:r>
            <a:r>
              <a:rPr sz="1100" i="1" spc="-10" dirty="0">
                <a:solidFill>
                  <a:srgbClr val="5F5F5F"/>
                </a:solidFill>
                <a:latin typeface="Times New Roman"/>
                <a:cs typeface="Times New Roman"/>
              </a:rPr>
              <a:t>or  </a:t>
            </a:r>
            <a:r>
              <a:rPr sz="1100" i="1" dirty="0">
                <a:solidFill>
                  <a:srgbClr val="5F5F5F"/>
                </a:solidFill>
                <a:latin typeface="Times New Roman"/>
                <a:cs typeface="Times New Roman"/>
              </a:rPr>
              <a:t>several </a:t>
            </a:r>
            <a:r>
              <a:rPr sz="1100" i="1" spc="-5" dirty="0">
                <a:solidFill>
                  <a:srgbClr val="5F5F5F"/>
                </a:solidFill>
                <a:latin typeface="Times New Roman"/>
                <a:cs typeface="Times New Roman"/>
              </a:rPr>
              <a:t>display units </a:t>
            </a:r>
            <a:r>
              <a:rPr sz="1100" i="1" dirty="0">
                <a:solidFill>
                  <a:srgbClr val="5F5F5F"/>
                </a:solidFill>
                <a:latin typeface="Times New Roman"/>
                <a:cs typeface="Times New Roman"/>
              </a:rPr>
              <a:t>AC 9010, 1 </a:t>
            </a:r>
            <a:r>
              <a:rPr sz="1100" i="1" spc="-5" dirty="0">
                <a:solidFill>
                  <a:srgbClr val="5F5F5F"/>
                </a:solidFill>
                <a:latin typeface="Times New Roman"/>
                <a:cs typeface="Times New Roman"/>
              </a:rPr>
              <a:t>hand-held  </a:t>
            </a:r>
            <a:r>
              <a:rPr sz="1100" i="1" dirty="0">
                <a:solidFill>
                  <a:srgbClr val="5F5F5F"/>
                </a:solidFill>
                <a:latin typeface="Times New Roman"/>
                <a:cs typeface="Times New Roman"/>
              </a:rPr>
              <a:t>command </a:t>
            </a:r>
            <a:r>
              <a:rPr sz="1100" i="1" spc="-5" dirty="0">
                <a:solidFill>
                  <a:srgbClr val="5F5F5F"/>
                </a:solidFill>
                <a:latin typeface="Times New Roman"/>
                <a:cs typeface="Times New Roman"/>
              </a:rPr>
              <a:t>unit </a:t>
            </a:r>
            <a:r>
              <a:rPr sz="1100" i="1" dirty="0">
                <a:solidFill>
                  <a:srgbClr val="5F5F5F"/>
                </a:solidFill>
                <a:latin typeface="Times New Roman"/>
                <a:cs typeface="Times New Roman"/>
              </a:rPr>
              <a:t>AC </a:t>
            </a:r>
            <a:r>
              <a:rPr sz="1100" i="1" spc="-5" dirty="0">
                <a:solidFill>
                  <a:srgbClr val="5F5F5F"/>
                </a:solidFill>
                <a:latin typeface="Times New Roman"/>
                <a:cs typeface="Times New Roman"/>
              </a:rPr>
              <a:t>9015.</a:t>
            </a:r>
            <a:endParaRPr sz="1100">
              <a:latin typeface="Times New Roman"/>
              <a:cs typeface="Times New Roman"/>
            </a:endParaRPr>
          </a:p>
        </p:txBody>
      </p:sp>
      <p:sp>
        <p:nvSpPr>
          <p:cNvPr id="59" name="object 59"/>
          <p:cNvSpPr txBox="1"/>
          <p:nvPr/>
        </p:nvSpPr>
        <p:spPr>
          <a:xfrm>
            <a:off x="3767454" y="9129521"/>
            <a:ext cx="2995930" cy="530860"/>
          </a:xfrm>
          <a:prstGeom prst="rect">
            <a:avLst/>
          </a:prstGeom>
        </p:spPr>
        <p:txBody>
          <a:bodyPr vert="horz" wrap="square" lIns="0" tIns="12065" rIns="0" bIns="0" rtlCol="0">
            <a:spAutoFit/>
          </a:bodyPr>
          <a:lstStyle/>
          <a:p>
            <a:pPr marL="12700" marR="5080" algn="just">
              <a:lnSpc>
                <a:spcPct val="100400"/>
              </a:lnSpc>
              <a:spcBef>
                <a:spcPts val="95"/>
              </a:spcBef>
            </a:pPr>
            <a:r>
              <a:rPr sz="1100" i="1" dirty="0">
                <a:solidFill>
                  <a:srgbClr val="5F5F5F"/>
                </a:solidFill>
                <a:latin typeface="Times New Roman"/>
                <a:cs typeface="Times New Roman"/>
              </a:rPr>
              <a:t>Regarding </a:t>
            </a:r>
            <a:r>
              <a:rPr sz="1100" i="1" spc="-5" dirty="0">
                <a:solidFill>
                  <a:srgbClr val="5F5F5F"/>
                </a:solidFill>
                <a:latin typeface="Times New Roman"/>
                <a:cs typeface="Times New Roman"/>
              </a:rPr>
              <a:t>refurbishment, the first architecture </a:t>
            </a:r>
            <a:r>
              <a:rPr sz="1100" i="1" dirty="0">
                <a:solidFill>
                  <a:srgbClr val="5F5F5F"/>
                </a:solidFill>
                <a:latin typeface="Times New Roman"/>
                <a:cs typeface="Times New Roman"/>
              </a:rPr>
              <a:t>is </a:t>
            </a:r>
            <a:r>
              <a:rPr sz="1100" i="1" spc="-5" dirty="0">
                <a:solidFill>
                  <a:srgbClr val="5F5F5F"/>
                </a:solidFill>
                <a:latin typeface="Times New Roman"/>
                <a:cs typeface="Times New Roman"/>
              </a:rPr>
              <a:t>not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sole solution. It </a:t>
            </a:r>
            <a:r>
              <a:rPr sz="1100" i="1" dirty="0">
                <a:solidFill>
                  <a:srgbClr val="5F5F5F"/>
                </a:solidFill>
                <a:latin typeface="Times New Roman"/>
                <a:cs typeface="Times New Roman"/>
              </a:rPr>
              <a:t>is </a:t>
            </a:r>
            <a:r>
              <a:rPr sz="1100" i="1" spc="-5" dirty="0">
                <a:solidFill>
                  <a:srgbClr val="5F5F5F"/>
                </a:solidFill>
                <a:latin typeface="Times New Roman"/>
                <a:cs typeface="Times New Roman"/>
              </a:rPr>
              <a:t>possible </a:t>
            </a:r>
            <a:r>
              <a:rPr sz="1100" i="1" dirty="0">
                <a:solidFill>
                  <a:srgbClr val="5F5F5F"/>
                </a:solidFill>
                <a:latin typeface="Times New Roman"/>
                <a:cs typeface="Times New Roman"/>
              </a:rPr>
              <a:t>to come up </a:t>
            </a:r>
            <a:r>
              <a:rPr sz="1100" i="1" spc="-5" dirty="0">
                <a:solidFill>
                  <a:srgbClr val="5F5F5F"/>
                </a:solidFill>
                <a:latin typeface="Times New Roman"/>
                <a:cs typeface="Times New Roman"/>
              </a:rPr>
              <a:t>with </a:t>
            </a:r>
            <a:r>
              <a:rPr sz="1100" i="1" dirty="0">
                <a:solidFill>
                  <a:srgbClr val="5F5F5F"/>
                </a:solidFill>
                <a:latin typeface="Times New Roman"/>
                <a:cs typeface="Times New Roman"/>
              </a:rPr>
              <a:t>a </a:t>
            </a:r>
            <a:r>
              <a:rPr sz="1100" i="1" spc="-5" dirty="0">
                <a:solidFill>
                  <a:srgbClr val="5F5F5F"/>
                </a:solidFill>
                <a:latin typeface="Times New Roman"/>
                <a:cs typeface="Times New Roman"/>
              </a:rPr>
              <a:t>mix  </a:t>
            </a:r>
            <a:r>
              <a:rPr sz="1100" i="1" dirty="0">
                <a:solidFill>
                  <a:srgbClr val="5F5F5F"/>
                </a:solidFill>
                <a:latin typeface="Times New Roman"/>
                <a:cs typeface="Times New Roman"/>
              </a:rPr>
              <a:t>of </a:t>
            </a:r>
            <a:r>
              <a:rPr sz="1100" i="1" spc="-5" dirty="0">
                <a:solidFill>
                  <a:srgbClr val="5F5F5F"/>
                </a:solidFill>
                <a:latin typeface="Times New Roman"/>
                <a:cs typeface="Times New Roman"/>
              </a:rPr>
              <a:t>both</a:t>
            </a:r>
            <a:r>
              <a:rPr sz="1100" i="1" dirty="0">
                <a:solidFill>
                  <a:srgbClr val="5F5F5F"/>
                </a:solidFill>
                <a:latin typeface="Times New Roman"/>
                <a:cs typeface="Times New Roman"/>
              </a:rPr>
              <a:t> </a:t>
            </a:r>
            <a:r>
              <a:rPr sz="1100" i="1" spc="-5" dirty="0">
                <a:solidFill>
                  <a:srgbClr val="5F5F5F"/>
                </a:solidFill>
                <a:latin typeface="Times New Roman"/>
                <a:cs typeface="Times New Roman"/>
              </a:rPr>
              <a:t>architectures</a:t>
            </a:r>
            <a:r>
              <a:rPr sz="1100" i="1" spc="-5" dirty="0">
                <a:solidFill>
                  <a:srgbClr val="5F5F5F"/>
                </a:solidFill>
                <a:latin typeface="Arial Narrow"/>
                <a:cs typeface="Arial Narrow"/>
              </a:rPr>
              <a:t>.</a:t>
            </a:r>
            <a:endParaRPr sz="1100">
              <a:latin typeface="Arial Narrow"/>
              <a:cs typeface="Arial Narrow"/>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idx="4294967295"/>
          </p:nvPr>
        </p:nvSpPr>
        <p:spPr>
          <a:xfrm>
            <a:off x="3473450" y="1063625"/>
            <a:ext cx="2033588" cy="390525"/>
          </a:xfrm>
          <a:prstGeom prst="rect">
            <a:avLst/>
          </a:prstGeom>
        </p:spPr>
        <p:txBody>
          <a:bodyPr vert="horz" wrap="square" lIns="0" tIns="12700" rIns="0" bIns="0" rtlCol="0">
            <a:spAutoFit/>
          </a:bodyPr>
          <a:lstStyle/>
          <a:p>
            <a:pPr marL="12700">
              <a:lnSpc>
                <a:spcPct val="100000"/>
              </a:lnSpc>
              <a:spcBef>
                <a:spcPts val="100"/>
              </a:spcBef>
              <a:tabLst>
                <a:tab pos="913130" algn="l"/>
              </a:tabLst>
            </a:pPr>
            <a:r>
              <a:rPr spc="-5" dirty="0"/>
              <a:t>IX</a:t>
            </a:r>
            <a:r>
              <a:rPr lang="fr-FR" spc="-5" dirty="0"/>
              <a:t>  </a:t>
            </a:r>
            <a:r>
              <a:rPr spc="-5" dirty="0"/>
              <a:t>AC</a:t>
            </a:r>
            <a:r>
              <a:rPr spc="-90" dirty="0"/>
              <a:t> </a:t>
            </a:r>
            <a:r>
              <a:rPr dirty="0"/>
              <a:t>9010</a:t>
            </a:r>
          </a:p>
        </p:txBody>
      </p:sp>
      <p:sp>
        <p:nvSpPr>
          <p:cNvPr id="6" name="object 6"/>
          <p:cNvSpPr txBox="1"/>
          <p:nvPr/>
        </p:nvSpPr>
        <p:spPr>
          <a:xfrm>
            <a:off x="5378450" y="1063497"/>
            <a:ext cx="2166620" cy="743585"/>
          </a:xfrm>
          <a:prstGeom prst="rect">
            <a:avLst/>
          </a:prstGeom>
        </p:spPr>
        <p:txBody>
          <a:bodyPr vert="horz" wrap="square" lIns="0" tIns="12700" rIns="0" bIns="0" rtlCol="0">
            <a:spAutoFit/>
          </a:bodyPr>
          <a:lstStyle/>
          <a:p>
            <a:pPr marR="5080" algn="r">
              <a:lnSpc>
                <a:spcPts val="2825"/>
              </a:lnSpc>
              <a:spcBef>
                <a:spcPts val="100"/>
              </a:spcBef>
            </a:pPr>
            <a:r>
              <a:rPr sz="2400" spc="-5" dirty="0">
                <a:latin typeface="Times New Roman"/>
                <a:cs typeface="Times New Roman"/>
              </a:rPr>
              <a:t>Unité</a:t>
            </a:r>
            <a:r>
              <a:rPr sz="2400" spc="-50" dirty="0">
                <a:latin typeface="Times New Roman"/>
                <a:cs typeface="Times New Roman"/>
              </a:rPr>
              <a:t> </a:t>
            </a:r>
            <a:r>
              <a:rPr sz="2400" spc="-5" dirty="0">
                <a:latin typeface="Times New Roman"/>
                <a:cs typeface="Times New Roman"/>
              </a:rPr>
              <a:t>d’affichage</a:t>
            </a:r>
            <a:endParaRPr sz="2400" dirty="0">
              <a:latin typeface="Times New Roman"/>
              <a:cs typeface="Times New Roman"/>
            </a:endParaRPr>
          </a:p>
          <a:p>
            <a:pPr marR="5080" algn="r">
              <a:lnSpc>
                <a:spcPts val="2825"/>
              </a:lnSpc>
            </a:pPr>
            <a:r>
              <a:rPr sz="2400" i="1" spc="-5" dirty="0">
                <a:solidFill>
                  <a:srgbClr val="5F5F5F"/>
                </a:solidFill>
                <a:latin typeface="Times New Roman"/>
                <a:cs typeface="Times New Roman"/>
              </a:rPr>
              <a:t>Display</a:t>
            </a:r>
            <a:r>
              <a:rPr sz="2400" i="1" spc="-60" dirty="0">
                <a:solidFill>
                  <a:srgbClr val="5F5F5F"/>
                </a:solidFill>
                <a:latin typeface="Times New Roman"/>
                <a:cs typeface="Times New Roman"/>
              </a:rPr>
              <a:t> </a:t>
            </a:r>
            <a:r>
              <a:rPr sz="2400" i="1" spc="-5" dirty="0">
                <a:solidFill>
                  <a:srgbClr val="5F5F5F"/>
                </a:solidFill>
                <a:latin typeface="Times New Roman"/>
                <a:cs typeface="Times New Roman"/>
              </a:rPr>
              <a:t>unit</a:t>
            </a:r>
            <a:endParaRPr sz="2400" dirty="0">
              <a:latin typeface="Times New Roman"/>
              <a:cs typeface="Times New Roman"/>
            </a:endParaRPr>
          </a:p>
        </p:txBody>
      </p:sp>
      <p:sp>
        <p:nvSpPr>
          <p:cNvPr id="7" name="object 7"/>
          <p:cNvSpPr/>
          <p:nvPr/>
        </p:nvSpPr>
        <p:spPr>
          <a:xfrm>
            <a:off x="1995170" y="2113914"/>
            <a:ext cx="4020184" cy="621665"/>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706627" y="2869437"/>
            <a:ext cx="2997835" cy="6554470"/>
          </a:xfrm>
          <a:prstGeom prst="rect">
            <a:avLst/>
          </a:prstGeom>
        </p:spPr>
        <p:txBody>
          <a:bodyPr vert="horz" wrap="square" lIns="0" tIns="12700" rIns="0" bIns="0" rtlCol="0">
            <a:spAutoFit/>
          </a:bodyPr>
          <a:lstStyle/>
          <a:p>
            <a:pPr marL="102235" indent="-84455">
              <a:lnSpc>
                <a:spcPct val="100000"/>
              </a:lnSpc>
              <a:spcBef>
                <a:spcPts val="100"/>
              </a:spcBef>
              <a:buChar char="•"/>
              <a:tabLst>
                <a:tab pos="102870" algn="l"/>
              </a:tabLst>
            </a:pPr>
            <a:r>
              <a:rPr sz="1100" spc="-5" dirty="0">
                <a:latin typeface="Times New Roman"/>
                <a:cs typeface="Times New Roman"/>
              </a:rPr>
              <a:t>DESCRIPTION</a:t>
            </a:r>
            <a:endParaRPr sz="1100" dirty="0">
              <a:latin typeface="Times New Roman"/>
              <a:cs typeface="Times New Roman"/>
            </a:endParaRPr>
          </a:p>
          <a:p>
            <a:pPr>
              <a:lnSpc>
                <a:spcPct val="100000"/>
              </a:lnSpc>
              <a:buFont typeface="Times New Roman"/>
              <a:buChar char="•"/>
            </a:pPr>
            <a:endParaRPr sz="1150" dirty="0">
              <a:latin typeface="Times New Roman"/>
              <a:cs typeface="Times New Roman"/>
            </a:endParaRPr>
          </a:p>
          <a:p>
            <a:pPr marL="12700" marR="5715" algn="just">
              <a:lnSpc>
                <a:spcPct val="99800"/>
              </a:lnSpc>
              <a:spcBef>
                <a:spcPts val="5"/>
              </a:spcBef>
            </a:pPr>
            <a:r>
              <a:rPr sz="1100" dirty="0">
                <a:latin typeface="Times New Roman"/>
                <a:cs typeface="Times New Roman"/>
              </a:rPr>
              <a:t>L’AC 9010 </a:t>
            </a:r>
            <a:r>
              <a:rPr sz="1100" spc="-5" dirty="0">
                <a:latin typeface="Times New Roman"/>
                <a:cs typeface="Times New Roman"/>
              </a:rPr>
              <a:t>peut être associé </a:t>
            </a:r>
            <a:r>
              <a:rPr sz="1100" dirty="0">
                <a:latin typeface="Times New Roman"/>
                <a:cs typeface="Times New Roman"/>
              </a:rPr>
              <a:t>à tous les </a:t>
            </a:r>
            <a:r>
              <a:rPr sz="1100" spc="-5" dirty="0">
                <a:latin typeface="Times New Roman"/>
                <a:cs typeface="Times New Roman"/>
              </a:rPr>
              <a:t>types d’unité  </a:t>
            </a:r>
            <a:r>
              <a:rPr sz="1100" dirty="0">
                <a:latin typeface="Times New Roman"/>
                <a:cs typeface="Times New Roman"/>
              </a:rPr>
              <a:t>de </a:t>
            </a:r>
            <a:r>
              <a:rPr sz="1100" spc="-5" dirty="0">
                <a:latin typeface="Times New Roman"/>
                <a:cs typeface="Times New Roman"/>
              </a:rPr>
              <a:t>contrôle fabriqués </a:t>
            </a:r>
            <a:r>
              <a:rPr sz="1100" spc="-10" dirty="0">
                <a:latin typeface="Times New Roman"/>
                <a:cs typeface="Times New Roman"/>
              </a:rPr>
              <a:t>par </a:t>
            </a:r>
            <a:r>
              <a:rPr sz="1100" spc="-5" dirty="0">
                <a:latin typeface="Times New Roman"/>
                <a:cs typeface="Times New Roman"/>
              </a:rPr>
              <a:t>ACC </a:t>
            </a:r>
            <a:r>
              <a:rPr sz="1100" spc="-10" dirty="0">
                <a:latin typeface="Times New Roman"/>
                <a:cs typeface="Times New Roman"/>
              </a:rPr>
              <a:t>I&amp;M. </a:t>
            </a:r>
            <a:r>
              <a:rPr sz="1100" dirty="0">
                <a:latin typeface="Times New Roman"/>
                <a:cs typeface="Times New Roman"/>
              </a:rPr>
              <a:t>Selon le  </a:t>
            </a:r>
            <a:r>
              <a:rPr sz="1100" spc="-5" dirty="0">
                <a:latin typeface="Times New Roman"/>
                <a:cs typeface="Times New Roman"/>
              </a:rPr>
              <a:t>modèle, </a:t>
            </a:r>
            <a:r>
              <a:rPr sz="1100" dirty="0">
                <a:latin typeface="Times New Roman"/>
                <a:cs typeface="Times New Roman"/>
              </a:rPr>
              <a:t>on peut </a:t>
            </a:r>
            <a:r>
              <a:rPr sz="1100" spc="-5" dirty="0">
                <a:latin typeface="Times New Roman"/>
                <a:cs typeface="Times New Roman"/>
              </a:rPr>
              <a:t>afficher simultanément </a:t>
            </a:r>
            <a:r>
              <a:rPr sz="1100" dirty="0">
                <a:latin typeface="Times New Roman"/>
                <a:cs typeface="Times New Roman"/>
              </a:rPr>
              <a:t>2, 3 ou 4  </a:t>
            </a:r>
            <a:r>
              <a:rPr sz="1100" spc="-5" dirty="0">
                <a:latin typeface="Times New Roman"/>
                <a:cs typeface="Times New Roman"/>
              </a:rPr>
              <a:t>positions angulaires </a:t>
            </a:r>
            <a:r>
              <a:rPr sz="1100" spc="-10" dirty="0">
                <a:latin typeface="Times New Roman"/>
                <a:cs typeface="Times New Roman"/>
              </a:rPr>
              <a:t>ou</a:t>
            </a:r>
            <a:r>
              <a:rPr sz="1100" spc="10" dirty="0">
                <a:latin typeface="Times New Roman"/>
                <a:cs typeface="Times New Roman"/>
              </a:rPr>
              <a:t> </a:t>
            </a:r>
            <a:r>
              <a:rPr sz="1100" spc="-5" dirty="0">
                <a:latin typeface="Times New Roman"/>
                <a:cs typeface="Times New Roman"/>
              </a:rPr>
              <a:t>linéaires.</a:t>
            </a:r>
            <a:endParaRPr sz="1100" dirty="0">
              <a:latin typeface="Times New Roman"/>
              <a:cs typeface="Times New Roman"/>
            </a:endParaRPr>
          </a:p>
          <a:p>
            <a:pPr>
              <a:lnSpc>
                <a:spcPct val="100000"/>
              </a:lnSpc>
            </a:pPr>
            <a:endParaRPr sz="1200" dirty="0">
              <a:latin typeface="Times New Roman"/>
              <a:cs typeface="Times New Roman"/>
            </a:endParaRPr>
          </a:p>
          <a:p>
            <a:pPr>
              <a:lnSpc>
                <a:spcPct val="100000"/>
              </a:lnSpc>
              <a:spcBef>
                <a:spcPts val="50"/>
              </a:spcBef>
            </a:pPr>
            <a:endParaRPr sz="1050" dirty="0">
              <a:latin typeface="Times New Roman"/>
              <a:cs typeface="Times New Roman"/>
            </a:endParaRPr>
          </a:p>
          <a:p>
            <a:pPr marL="102235" indent="-84455">
              <a:lnSpc>
                <a:spcPct val="100000"/>
              </a:lnSpc>
              <a:buChar char="•"/>
              <a:tabLst>
                <a:tab pos="102870" algn="l"/>
              </a:tabLst>
            </a:pPr>
            <a:r>
              <a:rPr sz="1100" spc="-5" dirty="0">
                <a:latin typeface="Times New Roman"/>
                <a:cs typeface="Times New Roman"/>
              </a:rPr>
              <a:t>CARACTERISTIQUES</a:t>
            </a:r>
            <a:endParaRPr sz="1100" dirty="0">
              <a:latin typeface="Times New Roman"/>
              <a:cs typeface="Times New Roman"/>
            </a:endParaRPr>
          </a:p>
          <a:p>
            <a:pPr>
              <a:lnSpc>
                <a:spcPct val="100000"/>
              </a:lnSpc>
              <a:spcBef>
                <a:spcPts val="45"/>
              </a:spcBef>
              <a:buFont typeface="Times New Roman"/>
              <a:buChar char="•"/>
            </a:pPr>
            <a:endParaRPr sz="1100" dirty="0">
              <a:latin typeface="Times New Roman"/>
              <a:cs typeface="Times New Roman"/>
            </a:endParaRPr>
          </a:p>
          <a:p>
            <a:pPr marL="469900" marR="7620" lvl="1" indent="-228600">
              <a:lnSpc>
                <a:spcPct val="100000"/>
              </a:lnSpc>
              <a:buChar char="-"/>
              <a:tabLst>
                <a:tab pos="469900" algn="l"/>
                <a:tab pos="470534" algn="l"/>
              </a:tabLst>
            </a:pPr>
            <a:r>
              <a:rPr sz="1100" spc="-5" dirty="0">
                <a:latin typeface="Times New Roman"/>
                <a:cs typeface="Times New Roman"/>
              </a:rPr>
              <a:t>Affichage simultané </a:t>
            </a:r>
            <a:r>
              <a:rPr sz="1100" dirty="0">
                <a:latin typeface="Times New Roman"/>
                <a:cs typeface="Times New Roman"/>
              </a:rPr>
              <a:t>de 2, 3 ou 4 </a:t>
            </a:r>
            <a:r>
              <a:rPr sz="1100" spc="-5" dirty="0">
                <a:latin typeface="Times New Roman"/>
                <a:cs typeface="Times New Roman"/>
              </a:rPr>
              <a:t>positions  angulaires </a:t>
            </a:r>
            <a:r>
              <a:rPr sz="1100" dirty="0">
                <a:latin typeface="Times New Roman"/>
                <a:cs typeface="Times New Roman"/>
              </a:rPr>
              <a:t>ou</a:t>
            </a:r>
            <a:r>
              <a:rPr sz="1100" spc="-10" dirty="0">
                <a:latin typeface="Times New Roman"/>
                <a:cs typeface="Times New Roman"/>
              </a:rPr>
              <a:t> </a:t>
            </a:r>
            <a:r>
              <a:rPr sz="1100" spc="-5" dirty="0">
                <a:latin typeface="Times New Roman"/>
                <a:cs typeface="Times New Roman"/>
              </a:rPr>
              <a:t>linéaires</a:t>
            </a:r>
            <a:endParaRPr sz="1100" dirty="0">
              <a:latin typeface="Times New Roman"/>
              <a:cs typeface="Times New Roman"/>
            </a:endParaRPr>
          </a:p>
          <a:p>
            <a:pPr marL="469900" lvl="1" indent="-229235">
              <a:lnSpc>
                <a:spcPct val="100000"/>
              </a:lnSpc>
              <a:buChar char="-"/>
              <a:tabLst>
                <a:tab pos="469900" algn="l"/>
                <a:tab pos="470534" algn="l"/>
              </a:tabLst>
            </a:pPr>
            <a:r>
              <a:rPr sz="1100" spc="-5" dirty="0">
                <a:latin typeface="Times New Roman"/>
                <a:cs typeface="Times New Roman"/>
              </a:rPr>
              <a:t>Excellente visibilité</a:t>
            </a:r>
            <a:endParaRPr sz="1100" dirty="0">
              <a:latin typeface="Times New Roman"/>
              <a:cs typeface="Times New Roman"/>
            </a:endParaRPr>
          </a:p>
          <a:p>
            <a:pPr marL="469900" lvl="1" indent="-229235">
              <a:lnSpc>
                <a:spcPct val="100000"/>
              </a:lnSpc>
              <a:buChar char="-"/>
              <a:tabLst>
                <a:tab pos="469900" algn="l"/>
                <a:tab pos="470534" algn="l"/>
              </a:tabLst>
            </a:pPr>
            <a:r>
              <a:rPr sz="1100" spc="-5" dirty="0">
                <a:latin typeface="Times New Roman"/>
                <a:cs typeface="Times New Roman"/>
              </a:rPr>
              <a:t>Faible encombrement</a:t>
            </a:r>
            <a:endParaRPr sz="1100" dirty="0">
              <a:latin typeface="Times New Roman"/>
              <a:cs typeface="Times New Roman"/>
            </a:endParaRPr>
          </a:p>
          <a:p>
            <a:pPr marL="469900" marR="5715" lvl="1" indent="-228600" algn="just">
              <a:lnSpc>
                <a:spcPct val="99500"/>
              </a:lnSpc>
              <a:spcBef>
                <a:spcPts val="5"/>
              </a:spcBef>
              <a:buChar char="-"/>
              <a:tabLst>
                <a:tab pos="470534" algn="l"/>
              </a:tabLst>
            </a:pPr>
            <a:r>
              <a:rPr sz="1100" spc="-5" dirty="0">
                <a:latin typeface="Times New Roman"/>
                <a:cs typeface="Times New Roman"/>
              </a:rPr>
              <a:t>Possibilité </a:t>
            </a:r>
            <a:r>
              <a:rPr sz="1100" dirty="0">
                <a:latin typeface="Times New Roman"/>
                <a:cs typeface="Times New Roman"/>
              </a:rPr>
              <a:t>de </a:t>
            </a:r>
            <a:r>
              <a:rPr sz="1100" spc="-5" dirty="0">
                <a:latin typeface="Times New Roman"/>
                <a:cs typeface="Times New Roman"/>
              </a:rPr>
              <a:t>chaînage avec d’autres unités  AC </a:t>
            </a:r>
            <a:r>
              <a:rPr sz="1100" dirty="0">
                <a:latin typeface="Times New Roman"/>
                <a:cs typeface="Times New Roman"/>
              </a:rPr>
              <a:t>9010 pour </a:t>
            </a:r>
            <a:r>
              <a:rPr sz="1100" spc="-5" dirty="0">
                <a:latin typeface="Times New Roman"/>
                <a:cs typeface="Times New Roman"/>
              </a:rPr>
              <a:t>afficher jusqu’à douze  mesures </a:t>
            </a:r>
            <a:r>
              <a:rPr sz="1100" dirty="0">
                <a:latin typeface="Times New Roman"/>
                <a:cs typeface="Times New Roman"/>
              </a:rPr>
              <a:t>de </a:t>
            </a:r>
            <a:r>
              <a:rPr sz="1100" spc="-5" dirty="0">
                <a:latin typeface="Times New Roman"/>
                <a:cs typeface="Times New Roman"/>
              </a:rPr>
              <a:t>position.</a:t>
            </a:r>
            <a:endParaRPr sz="1100" dirty="0">
              <a:latin typeface="Times New Roman"/>
              <a:cs typeface="Times New Roman"/>
            </a:endParaRPr>
          </a:p>
          <a:p>
            <a:pPr lvl="1">
              <a:lnSpc>
                <a:spcPct val="100000"/>
              </a:lnSpc>
              <a:buFont typeface="Times New Roman"/>
              <a:buChar char="-"/>
            </a:pPr>
            <a:endParaRPr sz="1200" dirty="0">
              <a:latin typeface="Times New Roman"/>
              <a:cs typeface="Times New Roman"/>
            </a:endParaRPr>
          </a:p>
          <a:p>
            <a:pPr lvl="1">
              <a:lnSpc>
                <a:spcPct val="100000"/>
              </a:lnSpc>
              <a:spcBef>
                <a:spcPts val="55"/>
              </a:spcBef>
              <a:buFont typeface="Times New Roman"/>
              <a:buChar char="-"/>
            </a:pPr>
            <a:endParaRPr sz="1050" dirty="0">
              <a:latin typeface="Times New Roman"/>
              <a:cs typeface="Times New Roman"/>
            </a:endParaRPr>
          </a:p>
          <a:p>
            <a:pPr marL="102235" indent="-84455">
              <a:lnSpc>
                <a:spcPct val="100000"/>
              </a:lnSpc>
              <a:buChar char="•"/>
              <a:tabLst>
                <a:tab pos="102870" algn="l"/>
              </a:tabLst>
            </a:pPr>
            <a:r>
              <a:rPr sz="1100" spc="-5" dirty="0">
                <a:latin typeface="Times New Roman"/>
                <a:cs typeface="Times New Roman"/>
              </a:rPr>
              <a:t>SPÉCIFICATIONS</a:t>
            </a:r>
            <a:endParaRPr sz="1100" dirty="0">
              <a:latin typeface="Times New Roman"/>
              <a:cs typeface="Times New Roman"/>
            </a:endParaRPr>
          </a:p>
          <a:p>
            <a:pPr>
              <a:lnSpc>
                <a:spcPct val="100000"/>
              </a:lnSpc>
              <a:spcBef>
                <a:spcPts val="40"/>
              </a:spcBef>
              <a:buFont typeface="Times New Roman"/>
              <a:buChar char="•"/>
            </a:pPr>
            <a:endParaRPr sz="1100" dirty="0">
              <a:latin typeface="Times New Roman"/>
              <a:cs typeface="Times New Roman"/>
            </a:endParaRPr>
          </a:p>
          <a:p>
            <a:pPr marL="469900" marR="6985" lvl="1" indent="-228600">
              <a:lnSpc>
                <a:spcPct val="100000"/>
              </a:lnSpc>
              <a:spcBef>
                <a:spcPts val="5"/>
              </a:spcBef>
              <a:buChar char="-"/>
              <a:tabLst>
                <a:tab pos="469900" algn="l"/>
                <a:tab pos="470534" algn="l"/>
              </a:tabLst>
            </a:pPr>
            <a:r>
              <a:rPr sz="1100" spc="-5" dirty="0">
                <a:latin typeface="Times New Roman"/>
                <a:cs typeface="Times New Roman"/>
              </a:rPr>
              <a:t>Affichage </a:t>
            </a:r>
            <a:r>
              <a:rPr sz="1100" dirty="0">
                <a:latin typeface="Times New Roman"/>
                <a:cs typeface="Times New Roman"/>
              </a:rPr>
              <a:t>de 2, 3 ou 4 </a:t>
            </a:r>
            <a:r>
              <a:rPr sz="1100" spc="-5" dirty="0">
                <a:latin typeface="Times New Roman"/>
                <a:cs typeface="Times New Roman"/>
              </a:rPr>
              <a:t>positions sur  afficheurs </a:t>
            </a:r>
            <a:r>
              <a:rPr sz="1100" dirty="0">
                <a:latin typeface="Times New Roman"/>
                <a:cs typeface="Times New Roman"/>
              </a:rPr>
              <a:t>led 7 </a:t>
            </a:r>
            <a:r>
              <a:rPr sz="1100" spc="-5" dirty="0">
                <a:latin typeface="Times New Roman"/>
                <a:cs typeface="Times New Roman"/>
              </a:rPr>
              <a:t>segments</a:t>
            </a:r>
            <a:r>
              <a:rPr sz="1100" dirty="0">
                <a:latin typeface="Times New Roman"/>
                <a:cs typeface="Times New Roman"/>
              </a:rPr>
              <a:t> </a:t>
            </a:r>
            <a:r>
              <a:rPr sz="1100" spc="-5" dirty="0">
                <a:latin typeface="Times New Roman"/>
                <a:cs typeface="Times New Roman"/>
              </a:rPr>
              <a:t>rouges</a:t>
            </a:r>
            <a:endParaRPr sz="1100" dirty="0">
              <a:latin typeface="Times New Roman"/>
              <a:cs typeface="Times New Roman"/>
            </a:endParaRPr>
          </a:p>
          <a:p>
            <a:pPr marL="469900" lvl="1" indent="-229235">
              <a:lnSpc>
                <a:spcPct val="100000"/>
              </a:lnSpc>
              <a:buChar char="-"/>
              <a:tabLst>
                <a:tab pos="469900" algn="l"/>
                <a:tab pos="470534" algn="l"/>
              </a:tabLst>
            </a:pPr>
            <a:r>
              <a:rPr sz="1100" spc="-5" dirty="0">
                <a:latin typeface="Times New Roman"/>
                <a:cs typeface="Times New Roman"/>
              </a:rPr>
              <a:t>Capacité d’affichage </a:t>
            </a:r>
            <a:r>
              <a:rPr sz="1100" dirty="0">
                <a:latin typeface="Times New Roman"/>
                <a:cs typeface="Times New Roman"/>
              </a:rPr>
              <a:t>de - 999,9999</a:t>
            </a:r>
            <a:r>
              <a:rPr sz="1100" spc="229" dirty="0">
                <a:latin typeface="Times New Roman"/>
                <a:cs typeface="Times New Roman"/>
              </a:rPr>
              <a:t> </a:t>
            </a:r>
            <a:r>
              <a:rPr sz="1100" dirty="0">
                <a:latin typeface="Times New Roman"/>
                <a:cs typeface="Times New Roman"/>
              </a:rPr>
              <a:t>à</a:t>
            </a:r>
          </a:p>
          <a:p>
            <a:pPr marL="469900">
              <a:lnSpc>
                <a:spcPts val="1315"/>
              </a:lnSpc>
            </a:pPr>
            <a:r>
              <a:rPr sz="1100" dirty="0">
                <a:latin typeface="Times New Roman"/>
                <a:cs typeface="Times New Roman"/>
              </a:rPr>
              <a:t>+</a:t>
            </a:r>
            <a:r>
              <a:rPr sz="1100" spc="-5" dirty="0">
                <a:latin typeface="Times New Roman"/>
                <a:cs typeface="Times New Roman"/>
              </a:rPr>
              <a:t> </a:t>
            </a:r>
            <a:r>
              <a:rPr sz="1100" dirty="0">
                <a:latin typeface="Times New Roman"/>
                <a:cs typeface="Times New Roman"/>
              </a:rPr>
              <a:t>999,9999</a:t>
            </a:r>
          </a:p>
          <a:p>
            <a:pPr marL="469900" marR="5080" lvl="1" indent="-228600">
              <a:lnSpc>
                <a:spcPts val="1320"/>
              </a:lnSpc>
              <a:spcBef>
                <a:spcPts val="35"/>
              </a:spcBef>
              <a:buChar char="-"/>
              <a:tabLst>
                <a:tab pos="469900" algn="l"/>
                <a:tab pos="470534" algn="l"/>
              </a:tabLst>
            </a:pPr>
            <a:r>
              <a:rPr sz="1100" dirty="0">
                <a:latin typeface="Times New Roman"/>
                <a:cs typeface="Times New Roman"/>
              </a:rPr>
              <a:t>Connexion </a:t>
            </a:r>
            <a:r>
              <a:rPr sz="1100" spc="-5" dirty="0">
                <a:latin typeface="Times New Roman"/>
                <a:cs typeface="Times New Roman"/>
              </a:rPr>
              <a:t>sur l’unité AC </a:t>
            </a:r>
            <a:r>
              <a:rPr sz="1100" dirty="0">
                <a:latin typeface="Times New Roman"/>
                <a:cs typeface="Times New Roman"/>
              </a:rPr>
              <a:t>9030 ou </a:t>
            </a:r>
            <a:r>
              <a:rPr sz="1100" spc="-5" dirty="0">
                <a:latin typeface="Times New Roman"/>
                <a:cs typeface="Times New Roman"/>
              </a:rPr>
              <a:t>AC </a:t>
            </a:r>
            <a:r>
              <a:rPr sz="1100" dirty="0">
                <a:latin typeface="Times New Roman"/>
                <a:cs typeface="Times New Roman"/>
              </a:rPr>
              <a:t>9032  par </a:t>
            </a:r>
            <a:r>
              <a:rPr sz="1100" spc="-5" dirty="0">
                <a:latin typeface="Times New Roman"/>
                <a:cs typeface="Times New Roman"/>
              </a:rPr>
              <a:t>liaison série </a:t>
            </a:r>
            <a:r>
              <a:rPr sz="1100" dirty="0">
                <a:latin typeface="Times New Roman"/>
                <a:cs typeface="Times New Roman"/>
              </a:rPr>
              <a:t>RS</a:t>
            </a:r>
            <a:r>
              <a:rPr sz="1100" spc="-10" dirty="0">
                <a:latin typeface="Times New Roman"/>
                <a:cs typeface="Times New Roman"/>
              </a:rPr>
              <a:t> </a:t>
            </a:r>
            <a:r>
              <a:rPr sz="1100" dirty="0">
                <a:latin typeface="Times New Roman"/>
                <a:cs typeface="Times New Roman"/>
              </a:rPr>
              <a:t>422</a:t>
            </a:r>
          </a:p>
          <a:p>
            <a:pPr marL="469900" marR="7620" lvl="1" indent="-228600">
              <a:lnSpc>
                <a:spcPts val="1320"/>
              </a:lnSpc>
              <a:buChar char="-"/>
              <a:tabLst>
                <a:tab pos="469900" algn="l"/>
                <a:tab pos="470534" algn="l"/>
              </a:tabLst>
            </a:pPr>
            <a:r>
              <a:rPr sz="1100" dirty="0">
                <a:latin typeface="Times New Roman"/>
                <a:cs typeface="Times New Roman"/>
              </a:rPr>
              <a:t>Chaînage </a:t>
            </a:r>
            <a:r>
              <a:rPr sz="1100" spc="-5" dirty="0">
                <a:latin typeface="Times New Roman"/>
                <a:cs typeface="Times New Roman"/>
              </a:rPr>
              <a:t>vers d’autres unités AC </a:t>
            </a:r>
            <a:r>
              <a:rPr sz="1100" dirty="0">
                <a:latin typeface="Times New Roman"/>
                <a:cs typeface="Times New Roman"/>
              </a:rPr>
              <a:t>9010 </a:t>
            </a:r>
            <a:r>
              <a:rPr sz="1100" spc="-10" dirty="0">
                <a:latin typeface="Times New Roman"/>
                <a:cs typeface="Times New Roman"/>
              </a:rPr>
              <a:t>par  </a:t>
            </a:r>
            <a:r>
              <a:rPr sz="1100" spc="-5" dirty="0">
                <a:latin typeface="Times New Roman"/>
                <a:cs typeface="Times New Roman"/>
              </a:rPr>
              <a:t>liaison série </a:t>
            </a:r>
            <a:r>
              <a:rPr sz="1100" dirty="0">
                <a:latin typeface="Times New Roman"/>
                <a:cs typeface="Times New Roman"/>
              </a:rPr>
              <a:t>RS 422</a:t>
            </a:r>
          </a:p>
          <a:p>
            <a:pPr marL="469900" marR="6985" lvl="1" indent="-228600">
              <a:lnSpc>
                <a:spcPts val="1310"/>
              </a:lnSpc>
              <a:spcBef>
                <a:spcPts val="10"/>
              </a:spcBef>
              <a:buChar char="-"/>
              <a:tabLst>
                <a:tab pos="469900" algn="l"/>
                <a:tab pos="470534" algn="l"/>
              </a:tabLst>
            </a:pPr>
            <a:r>
              <a:rPr sz="1100" spc="-5" dirty="0">
                <a:latin typeface="Times New Roman"/>
                <a:cs typeface="Times New Roman"/>
              </a:rPr>
              <a:t>Distance maximale </a:t>
            </a:r>
            <a:r>
              <a:rPr sz="1100" dirty="0">
                <a:latin typeface="Times New Roman"/>
                <a:cs typeface="Times New Roman"/>
              </a:rPr>
              <a:t>de 300 m entre </a:t>
            </a:r>
            <a:r>
              <a:rPr sz="1100" spc="-5" dirty="0">
                <a:latin typeface="Times New Roman"/>
                <a:cs typeface="Times New Roman"/>
              </a:rPr>
              <a:t>chaque  unité</a:t>
            </a:r>
            <a:endParaRPr sz="1100" dirty="0">
              <a:latin typeface="Times New Roman"/>
              <a:cs typeface="Times New Roman"/>
            </a:endParaRPr>
          </a:p>
          <a:p>
            <a:pPr lvl="1">
              <a:lnSpc>
                <a:spcPct val="100000"/>
              </a:lnSpc>
              <a:buFont typeface="Times New Roman"/>
              <a:buChar char="-"/>
            </a:pPr>
            <a:endParaRPr sz="1200" dirty="0">
              <a:latin typeface="Times New Roman"/>
              <a:cs typeface="Times New Roman"/>
            </a:endParaRPr>
          </a:p>
          <a:p>
            <a:pPr lvl="1">
              <a:lnSpc>
                <a:spcPct val="100000"/>
              </a:lnSpc>
              <a:spcBef>
                <a:spcPts val="10"/>
              </a:spcBef>
              <a:buFont typeface="Times New Roman"/>
              <a:buChar char="-"/>
            </a:pPr>
            <a:endParaRPr sz="1050" dirty="0">
              <a:latin typeface="Times New Roman"/>
              <a:cs typeface="Times New Roman"/>
            </a:endParaRPr>
          </a:p>
          <a:p>
            <a:pPr marL="102235" indent="-84455">
              <a:lnSpc>
                <a:spcPct val="100000"/>
              </a:lnSpc>
              <a:buChar char="•"/>
              <a:tabLst>
                <a:tab pos="102870" algn="l"/>
              </a:tabLst>
            </a:pPr>
            <a:r>
              <a:rPr sz="1100" spc="-5" dirty="0">
                <a:latin typeface="Times New Roman"/>
                <a:cs typeface="Times New Roman"/>
              </a:rPr>
              <a:t>DIMENSIONS</a:t>
            </a:r>
            <a:endParaRPr sz="1100" dirty="0">
              <a:latin typeface="Times New Roman"/>
              <a:cs typeface="Times New Roman"/>
            </a:endParaRPr>
          </a:p>
          <a:p>
            <a:pPr>
              <a:lnSpc>
                <a:spcPct val="100000"/>
              </a:lnSpc>
              <a:spcBef>
                <a:spcPts val="45"/>
              </a:spcBef>
              <a:buFont typeface="Times New Roman"/>
              <a:buChar char="•"/>
            </a:pPr>
            <a:endParaRPr sz="1100" dirty="0">
              <a:latin typeface="Times New Roman"/>
              <a:cs typeface="Times New Roman"/>
            </a:endParaRPr>
          </a:p>
          <a:p>
            <a:pPr marL="469900" lvl="1" indent="-229235">
              <a:lnSpc>
                <a:spcPct val="100000"/>
              </a:lnSpc>
              <a:buChar char="-"/>
              <a:tabLst>
                <a:tab pos="469900" algn="l"/>
                <a:tab pos="470534" algn="l"/>
              </a:tabLst>
            </a:pPr>
            <a:r>
              <a:rPr sz="1100" spc="-5" dirty="0">
                <a:latin typeface="Times New Roman"/>
                <a:cs typeface="Times New Roman"/>
              </a:rPr>
              <a:t>Présentation </a:t>
            </a:r>
            <a:r>
              <a:rPr sz="1100" dirty="0">
                <a:latin typeface="Times New Roman"/>
                <a:cs typeface="Times New Roman"/>
              </a:rPr>
              <a:t>en </a:t>
            </a:r>
            <a:r>
              <a:rPr sz="1100" spc="-5" dirty="0">
                <a:latin typeface="Times New Roman"/>
                <a:cs typeface="Times New Roman"/>
              </a:rPr>
              <a:t>coffret rackable </a:t>
            </a:r>
            <a:r>
              <a:rPr sz="1100" dirty="0">
                <a:latin typeface="Times New Roman"/>
                <a:cs typeface="Times New Roman"/>
              </a:rPr>
              <a:t>en </a:t>
            </a:r>
            <a:r>
              <a:rPr sz="1100" spc="-5" dirty="0">
                <a:latin typeface="Times New Roman"/>
                <a:cs typeface="Times New Roman"/>
              </a:rPr>
              <a:t>baie</a:t>
            </a:r>
            <a:r>
              <a:rPr sz="1100" dirty="0">
                <a:latin typeface="Times New Roman"/>
                <a:cs typeface="Times New Roman"/>
              </a:rPr>
              <a:t> </a:t>
            </a:r>
            <a:r>
              <a:rPr sz="1100" spc="-5" dirty="0">
                <a:latin typeface="Times New Roman"/>
                <a:cs typeface="Times New Roman"/>
              </a:rPr>
              <a:t>19’’</a:t>
            </a:r>
            <a:endParaRPr sz="1100" dirty="0">
              <a:latin typeface="Times New Roman"/>
              <a:cs typeface="Times New Roman"/>
            </a:endParaRPr>
          </a:p>
          <a:p>
            <a:pPr marL="469900" lvl="1" indent="-229235">
              <a:lnSpc>
                <a:spcPct val="100000"/>
              </a:lnSpc>
              <a:buChar char="-"/>
              <a:tabLst>
                <a:tab pos="469900" algn="l"/>
                <a:tab pos="470534" algn="l"/>
              </a:tabLst>
            </a:pPr>
            <a:r>
              <a:rPr sz="1100" dirty="0">
                <a:latin typeface="Times New Roman"/>
                <a:cs typeface="Times New Roman"/>
              </a:rPr>
              <a:t>Poids : 3</a:t>
            </a:r>
            <a:r>
              <a:rPr sz="1100" spc="-10" dirty="0">
                <a:latin typeface="Times New Roman"/>
                <a:cs typeface="Times New Roman"/>
              </a:rPr>
              <a:t> kg</a:t>
            </a:r>
            <a:endParaRPr sz="1100" dirty="0">
              <a:latin typeface="Times New Roman"/>
              <a:cs typeface="Times New Roman"/>
            </a:endParaRPr>
          </a:p>
          <a:p>
            <a:pPr marL="469900" marR="5080" lvl="1" indent="-228600">
              <a:lnSpc>
                <a:spcPct val="100000"/>
              </a:lnSpc>
              <a:buChar char="-"/>
              <a:tabLst>
                <a:tab pos="469900" algn="l"/>
                <a:tab pos="470534" algn="l"/>
              </a:tabLst>
            </a:pPr>
            <a:r>
              <a:rPr sz="1100" spc="-5" dirty="0">
                <a:latin typeface="Times New Roman"/>
                <a:cs typeface="Times New Roman"/>
              </a:rPr>
              <a:t>Hauteur </a:t>
            </a:r>
            <a:r>
              <a:rPr sz="1100" dirty="0">
                <a:latin typeface="Times New Roman"/>
                <a:cs typeface="Times New Roman"/>
              </a:rPr>
              <a:t>: 2 U pour </a:t>
            </a:r>
            <a:r>
              <a:rPr sz="1100" spc="-5" dirty="0">
                <a:latin typeface="Times New Roman"/>
                <a:cs typeface="Times New Roman"/>
              </a:rPr>
              <a:t>AC 9010-2 </a:t>
            </a:r>
            <a:r>
              <a:rPr sz="1100" dirty="0">
                <a:latin typeface="Times New Roman"/>
                <a:cs typeface="Times New Roman"/>
              </a:rPr>
              <a:t>et </a:t>
            </a:r>
            <a:r>
              <a:rPr sz="1100" spc="-5" dirty="0">
                <a:latin typeface="Times New Roman"/>
                <a:cs typeface="Times New Roman"/>
              </a:rPr>
              <a:t>AC </a:t>
            </a:r>
            <a:r>
              <a:rPr sz="1100" dirty="0">
                <a:latin typeface="Times New Roman"/>
                <a:cs typeface="Times New Roman"/>
              </a:rPr>
              <a:t>9010-  3, 4 U pour </a:t>
            </a:r>
            <a:r>
              <a:rPr sz="1100" spc="-5" dirty="0">
                <a:latin typeface="Times New Roman"/>
                <a:cs typeface="Times New Roman"/>
              </a:rPr>
              <a:t>AC</a:t>
            </a:r>
            <a:r>
              <a:rPr sz="1100" spc="-20" dirty="0">
                <a:latin typeface="Times New Roman"/>
                <a:cs typeface="Times New Roman"/>
              </a:rPr>
              <a:t> </a:t>
            </a:r>
            <a:r>
              <a:rPr sz="1100" spc="-5" dirty="0">
                <a:latin typeface="Times New Roman"/>
                <a:cs typeface="Times New Roman"/>
              </a:rPr>
              <a:t>9010-4</a:t>
            </a:r>
            <a:endParaRPr sz="1100" dirty="0">
              <a:latin typeface="Times New Roman"/>
              <a:cs typeface="Times New Roman"/>
            </a:endParaRPr>
          </a:p>
        </p:txBody>
      </p:sp>
      <p:sp>
        <p:nvSpPr>
          <p:cNvPr id="9" name="object 9"/>
          <p:cNvSpPr txBox="1"/>
          <p:nvPr/>
        </p:nvSpPr>
        <p:spPr>
          <a:xfrm>
            <a:off x="4131690" y="2869437"/>
            <a:ext cx="2813685" cy="1031240"/>
          </a:xfrm>
          <a:prstGeom prst="rect">
            <a:avLst/>
          </a:prstGeom>
        </p:spPr>
        <p:txBody>
          <a:bodyPr vert="horz" wrap="square" lIns="0" tIns="12700" rIns="0" bIns="0" rtlCol="0">
            <a:spAutoFit/>
          </a:bodyPr>
          <a:lstStyle/>
          <a:p>
            <a:pPr marL="96520" indent="-84455">
              <a:lnSpc>
                <a:spcPct val="100000"/>
              </a:lnSpc>
              <a:spcBef>
                <a:spcPts val="100"/>
              </a:spcBef>
              <a:buChar char="•"/>
              <a:tabLst>
                <a:tab pos="97155" algn="l"/>
              </a:tabLst>
            </a:pPr>
            <a:r>
              <a:rPr sz="1100" i="1" dirty="0">
                <a:solidFill>
                  <a:srgbClr val="5F5F5F"/>
                </a:solidFill>
                <a:latin typeface="Times New Roman"/>
                <a:cs typeface="Times New Roman"/>
              </a:rPr>
              <a:t>DESCRIPTION</a:t>
            </a:r>
            <a:endParaRPr sz="1100" dirty="0">
              <a:latin typeface="Times New Roman"/>
              <a:cs typeface="Times New Roman"/>
            </a:endParaRPr>
          </a:p>
          <a:p>
            <a:pPr>
              <a:lnSpc>
                <a:spcPct val="100000"/>
              </a:lnSpc>
            </a:pPr>
            <a:endParaRPr sz="1150" dirty="0">
              <a:latin typeface="Times New Roman"/>
              <a:cs typeface="Times New Roman"/>
            </a:endParaRPr>
          </a:p>
          <a:p>
            <a:pPr marL="99060" marR="5080" algn="just">
              <a:lnSpc>
                <a:spcPct val="99800"/>
              </a:lnSpc>
              <a:spcBef>
                <a:spcPts val="5"/>
              </a:spcBef>
            </a:pPr>
            <a:r>
              <a:rPr sz="1100" i="1" dirty="0">
                <a:solidFill>
                  <a:srgbClr val="5F5F5F"/>
                </a:solidFill>
                <a:latin typeface="Times New Roman"/>
                <a:cs typeface="Times New Roman"/>
              </a:rPr>
              <a:t>The AC 9010 </a:t>
            </a:r>
            <a:r>
              <a:rPr sz="1100" i="1" spc="-5" dirty="0">
                <a:solidFill>
                  <a:srgbClr val="5F5F5F"/>
                </a:solidFill>
                <a:latin typeface="Times New Roman"/>
                <a:cs typeface="Times New Roman"/>
              </a:rPr>
              <a:t>is designed to </a:t>
            </a:r>
            <a:r>
              <a:rPr sz="1100" i="1" dirty="0">
                <a:solidFill>
                  <a:srgbClr val="5F5F5F"/>
                </a:solidFill>
                <a:latin typeface="Times New Roman"/>
                <a:cs typeface="Times New Roman"/>
              </a:rPr>
              <a:t>be </a:t>
            </a:r>
            <a:r>
              <a:rPr sz="1100" i="1" spc="-5" dirty="0">
                <a:solidFill>
                  <a:srgbClr val="5F5F5F"/>
                </a:solidFill>
                <a:latin typeface="Times New Roman"/>
                <a:cs typeface="Times New Roman"/>
              </a:rPr>
              <a:t>tied </a:t>
            </a:r>
            <a:r>
              <a:rPr sz="1100" i="1" dirty="0">
                <a:solidFill>
                  <a:srgbClr val="5F5F5F"/>
                </a:solidFill>
                <a:latin typeface="Times New Roman"/>
                <a:cs typeface="Times New Roman"/>
              </a:rPr>
              <a:t>to </a:t>
            </a:r>
            <a:r>
              <a:rPr sz="1100" i="1" spc="-5" dirty="0">
                <a:solidFill>
                  <a:srgbClr val="5F5F5F"/>
                </a:solidFill>
                <a:latin typeface="Times New Roman"/>
                <a:cs typeface="Times New Roman"/>
              </a:rPr>
              <a:t>all kinds  </a:t>
            </a:r>
            <a:r>
              <a:rPr sz="1100" i="1" dirty="0">
                <a:solidFill>
                  <a:srgbClr val="5F5F5F"/>
                </a:solidFill>
                <a:latin typeface="Times New Roman"/>
                <a:cs typeface="Times New Roman"/>
              </a:rPr>
              <a:t>of </a:t>
            </a:r>
            <a:r>
              <a:rPr sz="1100" i="1" spc="-5" dirty="0">
                <a:solidFill>
                  <a:srgbClr val="5F5F5F"/>
                </a:solidFill>
                <a:latin typeface="Times New Roman"/>
                <a:cs typeface="Times New Roman"/>
              </a:rPr>
              <a:t>controllers manufactured </a:t>
            </a:r>
            <a:r>
              <a:rPr sz="1100" i="1" dirty="0">
                <a:solidFill>
                  <a:srgbClr val="5F5F5F"/>
                </a:solidFill>
                <a:latin typeface="Times New Roman"/>
                <a:cs typeface="Times New Roman"/>
              </a:rPr>
              <a:t>by </a:t>
            </a:r>
            <a:r>
              <a:rPr sz="1100" i="1" spc="-5" dirty="0">
                <a:solidFill>
                  <a:srgbClr val="5F5F5F"/>
                </a:solidFill>
                <a:latin typeface="Times New Roman"/>
                <a:cs typeface="Times New Roman"/>
              </a:rPr>
              <a:t>ACC </a:t>
            </a:r>
            <a:r>
              <a:rPr sz="1100" i="1" spc="-10" dirty="0">
                <a:solidFill>
                  <a:srgbClr val="5F5F5F"/>
                </a:solidFill>
                <a:latin typeface="Times New Roman"/>
                <a:cs typeface="Times New Roman"/>
              </a:rPr>
              <a:t>I&amp;M.  </a:t>
            </a:r>
            <a:r>
              <a:rPr sz="1100" i="1" dirty="0">
                <a:solidFill>
                  <a:srgbClr val="5F5F5F"/>
                </a:solidFill>
                <a:latin typeface="Times New Roman"/>
                <a:cs typeface="Times New Roman"/>
              </a:rPr>
              <a:t>According </a:t>
            </a:r>
            <a:r>
              <a:rPr sz="1100" i="1" spc="-5" dirty="0">
                <a:solidFill>
                  <a:srgbClr val="5F5F5F"/>
                </a:solidFill>
                <a:latin typeface="Times New Roman"/>
                <a:cs typeface="Times New Roman"/>
              </a:rPr>
              <a:t>to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model it </a:t>
            </a:r>
            <a:r>
              <a:rPr sz="1100" i="1" dirty="0">
                <a:solidFill>
                  <a:srgbClr val="5F5F5F"/>
                </a:solidFill>
                <a:latin typeface="Times New Roman"/>
                <a:cs typeface="Times New Roman"/>
              </a:rPr>
              <a:t>can </a:t>
            </a:r>
            <a:r>
              <a:rPr sz="1100" i="1" spc="-5" dirty="0">
                <a:solidFill>
                  <a:srgbClr val="5F5F5F"/>
                </a:solidFill>
                <a:latin typeface="Times New Roman"/>
                <a:cs typeface="Times New Roman"/>
              </a:rPr>
              <a:t>display </a:t>
            </a:r>
            <a:r>
              <a:rPr sz="1100" i="1" dirty="0">
                <a:solidFill>
                  <a:srgbClr val="5F5F5F"/>
                </a:solidFill>
                <a:latin typeface="Times New Roman"/>
                <a:cs typeface="Times New Roman"/>
              </a:rPr>
              <a:t>2, 3 or 4  </a:t>
            </a:r>
            <a:r>
              <a:rPr sz="1100" i="1" spc="-5" dirty="0">
                <a:solidFill>
                  <a:srgbClr val="5F5F5F"/>
                </a:solidFill>
                <a:latin typeface="Times New Roman"/>
                <a:cs typeface="Times New Roman"/>
              </a:rPr>
              <a:t>positions of circular </a:t>
            </a:r>
            <a:r>
              <a:rPr sz="1100" i="1" dirty="0">
                <a:solidFill>
                  <a:srgbClr val="5F5F5F"/>
                </a:solidFill>
                <a:latin typeface="Times New Roman"/>
                <a:cs typeface="Times New Roman"/>
              </a:rPr>
              <a:t>or </a:t>
            </a:r>
            <a:r>
              <a:rPr sz="1100" i="1" spc="-5" dirty="0">
                <a:solidFill>
                  <a:srgbClr val="5F5F5F"/>
                </a:solidFill>
                <a:latin typeface="Times New Roman"/>
                <a:cs typeface="Times New Roman"/>
              </a:rPr>
              <a:t>linear</a:t>
            </a:r>
            <a:r>
              <a:rPr sz="1100" i="1" dirty="0">
                <a:solidFill>
                  <a:srgbClr val="5F5F5F"/>
                </a:solidFill>
                <a:latin typeface="Times New Roman"/>
                <a:cs typeface="Times New Roman"/>
              </a:rPr>
              <a:t> </a:t>
            </a:r>
            <a:r>
              <a:rPr sz="1100" i="1" spc="-5" dirty="0">
                <a:solidFill>
                  <a:srgbClr val="5F5F5F"/>
                </a:solidFill>
                <a:latin typeface="Times New Roman"/>
                <a:cs typeface="Times New Roman"/>
              </a:rPr>
              <a:t>axes</a:t>
            </a:r>
            <a:endParaRPr sz="1100" dirty="0">
              <a:latin typeface="Times New Roman"/>
              <a:cs typeface="Times New Roman"/>
            </a:endParaRPr>
          </a:p>
        </p:txBody>
      </p:sp>
      <p:sp>
        <p:nvSpPr>
          <p:cNvPr id="10" name="object 10"/>
          <p:cNvSpPr txBox="1"/>
          <p:nvPr/>
        </p:nvSpPr>
        <p:spPr>
          <a:xfrm>
            <a:off x="4131690" y="4209414"/>
            <a:ext cx="784225" cy="193675"/>
          </a:xfrm>
          <a:prstGeom prst="rect">
            <a:avLst/>
          </a:prstGeom>
        </p:spPr>
        <p:txBody>
          <a:bodyPr vert="horz" wrap="square" lIns="0" tIns="13335" rIns="0" bIns="0" rtlCol="0">
            <a:spAutoFit/>
          </a:bodyPr>
          <a:lstStyle/>
          <a:p>
            <a:pPr marL="96520" indent="-83820">
              <a:lnSpc>
                <a:spcPct val="100000"/>
              </a:lnSpc>
              <a:spcBef>
                <a:spcPts val="105"/>
              </a:spcBef>
              <a:buChar char="•"/>
              <a:tabLst>
                <a:tab pos="96520" algn="l"/>
              </a:tabLst>
            </a:pPr>
            <a:r>
              <a:rPr sz="1100" i="1" spc="-5" dirty="0">
                <a:solidFill>
                  <a:srgbClr val="5F5F5F"/>
                </a:solidFill>
                <a:latin typeface="Times New Roman"/>
                <a:cs typeface="Times New Roman"/>
              </a:rPr>
              <a:t>FEATURES</a:t>
            </a:r>
            <a:endParaRPr sz="1100">
              <a:latin typeface="Times New Roman"/>
              <a:cs typeface="Times New Roman"/>
            </a:endParaRPr>
          </a:p>
        </p:txBody>
      </p:sp>
      <p:sp>
        <p:nvSpPr>
          <p:cNvPr id="11" name="object 11"/>
          <p:cNvSpPr txBox="1"/>
          <p:nvPr/>
        </p:nvSpPr>
        <p:spPr>
          <a:xfrm>
            <a:off x="4308728" y="4543170"/>
            <a:ext cx="2638425" cy="1198245"/>
          </a:xfrm>
          <a:prstGeom prst="rect">
            <a:avLst/>
          </a:prstGeom>
        </p:spPr>
        <p:txBody>
          <a:bodyPr vert="horz" wrap="square" lIns="0" tIns="13335" rIns="0" bIns="0" rtlCol="0">
            <a:spAutoFit/>
          </a:bodyPr>
          <a:lstStyle/>
          <a:p>
            <a:pPr marL="192405" marR="5715" indent="-180340">
              <a:lnSpc>
                <a:spcPct val="100000"/>
              </a:lnSpc>
              <a:spcBef>
                <a:spcPts val="105"/>
              </a:spcBef>
              <a:buFont typeface="Times New Roman"/>
              <a:buChar char="-"/>
              <a:tabLst>
                <a:tab pos="192405" algn="l"/>
                <a:tab pos="193040" algn="l"/>
              </a:tabLst>
            </a:pPr>
            <a:r>
              <a:rPr sz="1100" i="1" spc="-5" dirty="0">
                <a:solidFill>
                  <a:srgbClr val="5F5F5F"/>
                </a:solidFill>
                <a:latin typeface="Times New Roman"/>
                <a:cs typeface="Times New Roman"/>
              </a:rPr>
              <a:t>Simultaneous display </a:t>
            </a:r>
            <a:r>
              <a:rPr sz="1100" i="1" spc="-10" dirty="0">
                <a:solidFill>
                  <a:srgbClr val="5F5F5F"/>
                </a:solidFill>
                <a:latin typeface="Times New Roman"/>
                <a:cs typeface="Times New Roman"/>
              </a:rPr>
              <a:t>of </a:t>
            </a:r>
            <a:r>
              <a:rPr sz="1100" i="1" dirty="0">
                <a:solidFill>
                  <a:srgbClr val="5F5F5F"/>
                </a:solidFill>
                <a:latin typeface="Times New Roman"/>
                <a:cs typeface="Times New Roman"/>
              </a:rPr>
              <a:t>2, 3 or </a:t>
            </a:r>
            <a:r>
              <a:rPr sz="1100" i="1" spc="-5" dirty="0">
                <a:solidFill>
                  <a:srgbClr val="5F5F5F"/>
                </a:solidFill>
                <a:latin typeface="Times New Roman"/>
                <a:cs typeface="Times New Roman"/>
              </a:rPr>
              <a:t>4circular  </a:t>
            </a:r>
            <a:r>
              <a:rPr sz="1100" i="1" dirty="0">
                <a:solidFill>
                  <a:srgbClr val="5F5F5F"/>
                </a:solidFill>
                <a:latin typeface="Times New Roman"/>
                <a:cs typeface="Times New Roman"/>
              </a:rPr>
              <a:t>or </a:t>
            </a:r>
            <a:r>
              <a:rPr sz="1100" i="1" spc="-5" dirty="0">
                <a:solidFill>
                  <a:srgbClr val="5F5F5F"/>
                </a:solidFill>
                <a:latin typeface="Times New Roman"/>
                <a:cs typeface="Times New Roman"/>
              </a:rPr>
              <a:t>linear positions</a:t>
            </a:r>
            <a:endParaRPr sz="1100">
              <a:latin typeface="Times New Roman"/>
              <a:cs typeface="Times New Roman"/>
            </a:endParaRPr>
          </a:p>
          <a:p>
            <a:pPr marL="192405" indent="-180340">
              <a:lnSpc>
                <a:spcPct val="100000"/>
              </a:lnSpc>
              <a:buFont typeface="Times New Roman"/>
              <a:buChar char="-"/>
              <a:tabLst>
                <a:tab pos="192405" algn="l"/>
                <a:tab pos="193040" algn="l"/>
              </a:tabLst>
            </a:pPr>
            <a:r>
              <a:rPr sz="1100" i="1" spc="-5" dirty="0">
                <a:solidFill>
                  <a:srgbClr val="5F5F5F"/>
                </a:solidFill>
                <a:latin typeface="Times New Roman"/>
                <a:cs typeface="Times New Roman"/>
              </a:rPr>
              <a:t>High visibility</a:t>
            </a:r>
            <a:endParaRPr sz="1100">
              <a:latin typeface="Times New Roman"/>
              <a:cs typeface="Times New Roman"/>
            </a:endParaRPr>
          </a:p>
          <a:p>
            <a:pPr marL="192405" indent="-180340">
              <a:lnSpc>
                <a:spcPct val="100000"/>
              </a:lnSpc>
              <a:buFont typeface="Times New Roman"/>
              <a:buChar char="-"/>
              <a:tabLst>
                <a:tab pos="192405" algn="l"/>
                <a:tab pos="193040" algn="l"/>
              </a:tabLst>
            </a:pPr>
            <a:r>
              <a:rPr sz="1100" i="1" spc="-5" dirty="0">
                <a:solidFill>
                  <a:srgbClr val="5F5F5F"/>
                </a:solidFill>
                <a:latin typeface="Times New Roman"/>
                <a:cs typeface="Times New Roman"/>
              </a:rPr>
              <a:t>Small overall</a:t>
            </a:r>
            <a:r>
              <a:rPr sz="1100" i="1" spc="10" dirty="0">
                <a:solidFill>
                  <a:srgbClr val="5F5F5F"/>
                </a:solidFill>
                <a:latin typeface="Times New Roman"/>
                <a:cs typeface="Times New Roman"/>
              </a:rPr>
              <a:t> </a:t>
            </a:r>
            <a:r>
              <a:rPr sz="1100" i="1" spc="-5" dirty="0">
                <a:solidFill>
                  <a:srgbClr val="5F5F5F"/>
                </a:solidFill>
                <a:latin typeface="Times New Roman"/>
                <a:cs typeface="Times New Roman"/>
              </a:rPr>
              <a:t>dimensions</a:t>
            </a:r>
            <a:endParaRPr sz="1100">
              <a:latin typeface="Times New Roman"/>
              <a:cs typeface="Times New Roman"/>
            </a:endParaRPr>
          </a:p>
          <a:p>
            <a:pPr marL="192405" marR="5080" indent="-180340" algn="just">
              <a:lnSpc>
                <a:spcPct val="99500"/>
              </a:lnSpc>
              <a:spcBef>
                <a:spcPts val="5"/>
              </a:spcBef>
              <a:buFont typeface="Times New Roman"/>
              <a:buChar char="-"/>
              <a:tabLst>
                <a:tab pos="193040" algn="l"/>
              </a:tabLst>
            </a:pPr>
            <a:r>
              <a:rPr sz="1100" i="1" dirty="0">
                <a:solidFill>
                  <a:srgbClr val="5F5F5F"/>
                </a:solidFill>
                <a:latin typeface="Times New Roman"/>
                <a:cs typeface="Times New Roman"/>
              </a:rPr>
              <a:t>Possible </a:t>
            </a:r>
            <a:r>
              <a:rPr sz="1100" i="1" spc="-5" dirty="0">
                <a:solidFill>
                  <a:srgbClr val="5F5F5F"/>
                </a:solidFill>
                <a:latin typeface="Times New Roman"/>
                <a:cs typeface="Times New Roman"/>
              </a:rPr>
              <a:t>chaining with </a:t>
            </a:r>
            <a:r>
              <a:rPr sz="1100" i="1" dirty="0">
                <a:solidFill>
                  <a:srgbClr val="5F5F5F"/>
                </a:solidFill>
                <a:latin typeface="Times New Roman"/>
                <a:cs typeface="Times New Roman"/>
              </a:rPr>
              <a:t>other AC </a:t>
            </a:r>
            <a:r>
              <a:rPr sz="1100" i="1" spc="-5" dirty="0">
                <a:solidFill>
                  <a:srgbClr val="5F5F5F"/>
                </a:solidFill>
                <a:latin typeface="Times New Roman"/>
                <a:cs typeface="Times New Roman"/>
              </a:rPr>
              <a:t>9010  units </a:t>
            </a:r>
            <a:r>
              <a:rPr sz="1100" i="1" dirty="0">
                <a:solidFill>
                  <a:srgbClr val="5F5F5F"/>
                </a:solidFill>
                <a:latin typeface="Times New Roman"/>
                <a:cs typeface="Times New Roman"/>
              </a:rPr>
              <a:t>to </a:t>
            </a:r>
            <a:r>
              <a:rPr sz="1100" i="1" spc="-5" dirty="0">
                <a:solidFill>
                  <a:srgbClr val="5F5F5F"/>
                </a:solidFill>
                <a:latin typeface="Times New Roman"/>
                <a:cs typeface="Times New Roman"/>
              </a:rPr>
              <a:t>display </a:t>
            </a:r>
            <a:r>
              <a:rPr sz="1100" i="1" dirty="0">
                <a:solidFill>
                  <a:srgbClr val="5F5F5F"/>
                </a:solidFill>
                <a:latin typeface="Times New Roman"/>
                <a:cs typeface="Times New Roman"/>
              </a:rPr>
              <a:t>up </a:t>
            </a:r>
            <a:r>
              <a:rPr sz="1100" i="1" spc="-5" dirty="0">
                <a:solidFill>
                  <a:srgbClr val="5F5F5F"/>
                </a:solidFill>
                <a:latin typeface="Times New Roman"/>
                <a:cs typeface="Times New Roman"/>
              </a:rPr>
              <a:t>to </a:t>
            </a:r>
            <a:r>
              <a:rPr sz="1100" i="1" dirty="0">
                <a:solidFill>
                  <a:srgbClr val="5F5F5F"/>
                </a:solidFill>
                <a:latin typeface="Times New Roman"/>
                <a:cs typeface="Times New Roman"/>
              </a:rPr>
              <a:t>12 position  </a:t>
            </a:r>
            <a:r>
              <a:rPr sz="1100" i="1" spc="-5" dirty="0">
                <a:solidFill>
                  <a:srgbClr val="5F5F5F"/>
                </a:solidFill>
                <a:latin typeface="Times New Roman"/>
                <a:cs typeface="Times New Roman"/>
              </a:rPr>
              <a:t>measurement</a:t>
            </a:r>
            <a:endParaRPr sz="1100">
              <a:latin typeface="Times New Roman"/>
              <a:cs typeface="Times New Roman"/>
            </a:endParaRPr>
          </a:p>
        </p:txBody>
      </p:sp>
      <p:sp>
        <p:nvSpPr>
          <p:cNvPr id="12" name="object 12"/>
          <p:cNvSpPr txBox="1"/>
          <p:nvPr/>
        </p:nvSpPr>
        <p:spPr>
          <a:xfrm>
            <a:off x="4131690" y="6216776"/>
            <a:ext cx="2816225" cy="3375025"/>
          </a:xfrm>
          <a:prstGeom prst="rect">
            <a:avLst/>
          </a:prstGeom>
        </p:spPr>
        <p:txBody>
          <a:bodyPr vert="horz" wrap="square" lIns="0" tIns="13335" rIns="0" bIns="0" rtlCol="0">
            <a:spAutoFit/>
          </a:bodyPr>
          <a:lstStyle/>
          <a:p>
            <a:pPr marL="96520" indent="-84455">
              <a:lnSpc>
                <a:spcPct val="100000"/>
              </a:lnSpc>
              <a:spcBef>
                <a:spcPts val="105"/>
              </a:spcBef>
              <a:buChar char="•"/>
              <a:tabLst>
                <a:tab pos="97155" algn="l"/>
              </a:tabLst>
            </a:pPr>
            <a:r>
              <a:rPr sz="1100" i="1" spc="-5" dirty="0">
                <a:solidFill>
                  <a:srgbClr val="5F5F5F"/>
                </a:solidFill>
                <a:latin typeface="Times New Roman"/>
                <a:cs typeface="Times New Roman"/>
              </a:rPr>
              <a:t>SPECIFICATIONS</a:t>
            </a:r>
            <a:endParaRPr sz="1100">
              <a:latin typeface="Times New Roman"/>
              <a:cs typeface="Times New Roman"/>
            </a:endParaRPr>
          </a:p>
          <a:p>
            <a:pPr>
              <a:lnSpc>
                <a:spcPct val="100000"/>
              </a:lnSpc>
              <a:spcBef>
                <a:spcPts val="50"/>
              </a:spcBef>
              <a:buClr>
                <a:srgbClr val="5F5F5F"/>
              </a:buClr>
              <a:buFont typeface="Times New Roman"/>
              <a:buChar char="•"/>
            </a:pPr>
            <a:endParaRPr sz="1100">
              <a:latin typeface="Times New Roman"/>
              <a:cs typeface="Times New Roman"/>
            </a:endParaRPr>
          </a:p>
          <a:p>
            <a:pPr marL="369570" marR="7620" lvl="1" indent="-180340">
              <a:lnSpc>
                <a:spcPct val="100000"/>
              </a:lnSpc>
              <a:spcBef>
                <a:spcPts val="5"/>
              </a:spcBef>
              <a:buFont typeface="Times New Roman"/>
              <a:buChar char="-"/>
              <a:tabLst>
                <a:tab pos="368935" algn="l"/>
                <a:tab pos="369570" algn="l"/>
              </a:tabLst>
            </a:pPr>
            <a:r>
              <a:rPr sz="1100" i="1" dirty="0">
                <a:solidFill>
                  <a:srgbClr val="5F5F5F"/>
                </a:solidFill>
                <a:latin typeface="Times New Roman"/>
                <a:cs typeface="Times New Roman"/>
              </a:rPr>
              <a:t>2, 3 or </a:t>
            </a:r>
            <a:r>
              <a:rPr sz="1100" i="1" spc="-5" dirty="0">
                <a:solidFill>
                  <a:srgbClr val="5F5F5F"/>
                </a:solidFill>
                <a:latin typeface="Times New Roman"/>
                <a:cs typeface="Times New Roman"/>
              </a:rPr>
              <a:t>4positions display </a:t>
            </a:r>
            <a:r>
              <a:rPr sz="1100" i="1" dirty="0">
                <a:solidFill>
                  <a:srgbClr val="5F5F5F"/>
                </a:solidFill>
                <a:latin typeface="Times New Roman"/>
                <a:cs typeface="Times New Roman"/>
              </a:rPr>
              <a:t>on 7 red  </a:t>
            </a:r>
            <a:r>
              <a:rPr sz="1100" i="1" spc="-5" dirty="0">
                <a:solidFill>
                  <a:srgbClr val="5F5F5F"/>
                </a:solidFill>
                <a:latin typeface="Times New Roman"/>
                <a:cs typeface="Times New Roman"/>
              </a:rPr>
              <a:t>segments </a:t>
            </a:r>
            <a:r>
              <a:rPr sz="1100" i="1" dirty="0">
                <a:solidFill>
                  <a:srgbClr val="5F5F5F"/>
                </a:solidFill>
                <a:latin typeface="Times New Roman"/>
                <a:cs typeface="Times New Roman"/>
              </a:rPr>
              <a:t>led</a:t>
            </a:r>
            <a:r>
              <a:rPr sz="1100" i="1" spc="-10" dirty="0">
                <a:solidFill>
                  <a:srgbClr val="5F5F5F"/>
                </a:solidFill>
                <a:latin typeface="Times New Roman"/>
                <a:cs typeface="Times New Roman"/>
              </a:rPr>
              <a:t> </a:t>
            </a:r>
            <a:r>
              <a:rPr sz="1100" i="1" spc="-5" dirty="0">
                <a:solidFill>
                  <a:srgbClr val="5F5F5F"/>
                </a:solidFill>
                <a:latin typeface="Times New Roman"/>
                <a:cs typeface="Times New Roman"/>
              </a:rPr>
              <a:t>display</a:t>
            </a:r>
            <a:endParaRPr sz="1100">
              <a:latin typeface="Times New Roman"/>
              <a:cs typeface="Times New Roman"/>
            </a:endParaRPr>
          </a:p>
          <a:p>
            <a:pPr marL="369570" lvl="1" indent="-180340">
              <a:lnSpc>
                <a:spcPts val="1315"/>
              </a:lnSpc>
              <a:buFont typeface="Times New Roman"/>
              <a:buChar char="-"/>
              <a:tabLst>
                <a:tab pos="368935" algn="l"/>
                <a:tab pos="369570" algn="l"/>
              </a:tabLst>
            </a:pPr>
            <a:r>
              <a:rPr sz="1100" i="1" spc="-5" dirty="0">
                <a:solidFill>
                  <a:srgbClr val="5F5F5F"/>
                </a:solidFill>
                <a:latin typeface="Times New Roman"/>
                <a:cs typeface="Times New Roman"/>
              </a:rPr>
              <a:t>Display capacity </a:t>
            </a:r>
            <a:r>
              <a:rPr sz="1100" i="1" dirty="0">
                <a:solidFill>
                  <a:srgbClr val="5F5F5F"/>
                </a:solidFill>
                <a:latin typeface="Times New Roman"/>
                <a:cs typeface="Times New Roman"/>
              </a:rPr>
              <a:t>from - 999,9999</a:t>
            </a:r>
            <a:r>
              <a:rPr sz="1100" i="1" spc="155" dirty="0">
                <a:solidFill>
                  <a:srgbClr val="5F5F5F"/>
                </a:solidFill>
                <a:latin typeface="Times New Roman"/>
                <a:cs typeface="Times New Roman"/>
              </a:rPr>
              <a:t> </a:t>
            </a:r>
            <a:r>
              <a:rPr sz="1100" i="1" dirty="0">
                <a:solidFill>
                  <a:srgbClr val="5F5F5F"/>
                </a:solidFill>
                <a:latin typeface="Times New Roman"/>
                <a:cs typeface="Times New Roman"/>
              </a:rPr>
              <a:t>to</a:t>
            </a:r>
            <a:endParaRPr sz="1100">
              <a:latin typeface="Times New Roman"/>
              <a:cs typeface="Times New Roman"/>
            </a:endParaRPr>
          </a:p>
          <a:p>
            <a:pPr marL="369570">
              <a:lnSpc>
                <a:spcPts val="1315"/>
              </a:lnSpc>
            </a:pPr>
            <a:r>
              <a:rPr sz="1100" i="1" dirty="0">
                <a:solidFill>
                  <a:srgbClr val="5F5F5F"/>
                </a:solidFill>
                <a:latin typeface="Times New Roman"/>
                <a:cs typeface="Times New Roman"/>
              </a:rPr>
              <a:t>+</a:t>
            </a:r>
            <a:r>
              <a:rPr sz="1100" i="1" spc="-5" dirty="0">
                <a:solidFill>
                  <a:srgbClr val="5F5F5F"/>
                </a:solidFill>
                <a:latin typeface="Times New Roman"/>
                <a:cs typeface="Times New Roman"/>
              </a:rPr>
              <a:t> </a:t>
            </a:r>
            <a:r>
              <a:rPr sz="1100" i="1" dirty="0">
                <a:solidFill>
                  <a:srgbClr val="5F5F5F"/>
                </a:solidFill>
                <a:latin typeface="Times New Roman"/>
                <a:cs typeface="Times New Roman"/>
              </a:rPr>
              <a:t>999,9999</a:t>
            </a:r>
            <a:endParaRPr sz="1100">
              <a:latin typeface="Times New Roman"/>
              <a:cs typeface="Times New Roman"/>
            </a:endParaRPr>
          </a:p>
          <a:p>
            <a:pPr marL="369570" marR="5715" lvl="1" indent="-180340">
              <a:lnSpc>
                <a:spcPct val="100000"/>
              </a:lnSpc>
              <a:buFont typeface="Times New Roman"/>
              <a:buChar char="-"/>
              <a:tabLst>
                <a:tab pos="368935" algn="l"/>
                <a:tab pos="369570" algn="l"/>
              </a:tabLst>
            </a:pPr>
            <a:r>
              <a:rPr sz="1100" i="1" dirty="0">
                <a:solidFill>
                  <a:srgbClr val="5F5F5F"/>
                </a:solidFill>
                <a:latin typeface="Times New Roman"/>
                <a:cs typeface="Times New Roman"/>
              </a:rPr>
              <a:t>Connection on </a:t>
            </a:r>
            <a:r>
              <a:rPr sz="1100" i="1" spc="-5" dirty="0">
                <a:solidFill>
                  <a:srgbClr val="5F5F5F"/>
                </a:solidFill>
                <a:latin typeface="Times New Roman"/>
                <a:cs typeface="Times New Roman"/>
              </a:rPr>
              <a:t>the </a:t>
            </a:r>
            <a:r>
              <a:rPr sz="1100" i="1" dirty="0">
                <a:solidFill>
                  <a:srgbClr val="5F5F5F"/>
                </a:solidFill>
                <a:latin typeface="Times New Roman"/>
                <a:cs typeface="Times New Roman"/>
              </a:rPr>
              <a:t>AC </a:t>
            </a:r>
            <a:r>
              <a:rPr sz="1100" i="1" spc="-5" dirty="0">
                <a:solidFill>
                  <a:srgbClr val="5F5F5F"/>
                </a:solidFill>
                <a:latin typeface="Times New Roman"/>
                <a:cs typeface="Times New Roman"/>
              </a:rPr>
              <a:t>9030 </a:t>
            </a:r>
            <a:r>
              <a:rPr sz="1100" i="1" dirty="0">
                <a:solidFill>
                  <a:srgbClr val="5F5F5F"/>
                </a:solidFill>
                <a:latin typeface="Times New Roman"/>
                <a:cs typeface="Times New Roman"/>
              </a:rPr>
              <a:t>or AC </a:t>
            </a:r>
            <a:r>
              <a:rPr sz="1100" i="1" spc="-5" dirty="0">
                <a:solidFill>
                  <a:srgbClr val="5F5F5F"/>
                </a:solidFill>
                <a:latin typeface="Times New Roman"/>
                <a:cs typeface="Times New Roman"/>
              </a:rPr>
              <a:t>9032  </a:t>
            </a:r>
            <a:r>
              <a:rPr sz="1100" i="1" dirty="0">
                <a:solidFill>
                  <a:srgbClr val="5F5F5F"/>
                </a:solidFill>
                <a:latin typeface="Times New Roman"/>
                <a:cs typeface="Times New Roman"/>
              </a:rPr>
              <a:t>unit by RS </a:t>
            </a:r>
            <a:r>
              <a:rPr sz="1100" i="1" spc="-5" dirty="0">
                <a:solidFill>
                  <a:srgbClr val="5F5F5F"/>
                </a:solidFill>
                <a:latin typeface="Times New Roman"/>
                <a:cs typeface="Times New Roman"/>
              </a:rPr>
              <a:t>422 serial data</a:t>
            </a:r>
            <a:r>
              <a:rPr sz="1100" i="1" spc="-20" dirty="0">
                <a:solidFill>
                  <a:srgbClr val="5F5F5F"/>
                </a:solidFill>
                <a:latin typeface="Times New Roman"/>
                <a:cs typeface="Times New Roman"/>
              </a:rPr>
              <a:t> </a:t>
            </a:r>
            <a:r>
              <a:rPr sz="1100" i="1" spc="-5" dirty="0">
                <a:solidFill>
                  <a:srgbClr val="5F5F5F"/>
                </a:solidFill>
                <a:latin typeface="Times New Roman"/>
                <a:cs typeface="Times New Roman"/>
              </a:rPr>
              <a:t>link</a:t>
            </a:r>
            <a:endParaRPr sz="1100">
              <a:latin typeface="Times New Roman"/>
              <a:cs typeface="Times New Roman"/>
            </a:endParaRPr>
          </a:p>
          <a:p>
            <a:pPr marL="369570" marR="7620" lvl="1" indent="-180340">
              <a:lnSpc>
                <a:spcPct val="100000"/>
              </a:lnSpc>
              <a:buFont typeface="Times New Roman"/>
              <a:buChar char="-"/>
              <a:tabLst>
                <a:tab pos="368935" algn="l"/>
                <a:tab pos="369570" algn="l"/>
              </a:tabLst>
            </a:pPr>
            <a:r>
              <a:rPr sz="1100" i="1" dirty="0">
                <a:solidFill>
                  <a:srgbClr val="5F5F5F"/>
                </a:solidFill>
                <a:latin typeface="Times New Roman"/>
                <a:cs typeface="Times New Roman"/>
              </a:rPr>
              <a:t>Chaining </a:t>
            </a:r>
            <a:r>
              <a:rPr sz="1100" i="1" spc="-5" dirty="0">
                <a:solidFill>
                  <a:srgbClr val="5F5F5F"/>
                </a:solidFill>
                <a:latin typeface="Times New Roman"/>
                <a:cs typeface="Times New Roman"/>
              </a:rPr>
              <a:t>towards other AC </a:t>
            </a:r>
            <a:r>
              <a:rPr sz="1100" i="1" dirty="0">
                <a:solidFill>
                  <a:srgbClr val="5F5F5F"/>
                </a:solidFill>
                <a:latin typeface="Times New Roman"/>
                <a:cs typeface="Times New Roman"/>
              </a:rPr>
              <a:t>9010 </a:t>
            </a:r>
            <a:r>
              <a:rPr sz="1100" i="1" spc="-5" dirty="0">
                <a:solidFill>
                  <a:srgbClr val="5F5F5F"/>
                </a:solidFill>
                <a:latin typeface="Times New Roman"/>
                <a:cs typeface="Times New Roman"/>
              </a:rPr>
              <a:t>units </a:t>
            </a:r>
            <a:r>
              <a:rPr sz="1100" i="1" dirty="0">
                <a:solidFill>
                  <a:srgbClr val="5F5F5F"/>
                </a:solidFill>
                <a:latin typeface="Times New Roman"/>
                <a:cs typeface="Times New Roman"/>
              </a:rPr>
              <a:t>by  RS 422 </a:t>
            </a:r>
            <a:r>
              <a:rPr sz="1100" i="1" spc="-5" dirty="0">
                <a:solidFill>
                  <a:srgbClr val="5F5F5F"/>
                </a:solidFill>
                <a:latin typeface="Times New Roman"/>
                <a:cs typeface="Times New Roman"/>
              </a:rPr>
              <a:t>link</a:t>
            </a:r>
            <a:r>
              <a:rPr sz="1100" i="1" spc="-15" dirty="0">
                <a:solidFill>
                  <a:srgbClr val="5F5F5F"/>
                </a:solidFill>
                <a:latin typeface="Times New Roman"/>
                <a:cs typeface="Times New Roman"/>
              </a:rPr>
              <a:t> </a:t>
            </a:r>
            <a:r>
              <a:rPr sz="1100" i="1" spc="-5" dirty="0">
                <a:solidFill>
                  <a:srgbClr val="5F5F5F"/>
                </a:solidFill>
                <a:latin typeface="Times New Roman"/>
                <a:cs typeface="Times New Roman"/>
              </a:rPr>
              <a:t>series</a:t>
            </a:r>
            <a:endParaRPr sz="1100">
              <a:latin typeface="Times New Roman"/>
              <a:cs typeface="Times New Roman"/>
            </a:endParaRPr>
          </a:p>
          <a:p>
            <a:pPr marL="369570" marR="8255" lvl="1" indent="-180340">
              <a:lnSpc>
                <a:spcPts val="1320"/>
              </a:lnSpc>
              <a:spcBef>
                <a:spcPts val="30"/>
              </a:spcBef>
              <a:buFont typeface="Times New Roman"/>
              <a:buChar char="-"/>
              <a:tabLst>
                <a:tab pos="368935" algn="l"/>
                <a:tab pos="369570" algn="l"/>
              </a:tabLst>
            </a:pPr>
            <a:r>
              <a:rPr sz="1100" i="1" spc="-5" dirty="0">
                <a:solidFill>
                  <a:srgbClr val="5F5F5F"/>
                </a:solidFill>
                <a:latin typeface="Times New Roman"/>
                <a:cs typeface="Times New Roman"/>
              </a:rPr>
              <a:t>Maximum distance </a:t>
            </a:r>
            <a:r>
              <a:rPr sz="1100" i="1" dirty="0">
                <a:solidFill>
                  <a:srgbClr val="5F5F5F"/>
                </a:solidFill>
                <a:latin typeface="Times New Roman"/>
                <a:cs typeface="Times New Roman"/>
              </a:rPr>
              <a:t>of </a:t>
            </a:r>
            <a:r>
              <a:rPr sz="1100" i="1" spc="-5" dirty="0">
                <a:solidFill>
                  <a:srgbClr val="5F5F5F"/>
                </a:solidFill>
                <a:latin typeface="Times New Roman"/>
                <a:cs typeface="Times New Roman"/>
              </a:rPr>
              <a:t>300 </a:t>
            </a:r>
            <a:r>
              <a:rPr sz="1100" i="1" dirty="0">
                <a:solidFill>
                  <a:srgbClr val="5F5F5F"/>
                </a:solidFill>
                <a:latin typeface="Times New Roman"/>
                <a:cs typeface="Times New Roman"/>
              </a:rPr>
              <a:t>m between each  unit</a:t>
            </a:r>
            <a:endParaRPr sz="1100">
              <a:latin typeface="Times New Roman"/>
              <a:cs typeface="Times New Roman"/>
            </a:endParaRPr>
          </a:p>
          <a:p>
            <a:pPr lvl="1">
              <a:lnSpc>
                <a:spcPct val="100000"/>
              </a:lnSpc>
              <a:buClr>
                <a:srgbClr val="5F5F5F"/>
              </a:buClr>
              <a:buFont typeface="Times New Roman"/>
              <a:buChar char="-"/>
            </a:pPr>
            <a:endParaRPr sz="1200">
              <a:latin typeface="Times New Roman"/>
              <a:cs typeface="Times New Roman"/>
            </a:endParaRPr>
          </a:p>
          <a:p>
            <a:pPr lvl="1">
              <a:lnSpc>
                <a:spcPct val="100000"/>
              </a:lnSpc>
              <a:spcBef>
                <a:spcPts val="10"/>
              </a:spcBef>
              <a:buClr>
                <a:srgbClr val="5F5F5F"/>
              </a:buClr>
              <a:buFont typeface="Times New Roman"/>
              <a:buChar char="-"/>
            </a:pPr>
            <a:endParaRPr sz="1050">
              <a:latin typeface="Times New Roman"/>
              <a:cs typeface="Times New Roman"/>
            </a:endParaRPr>
          </a:p>
          <a:p>
            <a:pPr marL="96520" indent="-84455">
              <a:lnSpc>
                <a:spcPct val="100000"/>
              </a:lnSpc>
              <a:buChar char="•"/>
              <a:tabLst>
                <a:tab pos="97155" algn="l"/>
              </a:tabLst>
            </a:pPr>
            <a:r>
              <a:rPr sz="1100" i="1" spc="-5" dirty="0">
                <a:solidFill>
                  <a:srgbClr val="5F5F5F"/>
                </a:solidFill>
                <a:latin typeface="Times New Roman"/>
                <a:cs typeface="Times New Roman"/>
              </a:rPr>
              <a:t>DIMENSIONS</a:t>
            </a:r>
            <a:endParaRPr sz="1100">
              <a:latin typeface="Times New Roman"/>
              <a:cs typeface="Times New Roman"/>
            </a:endParaRPr>
          </a:p>
          <a:p>
            <a:pPr>
              <a:lnSpc>
                <a:spcPct val="100000"/>
              </a:lnSpc>
              <a:spcBef>
                <a:spcPts val="45"/>
              </a:spcBef>
              <a:buClr>
                <a:srgbClr val="5F5F5F"/>
              </a:buClr>
              <a:buFont typeface="Times New Roman"/>
              <a:buChar char="•"/>
            </a:pPr>
            <a:endParaRPr sz="1100">
              <a:latin typeface="Times New Roman"/>
              <a:cs typeface="Times New Roman"/>
            </a:endParaRPr>
          </a:p>
          <a:p>
            <a:pPr marL="369570" lvl="1" indent="-180340">
              <a:lnSpc>
                <a:spcPct val="100000"/>
              </a:lnSpc>
              <a:buFont typeface="Times New Roman"/>
              <a:buChar char="-"/>
              <a:tabLst>
                <a:tab pos="368935" algn="l"/>
                <a:tab pos="369570" algn="l"/>
              </a:tabLst>
            </a:pPr>
            <a:r>
              <a:rPr sz="1100" i="1" dirty="0">
                <a:solidFill>
                  <a:srgbClr val="5F5F5F"/>
                </a:solidFill>
                <a:latin typeface="Times New Roman"/>
                <a:cs typeface="Times New Roman"/>
              </a:rPr>
              <a:t>19” </a:t>
            </a:r>
            <a:r>
              <a:rPr sz="1100" i="1" spc="-5" dirty="0">
                <a:solidFill>
                  <a:srgbClr val="5F5F5F"/>
                </a:solidFill>
                <a:latin typeface="Times New Roman"/>
                <a:cs typeface="Times New Roman"/>
              </a:rPr>
              <a:t>rack mountable </a:t>
            </a:r>
            <a:r>
              <a:rPr sz="1100" i="1" dirty="0">
                <a:solidFill>
                  <a:srgbClr val="5F5F5F"/>
                </a:solidFill>
                <a:latin typeface="Times New Roman"/>
                <a:cs typeface="Times New Roman"/>
              </a:rPr>
              <a:t>box</a:t>
            </a:r>
            <a:endParaRPr sz="1100">
              <a:latin typeface="Times New Roman"/>
              <a:cs typeface="Times New Roman"/>
            </a:endParaRPr>
          </a:p>
          <a:p>
            <a:pPr marL="369570" lvl="1" indent="-180340">
              <a:lnSpc>
                <a:spcPct val="100000"/>
              </a:lnSpc>
              <a:buFont typeface="Times New Roman"/>
              <a:buChar char="-"/>
              <a:tabLst>
                <a:tab pos="368935" algn="l"/>
                <a:tab pos="369570" algn="l"/>
              </a:tabLst>
            </a:pPr>
            <a:r>
              <a:rPr sz="1100" i="1" spc="-5" dirty="0">
                <a:solidFill>
                  <a:srgbClr val="5F5F5F"/>
                </a:solidFill>
                <a:latin typeface="Times New Roman"/>
                <a:cs typeface="Times New Roman"/>
              </a:rPr>
              <a:t>Weight </a:t>
            </a:r>
            <a:r>
              <a:rPr sz="1100" i="1" dirty="0">
                <a:solidFill>
                  <a:srgbClr val="5F5F5F"/>
                </a:solidFill>
                <a:latin typeface="Times New Roman"/>
                <a:cs typeface="Times New Roman"/>
              </a:rPr>
              <a:t>: 3</a:t>
            </a:r>
            <a:r>
              <a:rPr sz="1100" i="1" spc="-10" dirty="0">
                <a:solidFill>
                  <a:srgbClr val="5F5F5F"/>
                </a:solidFill>
                <a:latin typeface="Times New Roman"/>
                <a:cs typeface="Times New Roman"/>
              </a:rPr>
              <a:t> </a:t>
            </a:r>
            <a:r>
              <a:rPr sz="1100" i="1" dirty="0">
                <a:solidFill>
                  <a:srgbClr val="5F5F5F"/>
                </a:solidFill>
                <a:latin typeface="Times New Roman"/>
                <a:cs typeface="Times New Roman"/>
              </a:rPr>
              <a:t>kg</a:t>
            </a:r>
            <a:endParaRPr sz="1100">
              <a:latin typeface="Times New Roman"/>
              <a:cs typeface="Times New Roman"/>
            </a:endParaRPr>
          </a:p>
          <a:p>
            <a:pPr marL="369570" marR="5080" indent="-180340">
              <a:lnSpc>
                <a:spcPct val="100000"/>
              </a:lnSpc>
              <a:tabLst>
                <a:tab pos="368935" algn="l"/>
              </a:tabLst>
            </a:pPr>
            <a:r>
              <a:rPr sz="1100" dirty="0">
                <a:solidFill>
                  <a:srgbClr val="5F5F5F"/>
                </a:solidFill>
                <a:latin typeface="Times New Roman"/>
                <a:cs typeface="Times New Roman"/>
              </a:rPr>
              <a:t>-	</a:t>
            </a:r>
            <a:r>
              <a:rPr sz="1100" i="1" dirty="0">
                <a:solidFill>
                  <a:srgbClr val="5F5F5F"/>
                </a:solidFill>
                <a:latin typeface="Times New Roman"/>
                <a:cs typeface="Times New Roman"/>
              </a:rPr>
              <a:t>Height : 2 U </a:t>
            </a:r>
            <a:r>
              <a:rPr sz="1100" i="1" spc="-5" dirty="0">
                <a:solidFill>
                  <a:srgbClr val="5F5F5F"/>
                </a:solidFill>
                <a:latin typeface="Times New Roman"/>
                <a:cs typeface="Times New Roman"/>
              </a:rPr>
              <a:t>(AC </a:t>
            </a:r>
            <a:r>
              <a:rPr sz="1100" i="1" dirty="0">
                <a:solidFill>
                  <a:srgbClr val="5F5F5F"/>
                </a:solidFill>
                <a:latin typeface="Times New Roman"/>
                <a:cs typeface="Times New Roman"/>
              </a:rPr>
              <a:t>9010-2 and AC 9010-3)  4 U </a:t>
            </a:r>
            <a:r>
              <a:rPr sz="1100" i="1" spc="-5" dirty="0">
                <a:solidFill>
                  <a:srgbClr val="5F5F5F"/>
                </a:solidFill>
                <a:latin typeface="Times New Roman"/>
                <a:cs typeface="Times New Roman"/>
              </a:rPr>
              <a:t>(AC</a:t>
            </a:r>
            <a:r>
              <a:rPr sz="1100" i="1" spc="-20" dirty="0">
                <a:solidFill>
                  <a:srgbClr val="5F5F5F"/>
                </a:solidFill>
                <a:latin typeface="Times New Roman"/>
                <a:cs typeface="Times New Roman"/>
              </a:rPr>
              <a:t> </a:t>
            </a:r>
            <a:r>
              <a:rPr sz="1100" i="1" dirty="0">
                <a:solidFill>
                  <a:srgbClr val="5F5F5F"/>
                </a:solidFill>
                <a:latin typeface="Times New Roman"/>
                <a:cs typeface="Times New Roman"/>
              </a:rPr>
              <a:t>9010-4)</a:t>
            </a:r>
            <a:endParaRPr sz="1100">
              <a:latin typeface="Times New Roman"/>
              <a:cs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3092450" y="1063497"/>
            <a:ext cx="24574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Times New Roman"/>
                <a:cs typeface="Times New Roman"/>
              </a:rPr>
              <a:t>X</a:t>
            </a:r>
            <a:endParaRPr sz="2400">
              <a:latin typeface="Times New Roman"/>
              <a:cs typeface="Times New Roman"/>
            </a:endParaRPr>
          </a:p>
        </p:txBody>
      </p:sp>
      <p:sp>
        <p:nvSpPr>
          <p:cNvPr id="6" name="object 6"/>
          <p:cNvSpPr txBox="1">
            <a:spLocks noGrp="1"/>
          </p:cNvSpPr>
          <p:nvPr>
            <p:ph type="title" idx="4294967295"/>
          </p:nvPr>
        </p:nvSpPr>
        <p:spPr>
          <a:xfrm>
            <a:off x="3902079" y="1095754"/>
            <a:ext cx="1133475" cy="390525"/>
          </a:xfrm>
          <a:prstGeom prst="rect">
            <a:avLst/>
          </a:prstGeom>
        </p:spPr>
        <p:txBody>
          <a:bodyPr vert="horz" wrap="square" lIns="0" tIns="12700" rIns="0" bIns="0" rtlCol="0">
            <a:spAutoFit/>
          </a:bodyPr>
          <a:lstStyle/>
          <a:p>
            <a:pPr marL="12700">
              <a:lnSpc>
                <a:spcPct val="100000"/>
              </a:lnSpc>
              <a:spcBef>
                <a:spcPts val="100"/>
              </a:spcBef>
            </a:pPr>
            <a:r>
              <a:rPr spc="-5" dirty="0"/>
              <a:t>AC</a:t>
            </a:r>
            <a:r>
              <a:rPr spc="-90" dirty="0"/>
              <a:t> </a:t>
            </a:r>
            <a:r>
              <a:rPr dirty="0"/>
              <a:t>9030</a:t>
            </a:r>
          </a:p>
        </p:txBody>
      </p:sp>
      <p:sp>
        <p:nvSpPr>
          <p:cNvPr id="7" name="object 7"/>
          <p:cNvSpPr txBox="1"/>
          <p:nvPr/>
        </p:nvSpPr>
        <p:spPr>
          <a:xfrm>
            <a:off x="5408038" y="1063497"/>
            <a:ext cx="2142490" cy="743585"/>
          </a:xfrm>
          <a:prstGeom prst="rect">
            <a:avLst/>
          </a:prstGeom>
        </p:spPr>
        <p:txBody>
          <a:bodyPr vert="horz" wrap="square" lIns="0" tIns="12700" rIns="0" bIns="0" rtlCol="0">
            <a:spAutoFit/>
          </a:bodyPr>
          <a:lstStyle/>
          <a:p>
            <a:pPr marR="5080" algn="r">
              <a:lnSpc>
                <a:spcPts val="2825"/>
              </a:lnSpc>
              <a:spcBef>
                <a:spcPts val="100"/>
              </a:spcBef>
            </a:pPr>
            <a:r>
              <a:rPr sz="2400" spc="-5" dirty="0">
                <a:latin typeface="Times New Roman"/>
                <a:cs typeface="Times New Roman"/>
              </a:rPr>
              <a:t>Unité </a:t>
            </a:r>
            <a:r>
              <a:rPr sz="2400" dirty="0">
                <a:latin typeface="Times New Roman"/>
                <a:cs typeface="Times New Roman"/>
              </a:rPr>
              <a:t>de</a:t>
            </a:r>
            <a:r>
              <a:rPr sz="2400" spc="-40" dirty="0">
                <a:latin typeface="Times New Roman"/>
                <a:cs typeface="Times New Roman"/>
              </a:rPr>
              <a:t> </a:t>
            </a:r>
            <a:r>
              <a:rPr sz="2400" spc="-5" dirty="0">
                <a:latin typeface="Times New Roman"/>
                <a:cs typeface="Times New Roman"/>
              </a:rPr>
              <a:t>contrôle</a:t>
            </a:r>
            <a:endParaRPr sz="2400" dirty="0">
              <a:latin typeface="Times New Roman"/>
              <a:cs typeface="Times New Roman"/>
            </a:endParaRPr>
          </a:p>
          <a:p>
            <a:pPr marR="5080" algn="r">
              <a:lnSpc>
                <a:spcPts val="2825"/>
              </a:lnSpc>
            </a:pPr>
            <a:r>
              <a:rPr sz="2400" i="1" spc="-5" dirty="0">
                <a:solidFill>
                  <a:srgbClr val="5F5F5F"/>
                </a:solidFill>
                <a:latin typeface="Times New Roman"/>
                <a:cs typeface="Times New Roman"/>
              </a:rPr>
              <a:t>Control</a:t>
            </a:r>
            <a:r>
              <a:rPr sz="2400" i="1" spc="-65" dirty="0">
                <a:solidFill>
                  <a:srgbClr val="5F5F5F"/>
                </a:solidFill>
                <a:latin typeface="Times New Roman"/>
                <a:cs typeface="Times New Roman"/>
              </a:rPr>
              <a:t> </a:t>
            </a:r>
            <a:r>
              <a:rPr sz="2400" i="1" spc="-5" dirty="0">
                <a:solidFill>
                  <a:srgbClr val="5F5F5F"/>
                </a:solidFill>
                <a:latin typeface="Times New Roman"/>
                <a:cs typeface="Times New Roman"/>
              </a:rPr>
              <a:t>unit</a:t>
            </a:r>
            <a:endParaRPr sz="2400" dirty="0">
              <a:latin typeface="Times New Roman"/>
              <a:cs typeface="Times New Roman"/>
            </a:endParaRPr>
          </a:p>
        </p:txBody>
      </p:sp>
      <p:sp>
        <p:nvSpPr>
          <p:cNvPr id="8" name="object 8"/>
          <p:cNvSpPr/>
          <p:nvPr/>
        </p:nvSpPr>
        <p:spPr>
          <a:xfrm>
            <a:off x="1744980" y="1963063"/>
            <a:ext cx="3938270" cy="1164389"/>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436880" y="3279394"/>
            <a:ext cx="2999105" cy="6219190"/>
          </a:xfrm>
          <a:prstGeom prst="rect">
            <a:avLst/>
          </a:prstGeom>
        </p:spPr>
        <p:txBody>
          <a:bodyPr vert="horz" wrap="square" lIns="0" tIns="12700" rIns="0" bIns="0" rtlCol="0">
            <a:spAutoFit/>
          </a:bodyPr>
          <a:lstStyle/>
          <a:p>
            <a:pPr marL="96520" indent="-83820">
              <a:lnSpc>
                <a:spcPct val="100000"/>
              </a:lnSpc>
              <a:spcBef>
                <a:spcPts val="100"/>
              </a:spcBef>
              <a:buChar char="•"/>
              <a:tabLst>
                <a:tab pos="96520" algn="l"/>
              </a:tabLst>
            </a:pPr>
            <a:r>
              <a:rPr sz="1100" spc="-5" dirty="0">
                <a:latin typeface="Times New Roman"/>
                <a:cs typeface="Times New Roman"/>
              </a:rPr>
              <a:t>DESCRIPTION</a:t>
            </a:r>
            <a:endParaRPr sz="1100">
              <a:latin typeface="Times New Roman"/>
              <a:cs typeface="Times New Roman"/>
            </a:endParaRPr>
          </a:p>
          <a:p>
            <a:pPr>
              <a:lnSpc>
                <a:spcPct val="100000"/>
              </a:lnSpc>
              <a:spcBef>
                <a:spcPts val="5"/>
              </a:spcBef>
              <a:buFont typeface="Times New Roman"/>
              <a:buChar char="•"/>
            </a:pPr>
            <a:endParaRPr sz="1150">
              <a:latin typeface="Times New Roman"/>
              <a:cs typeface="Times New Roman"/>
            </a:endParaRPr>
          </a:p>
          <a:p>
            <a:pPr marL="12700" marR="5080" algn="just">
              <a:lnSpc>
                <a:spcPct val="99800"/>
              </a:lnSpc>
            </a:pPr>
            <a:r>
              <a:rPr sz="1100" spc="-5" dirty="0">
                <a:latin typeface="Times New Roman"/>
                <a:cs typeface="Times New Roman"/>
              </a:rPr>
              <a:t>L'unité AC </a:t>
            </a:r>
            <a:r>
              <a:rPr sz="1100" dirty="0">
                <a:latin typeface="Times New Roman"/>
                <a:cs typeface="Times New Roman"/>
              </a:rPr>
              <a:t>9030 </a:t>
            </a:r>
            <a:r>
              <a:rPr sz="1100" spc="-5" dirty="0">
                <a:latin typeface="Times New Roman"/>
                <a:cs typeface="Times New Roman"/>
              </a:rPr>
              <a:t>est conçue </a:t>
            </a:r>
            <a:r>
              <a:rPr sz="1100" dirty="0">
                <a:latin typeface="Times New Roman"/>
                <a:cs typeface="Times New Roman"/>
              </a:rPr>
              <a:t>pour </a:t>
            </a:r>
            <a:r>
              <a:rPr sz="1100" spc="-5" dirty="0">
                <a:latin typeface="Times New Roman"/>
                <a:cs typeface="Times New Roman"/>
              </a:rPr>
              <a:t>asservir des  positionneurs multiaxes. Elle constitue </a:t>
            </a:r>
            <a:r>
              <a:rPr sz="1100" dirty="0">
                <a:latin typeface="Times New Roman"/>
                <a:cs typeface="Times New Roman"/>
              </a:rPr>
              <a:t>le cœur de  </a:t>
            </a:r>
            <a:r>
              <a:rPr sz="1100" spc="-5" dirty="0">
                <a:latin typeface="Times New Roman"/>
                <a:cs typeface="Times New Roman"/>
              </a:rPr>
              <a:t>l’architecture </a:t>
            </a:r>
            <a:r>
              <a:rPr sz="1100" dirty="0">
                <a:latin typeface="Times New Roman"/>
                <a:cs typeface="Times New Roman"/>
              </a:rPr>
              <a:t>de </a:t>
            </a:r>
            <a:r>
              <a:rPr sz="1100" spc="-5" dirty="0">
                <a:latin typeface="Times New Roman"/>
                <a:cs typeface="Times New Roman"/>
              </a:rPr>
              <a:t>notre système </a:t>
            </a:r>
            <a:r>
              <a:rPr sz="1100" dirty="0">
                <a:latin typeface="Times New Roman"/>
                <a:cs typeface="Times New Roman"/>
              </a:rPr>
              <a:t>de </a:t>
            </a:r>
            <a:r>
              <a:rPr sz="1100" spc="-5" dirty="0">
                <a:latin typeface="Times New Roman"/>
                <a:cs typeface="Times New Roman"/>
              </a:rPr>
              <a:t>contrôle-  commande Ce contrôleur </a:t>
            </a:r>
            <a:r>
              <a:rPr sz="1100" dirty="0">
                <a:latin typeface="Times New Roman"/>
                <a:cs typeface="Times New Roman"/>
              </a:rPr>
              <a:t>est </a:t>
            </a:r>
            <a:r>
              <a:rPr sz="1100" spc="-5" dirty="0">
                <a:latin typeface="Times New Roman"/>
                <a:cs typeface="Times New Roman"/>
              </a:rPr>
              <a:t>utilisé </a:t>
            </a:r>
            <a:r>
              <a:rPr sz="1100" dirty="0">
                <a:latin typeface="Times New Roman"/>
                <a:cs typeface="Times New Roman"/>
              </a:rPr>
              <a:t>dans le </a:t>
            </a:r>
            <a:r>
              <a:rPr sz="1100" spc="-5" dirty="0">
                <a:latin typeface="Times New Roman"/>
                <a:cs typeface="Times New Roman"/>
              </a:rPr>
              <a:t>cadre  d'applications </a:t>
            </a:r>
            <a:r>
              <a:rPr sz="1100" dirty="0">
                <a:latin typeface="Times New Roman"/>
                <a:cs typeface="Times New Roman"/>
              </a:rPr>
              <a:t>de </a:t>
            </a:r>
            <a:r>
              <a:rPr sz="1100" spc="-5" dirty="0">
                <a:latin typeface="Times New Roman"/>
                <a:cs typeface="Times New Roman"/>
              </a:rPr>
              <a:t>mesure </a:t>
            </a:r>
            <a:r>
              <a:rPr sz="1100" dirty="0">
                <a:latin typeface="Times New Roman"/>
                <a:cs typeface="Times New Roman"/>
              </a:rPr>
              <a:t>d'antenne ou de </a:t>
            </a:r>
            <a:r>
              <a:rPr sz="1100" spc="-5" dirty="0">
                <a:latin typeface="Times New Roman"/>
                <a:cs typeface="Times New Roman"/>
              </a:rPr>
              <a:t>tout  dispositif nécessitant une caractérisation </a:t>
            </a:r>
            <a:r>
              <a:rPr sz="1100" dirty="0">
                <a:latin typeface="Times New Roman"/>
                <a:cs typeface="Times New Roman"/>
              </a:rPr>
              <a:t>de </a:t>
            </a:r>
            <a:r>
              <a:rPr sz="1100" spc="-5" dirty="0">
                <a:latin typeface="Times New Roman"/>
                <a:cs typeface="Times New Roman"/>
              </a:rPr>
              <a:t>sa  </a:t>
            </a:r>
            <a:r>
              <a:rPr sz="1100" dirty="0">
                <a:latin typeface="Times New Roman"/>
                <a:cs typeface="Times New Roman"/>
              </a:rPr>
              <a:t>fonction de </a:t>
            </a:r>
            <a:r>
              <a:rPr sz="1100" spc="-5" dirty="0">
                <a:latin typeface="Times New Roman"/>
                <a:cs typeface="Times New Roman"/>
              </a:rPr>
              <a:t>transfert</a:t>
            </a:r>
            <a:r>
              <a:rPr sz="1100" spc="-25" dirty="0">
                <a:latin typeface="Times New Roman"/>
                <a:cs typeface="Times New Roman"/>
              </a:rPr>
              <a:t> </a:t>
            </a:r>
            <a:r>
              <a:rPr sz="1100" spc="-5" dirty="0">
                <a:latin typeface="Times New Roman"/>
                <a:cs typeface="Times New Roman"/>
              </a:rPr>
              <a:t>spatiale.</a:t>
            </a:r>
            <a:endParaRPr sz="1100">
              <a:latin typeface="Times New Roman"/>
              <a:cs typeface="Times New Roman"/>
            </a:endParaRPr>
          </a:p>
          <a:p>
            <a:pPr>
              <a:lnSpc>
                <a:spcPct val="100000"/>
              </a:lnSpc>
              <a:spcBef>
                <a:spcPts val="45"/>
              </a:spcBef>
            </a:pPr>
            <a:endParaRPr sz="1100">
              <a:latin typeface="Times New Roman"/>
              <a:cs typeface="Times New Roman"/>
            </a:endParaRPr>
          </a:p>
          <a:p>
            <a:pPr marL="12700" marR="6985" algn="just">
              <a:lnSpc>
                <a:spcPct val="100000"/>
              </a:lnSpc>
            </a:pPr>
            <a:r>
              <a:rPr sz="1100" dirty="0">
                <a:latin typeface="Times New Roman"/>
                <a:cs typeface="Times New Roman"/>
              </a:rPr>
              <a:t>Dédié au </a:t>
            </a:r>
            <a:r>
              <a:rPr sz="1100" spc="-5" dirty="0">
                <a:latin typeface="Times New Roman"/>
                <a:cs typeface="Times New Roman"/>
              </a:rPr>
              <a:t>contrôle-commande </a:t>
            </a:r>
            <a:r>
              <a:rPr sz="1100" dirty="0">
                <a:latin typeface="Times New Roman"/>
                <a:cs typeface="Times New Roman"/>
              </a:rPr>
              <a:t>et </a:t>
            </a:r>
            <a:r>
              <a:rPr sz="1100" spc="-5" dirty="0">
                <a:latin typeface="Times New Roman"/>
                <a:cs typeface="Times New Roman"/>
              </a:rPr>
              <a:t>connecté </a:t>
            </a:r>
            <a:r>
              <a:rPr sz="1100" dirty="0">
                <a:latin typeface="Times New Roman"/>
                <a:cs typeface="Times New Roman"/>
              </a:rPr>
              <a:t>à un  </a:t>
            </a:r>
            <a:r>
              <a:rPr sz="1100" spc="-5" dirty="0">
                <a:latin typeface="Times New Roman"/>
                <a:cs typeface="Times New Roman"/>
              </a:rPr>
              <a:t>système </a:t>
            </a:r>
            <a:r>
              <a:rPr sz="1100" dirty="0">
                <a:latin typeface="Times New Roman"/>
                <a:cs typeface="Times New Roman"/>
              </a:rPr>
              <a:t>hôte </a:t>
            </a:r>
            <a:r>
              <a:rPr sz="1100" spc="-5" dirty="0">
                <a:latin typeface="Times New Roman"/>
                <a:cs typeface="Times New Roman"/>
              </a:rPr>
              <a:t>qui lui envoie des consignes, </a:t>
            </a:r>
            <a:r>
              <a:rPr sz="1100" dirty="0">
                <a:latin typeface="Times New Roman"/>
                <a:cs typeface="Times New Roman"/>
              </a:rPr>
              <a:t>il </a:t>
            </a:r>
            <a:r>
              <a:rPr sz="1100" spc="-5" dirty="0">
                <a:latin typeface="Times New Roman"/>
                <a:cs typeface="Times New Roman"/>
              </a:rPr>
              <a:t>régit  intégralement </a:t>
            </a:r>
            <a:r>
              <a:rPr sz="1100" dirty="0">
                <a:latin typeface="Times New Roman"/>
                <a:cs typeface="Times New Roman"/>
              </a:rPr>
              <a:t>les </a:t>
            </a:r>
            <a:r>
              <a:rPr sz="1100" spc="-5" dirty="0">
                <a:latin typeface="Times New Roman"/>
                <a:cs typeface="Times New Roman"/>
              </a:rPr>
              <a:t>fonctions</a:t>
            </a:r>
            <a:r>
              <a:rPr sz="1100" spc="-20" dirty="0">
                <a:latin typeface="Times New Roman"/>
                <a:cs typeface="Times New Roman"/>
              </a:rPr>
              <a:t> </a:t>
            </a:r>
            <a:r>
              <a:rPr sz="1100" dirty="0">
                <a:latin typeface="Times New Roman"/>
                <a:cs typeface="Times New Roman"/>
              </a:rPr>
              <a:t>:</a:t>
            </a:r>
            <a:endParaRPr sz="1100">
              <a:latin typeface="Times New Roman"/>
              <a:cs typeface="Times New Roman"/>
            </a:endParaRPr>
          </a:p>
          <a:p>
            <a:pPr marL="469900" lvl="1" indent="-229235">
              <a:lnSpc>
                <a:spcPct val="100000"/>
              </a:lnSpc>
              <a:buChar char="-"/>
              <a:tabLst>
                <a:tab pos="469900" algn="l"/>
                <a:tab pos="470534" algn="l"/>
              </a:tabLst>
            </a:pPr>
            <a:r>
              <a:rPr sz="1100" dirty="0">
                <a:latin typeface="Times New Roman"/>
                <a:cs typeface="Times New Roman"/>
              </a:rPr>
              <a:t>de </a:t>
            </a:r>
            <a:r>
              <a:rPr sz="1100" spc="-5" dirty="0">
                <a:latin typeface="Times New Roman"/>
                <a:cs typeface="Times New Roman"/>
              </a:rPr>
              <a:t>gestion des</a:t>
            </a:r>
            <a:r>
              <a:rPr sz="1100" dirty="0">
                <a:latin typeface="Times New Roman"/>
                <a:cs typeface="Times New Roman"/>
              </a:rPr>
              <a:t> </a:t>
            </a:r>
            <a:r>
              <a:rPr sz="1100" spc="-5" dirty="0">
                <a:latin typeface="Times New Roman"/>
                <a:cs typeface="Times New Roman"/>
              </a:rPr>
              <a:t>mouvements,</a:t>
            </a:r>
            <a:endParaRPr sz="1100">
              <a:latin typeface="Times New Roman"/>
              <a:cs typeface="Times New Roman"/>
            </a:endParaRPr>
          </a:p>
          <a:p>
            <a:pPr marL="469900" lvl="1" indent="-229235">
              <a:lnSpc>
                <a:spcPts val="1315"/>
              </a:lnSpc>
              <a:buChar char="-"/>
              <a:tabLst>
                <a:tab pos="469900" algn="l"/>
                <a:tab pos="470534" algn="l"/>
              </a:tabLst>
            </a:pPr>
            <a:r>
              <a:rPr sz="1100" spc="-5" dirty="0">
                <a:latin typeface="Times New Roman"/>
                <a:cs typeface="Times New Roman"/>
              </a:rPr>
              <a:t>d'asservissement,</a:t>
            </a:r>
            <a:endParaRPr sz="1100">
              <a:latin typeface="Times New Roman"/>
              <a:cs typeface="Times New Roman"/>
            </a:endParaRPr>
          </a:p>
          <a:p>
            <a:pPr marL="469900" lvl="1" indent="-229235">
              <a:lnSpc>
                <a:spcPts val="1315"/>
              </a:lnSpc>
              <a:buChar char="-"/>
              <a:tabLst>
                <a:tab pos="469900" algn="l"/>
                <a:tab pos="470534" algn="l"/>
              </a:tabLst>
            </a:pPr>
            <a:r>
              <a:rPr sz="1100" dirty="0">
                <a:latin typeface="Times New Roman"/>
                <a:cs typeface="Times New Roman"/>
              </a:rPr>
              <a:t>de </a:t>
            </a:r>
            <a:r>
              <a:rPr sz="1100" spc="-5" dirty="0">
                <a:latin typeface="Times New Roman"/>
                <a:cs typeface="Times New Roman"/>
              </a:rPr>
              <a:t>synchronisation des</a:t>
            </a:r>
            <a:r>
              <a:rPr sz="1100" spc="10" dirty="0">
                <a:latin typeface="Times New Roman"/>
                <a:cs typeface="Times New Roman"/>
              </a:rPr>
              <a:t> </a:t>
            </a:r>
            <a:r>
              <a:rPr sz="1100" spc="-5" dirty="0">
                <a:latin typeface="Times New Roman"/>
                <a:cs typeface="Times New Roman"/>
              </a:rPr>
              <a:t>mesures.</a:t>
            </a:r>
            <a:endParaRPr sz="1100">
              <a:latin typeface="Times New Roman"/>
              <a:cs typeface="Times New Roman"/>
            </a:endParaRPr>
          </a:p>
          <a:p>
            <a:pPr lvl="1">
              <a:lnSpc>
                <a:spcPct val="100000"/>
              </a:lnSpc>
              <a:buFont typeface="Times New Roman"/>
              <a:buChar char="-"/>
            </a:pPr>
            <a:endParaRPr sz="1200">
              <a:latin typeface="Times New Roman"/>
              <a:cs typeface="Times New Roman"/>
            </a:endParaRPr>
          </a:p>
          <a:p>
            <a:pPr lvl="1">
              <a:lnSpc>
                <a:spcPct val="100000"/>
              </a:lnSpc>
              <a:spcBef>
                <a:spcPts val="50"/>
              </a:spcBef>
              <a:buFont typeface="Times New Roman"/>
              <a:buChar char="-"/>
            </a:pPr>
            <a:endParaRPr sz="1050">
              <a:latin typeface="Times New Roman"/>
              <a:cs typeface="Times New Roman"/>
            </a:endParaRPr>
          </a:p>
          <a:p>
            <a:pPr marL="96520" indent="-83820">
              <a:lnSpc>
                <a:spcPct val="100000"/>
              </a:lnSpc>
              <a:buChar char="•"/>
              <a:tabLst>
                <a:tab pos="96520" algn="l"/>
              </a:tabLst>
            </a:pPr>
            <a:r>
              <a:rPr sz="1100" spc="-5" dirty="0">
                <a:latin typeface="Times New Roman"/>
                <a:cs typeface="Times New Roman"/>
              </a:rPr>
              <a:t>AVANTAGES</a:t>
            </a:r>
            <a:endParaRPr sz="1100">
              <a:latin typeface="Times New Roman"/>
              <a:cs typeface="Times New Roman"/>
            </a:endParaRPr>
          </a:p>
          <a:p>
            <a:pPr>
              <a:lnSpc>
                <a:spcPct val="100000"/>
              </a:lnSpc>
              <a:spcBef>
                <a:spcPts val="45"/>
              </a:spcBef>
            </a:pPr>
            <a:endParaRPr sz="1100">
              <a:latin typeface="Times New Roman"/>
              <a:cs typeface="Times New Roman"/>
            </a:endParaRPr>
          </a:p>
          <a:p>
            <a:pPr marL="12700" marR="6350" algn="just">
              <a:lnSpc>
                <a:spcPct val="100000"/>
              </a:lnSpc>
            </a:pPr>
            <a:r>
              <a:rPr sz="1100" spc="-5" dirty="0">
                <a:latin typeface="Times New Roman"/>
                <a:cs typeface="Times New Roman"/>
              </a:rPr>
              <a:t>L'AC </a:t>
            </a:r>
            <a:r>
              <a:rPr sz="1100" dirty="0">
                <a:latin typeface="Times New Roman"/>
                <a:cs typeface="Times New Roman"/>
              </a:rPr>
              <a:t>9030 est </a:t>
            </a:r>
            <a:r>
              <a:rPr sz="1100" spc="-5" dirty="0">
                <a:latin typeface="Times New Roman"/>
                <a:cs typeface="Times New Roman"/>
              </a:rPr>
              <a:t>initialement </a:t>
            </a:r>
            <a:r>
              <a:rPr sz="1100" dirty="0">
                <a:latin typeface="Times New Roman"/>
                <a:cs typeface="Times New Roman"/>
              </a:rPr>
              <a:t>prévue </a:t>
            </a:r>
            <a:r>
              <a:rPr sz="1100" spc="-5" dirty="0">
                <a:latin typeface="Times New Roman"/>
                <a:cs typeface="Times New Roman"/>
              </a:rPr>
              <a:t>pour équiper les  positionneurs ACC </a:t>
            </a:r>
            <a:r>
              <a:rPr sz="1100" spc="-10" dirty="0">
                <a:latin typeface="Times New Roman"/>
                <a:cs typeface="Times New Roman"/>
              </a:rPr>
              <a:t>I&amp;M, </a:t>
            </a:r>
            <a:r>
              <a:rPr sz="1100" dirty="0">
                <a:latin typeface="Times New Roman"/>
                <a:cs typeface="Times New Roman"/>
              </a:rPr>
              <a:t>afin de </a:t>
            </a:r>
            <a:r>
              <a:rPr sz="1100" spc="-5" dirty="0">
                <a:latin typeface="Times New Roman"/>
                <a:cs typeface="Times New Roman"/>
              </a:rPr>
              <a:t>garantir une  solution homogène </a:t>
            </a:r>
            <a:r>
              <a:rPr sz="1100" dirty="0">
                <a:latin typeface="Times New Roman"/>
                <a:cs typeface="Times New Roman"/>
              </a:rPr>
              <a:t>et</a:t>
            </a:r>
            <a:r>
              <a:rPr sz="1100" spc="15" dirty="0">
                <a:latin typeface="Times New Roman"/>
                <a:cs typeface="Times New Roman"/>
              </a:rPr>
              <a:t> </a:t>
            </a:r>
            <a:r>
              <a:rPr sz="1100" spc="-5" dirty="0">
                <a:latin typeface="Times New Roman"/>
                <a:cs typeface="Times New Roman"/>
              </a:rPr>
              <a:t>performante.</a:t>
            </a:r>
            <a:endParaRPr sz="1100">
              <a:latin typeface="Times New Roman"/>
              <a:cs typeface="Times New Roman"/>
            </a:endParaRPr>
          </a:p>
          <a:p>
            <a:pPr marL="12700" marR="6350" algn="just">
              <a:lnSpc>
                <a:spcPct val="99800"/>
              </a:lnSpc>
            </a:pPr>
            <a:r>
              <a:rPr sz="1100" dirty="0">
                <a:latin typeface="Times New Roman"/>
                <a:cs typeface="Times New Roman"/>
              </a:rPr>
              <a:t>Cependant, sa </a:t>
            </a:r>
            <a:r>
              <a:rPr sz="1100" spc="-5" dirty="0">
                <a:latin typeface="Times New Roman"/>
                <a:cs typeface="Times New Roman"/>
              </a:rPr>
              <a:t>modularité </a:t>
            </a:r>
            <a:r>
              <a:rPr sz="1100" dirty="0">
                <a:latin typeface="Times New Roman"/>
                <a:cs typeface="Times New Roman"/>
              </a:rPr>
              <a:t>et sa </a:t>
            </a:r>
            <a:r>
              <a:rPr sz="1100" spc="-5" dirty="0">
                <a:latin typeface="Times New Roman"/>
                <a:cs typeface="Times New Roman"/>
              </a:rPr>
              <a:t>connectivité lui  permettent </a:t>
            </a:r>
            <a:r>
              <a:rPr sz="1100" dirty="0">
                <a:latin typeface="Times New Roman"/>
                <a:cs typeface="Times New Roman"/>
              </a:rPr>
              <a:t>de </a:t>
            </a:r>
            <a:r>
              <a:rPr sz="1100" spc="-5" dirty="0">
                <a:latin typeface="Times New Roman"/>
                <a:cs typeface="Times New Roman"/>
              </a:rPr>
              <a:t>s'adapter </a:t>
            </a:r>
            <a:r>
              <a:rPr sz="1100" dirty="0">
                <a:latin typeface="Times New Roman"/>
                <a:cs typeface="Times New Roman"/>
              </a:rPr>
              <a:t>à </a:t>
            </a:r>
            <a:r>
              <a:rPr sz="1100" spc="-5" dirty="0">
                <a:latin typeface="Times New Roman"/>
                <a:cs typeface="Times New Roman"/>
              </a:rPr>
              <a:t>tous les positionneurs </a:t>
            </a:r>
            <a:r>
              <a:rPr sz="1100" spc="-10" dirty="0">
                <a:latin typeface="Times New Roman"/>
                <a:cs typeface="Times New Roman"/>
              </a:rPr>
              <a:t>de  </a:t>
            </a:r>
            <a:r>
              <a:rPr sz="1100" spc="-5" dirty="0">
                <a:latin typeface="Times New Roman"/>
                <a:cs typeface="Times New Roman"/>
              </a:rPr>
              <a:t>mesure existants </a:t>
            </a:r>
            <a:r>
              <a:rPr sz="1100" dirty="0">
                <a:latin typeface="Times New Roman"/>
                <a:cs typeface="Times New Roman"/>
              </a:rPr>
              <a:t>sur </a:t>
            </a:r>
            <a:r>
              <a:rPr sz="1100" spc="-5" dirty="0">
                <a:latin typeface="Times New Roman"/>
                <a:cs typeface="Times New Roman"/>
              </a:rPr>
              <a:t>le marché, quel </a:t>
            </a:r>
            <a:r>
              <a:rPr sz="1100" dirty="0">
                <a:latin typeface="Times New Roman"/>
                <a:cs typeface="Times New Roman"/>
              </a:rPr>
              <a:t>que </a:t>
            </a:r>
            <a:r>
              <a:rPr sz="1100" spc="-5" dirty="0">
                <a:latin typeface="Times New Roman"/>
                <a:cs typeface="Times New Roman"/>
              </a:rPr>
              <a:t>soit la  motorisation (moteur </a:t>
            </a:r>
            <a:r>
              <a:rPr sz="1100" dirty="0">
                <a:latin typeface="Times New Roman"/>
                <a:cs typeface="Times New Roman"/>
              </a:rPr>
              <a:t>à </a:t>
            </a:r>
            <a:r>
              <a:rPr sz="1100" spc="-5" dirty="0">
                <a:latin typeface="Times New Roman"/>
                <a:cs typeface="Times New Roman"/>
              </a:rPr>
              <a:t>courant </a:t>
            </a:r>
            <a:r>
              <a:rPr sz="1100" dirty="0">
                <a:latin typeface="Times New Roman"/>
                <a:cs typeface="Times New Roman"/>
              </a:rPr>
              <a:t>continu ou </a:t>
            </a:r>
            <a:r>
              <a:rPr sz="1100" spc="-5" dirty="0">
                <a:latin typeface="Times New Roman"/>
                <a:cs typeface="Times New Roman"/>
              </a:rPr>
              <a:t>moteur  brushless) </a:t>
            </a:r>
            <a:r>
              <a:rPr sz="1100" dirty="0">
                <a:latin typeface="Times New Roman"/>
                <a:cs typeface="Times New Roman"/>
              </a:rPr>
              <a:t>ou </a:t>
            </a:r>
            <a:r>
              <a:rPr sz="1100" spc="-5" dirty="0">
                <a:latin typeface="Times New Roman"/>
                <a:cs typeface="Times New Roman"/>
              </a:rPr>
              <a:t>le type </a:t>
            </a:r>
            <a:r>
              <a:rPr sz="1100" dirty="0">
                <a:latin typeface="Times New Roman"/>
                <a:cs typeface="Times New Roman"/>
              </a:rPr>
              <a:t>de capteur. </a:t>
            </a:r>
            <a:r>
              <a:rPr sz="1100" spc="-5" dirty="0">
                <a:latin typeface="Times New Roman"/>
                <a:cs typeface="Times New Roman"/>
              </a:rPr>
              <a:t>Ainsi il est  utilisable aussi bien dans le cadre </a:t>
            </a:r>
            <a:r>
              <a:rPr sz="1100" spc="-10" dirty="0">
                <a:latin typeface="Times New Roman"/>
                <a:cs typeface="Times New Roman"/>
              </a:rPr>
              <a:t>de </a:t>
            </a:r>
            <a:r>
              <a:rPr sz="1100" spc="-5" dirty="0">
                <a:latin typeface="Times New Roman"/>
                <a:cs typeface="Times New Roman"/>
              </a:rPr>
              <a:t>la rénovation  </a:t>
            </a:r>
            <a:r>
              <a:rPr sz="1100" dirty="0">
                <a:latin typeface="Times New Roman"/>
                <a:cs typeface="Times New Roman"/>
              </a:rPr>
              <a:t>d’un </a:t>
            </a:r>
            <a:r>
              <a:rPr sz="1100" spc="-5" dirty="0">
                <a:latin typeface="Times New Roman"/>
                <a:cs typeface="Times New Roman"/>
              </a:rPr>
              <a:t>positionneur que lors </a:t>
            </a:r>
            <a:r>
              <a:rPr sz="1100" dirty="0">
                <a:latin typeface="Times New Roman"/>
                <a:cs typeface="Times New Roman"/>
              </a:rPr>
              <a:t>de la </a:t>
            </a:r>
            <a:r>
              <a:rPr sz="1100" spc="-5" dirty="0">
                <a:latin typeface="Times New Roman"/>
                <a:cs typeface="Times New Roman"/>
              </a:rPr>
              <a:t>fourniture d’un  positionneur neuf.</a:t>
            </a:r>
            <a:endParaRPr sz="1100">
              <a:latin typeface="Times New Roman"/>
              <a:cs typeface="Times New Roman"/>
            </a:endParaRPr>
          </a:p>
          <a:p>
            <a:pPr>
              <a:lnSpc>
                <a:spcPct val="100000"/>
              </a:lnSpc>
            </a:pPr>
            <a:endParaRPr sz="1150">
              <a:latin typeface="Times New Roman"/>
              <a:cs typeface="Times New Roman"/>
            </a:endParaRPr>
          </a:p>
          <a:p>
            <a:pPr marL="12700" marR="6350" algn="just">
              <a:lnSpc>
                <a:spcPct val="99800"/>
              </a:lnSpc>
              <a:spcBef>
                <a:spcPts val="5"/>
              </a:spcBef>
            </a:pPr>
            <a:r>
              <a:rPr sz="1100" spc="-5" dirty="0">
                <a:latin typeface="Times New Roman"/>
                <a:cs typeface="Times New Roman"/>
              </a:rPr>
              <a:t>L'AC </a:t>
            </a:r>
            <a:r>
              <a:rPr sz="1100" dirty="0">
                <a:latin typeface="Times New Roman"/>
                <a:cs typeface="Times New Roman"/>
              </a:rPr>
              <a:t>9030 est </a:t>
            </a:r>
            <a:r>
              <a:rPr sz="1100" spc="-5" dirty="0">
                <a:latin typeface="Times New Roman"/>
                <a:cs typeface="Times New Roman"/>
              </a:rPr>
              <a:t>pleinement compatible avec les  </a:t>
            </a:r>
            <a:r>
              <a:rPr sz="1100" dirty="0">
                <a:latin typeface="Times New Roman"/>
                <a:cs typeface="Times New Roman"/>
              </a:rPr>
              <a:t>standards de </a:t>
            </a:r>
            <a:r>
              <a:rPr sz="1100" spc="-5" dirty="0">
                <a:latin typeface="Times New Roman"/>
                <a:cs typeface="Times New Roman"/>
              </a:rPr>
              <a:t>communication </a:t>
            </a:r>
            <a:r>
              <a:rPr sz="1100" dirty="0">
                <a:latin typeface="Times New Roman"/>
                <a:cs typeface="Times New Roman"/>
              </a:rPr>
              <a:t>suivants : </a:t>
            </a:r>
            <a:r>
              <a:rPr sz="1100" spc="-5" dirty="0">
                <a:latin typeface="Times New Roman"/>
                <a:cs typeface="Times New Roman"/>
              </a:rPr>
              <a:t>IEE488, </a:t>
            </a:r>
            <a:r>
              <a:rPr sz="1100" dirty="0">
                <a:latin typeface="Times New Roman"/>
                <a:cs typeface="Times New Roman"/>
              </a:rPr>
              <a:t>RS-  232, </a:t>
            </a:r>
            <a:r>
              <a:rPr sz="1100" spc="-5" dirty="0">
                <a:latin typeface="Times New Roman"/>
                <a:cs typeface="Times New Roman"/>
              </a:rPr>
              <a:t>RS-422, RS-485, CAN, Ethernet. Elle peut  </a:t>
            </a:r>
            <a:r>
              <a:rPr sz="1100" dirty="0">
                <a:latin typeface="Times New Roman"/>
                <a:cs typeface="Times New Roman"/>
              </a:rPr>
              <a:t>ainsi </a:t>
            </a:r>
            <a:r>
              <a:rPr sz="1100" spc="-5" dirty="0">
                <a:latin typeface="Times New Roman"/>
                <a:cs typeface="Times New Roman"/>
              </a:rPr>
              <a:t>s'intégrer dans tous les environnements  d'instrumentation.</a:t>
            </a:r>
            <a:endParaRPr sz="1100">
              <a:latin typeface="Times New Roman"/>
              <a:cs typeface="Times New Roman"/>
            </a:endParaRPr>
          </a:p>
        </p:txBody>
      </p:sp>
      <p:sp>
        <p:nvSpPr>
          <p:cNvPr id="10" name="object 10"/>
          <p:cNvSpPr txBox="1"/>
          <p:nvPr/>
        </p:nvSpPr>
        <p:spPr>
          <a:xfrm>
            <a:off x="3857371" y="3279394"/>
            <a:ext cx="996315" cy="193675"/>
          </a:xfrm>
          <a:prstGeom prst="rect">
            <a:avLst/>
          </a:prstGeom>
        </p:spPr>
        <p:txBody>
          <a:bodyPr vert="horz" wrap="square" lIns="0" tIns="12700" rIns="0" bIns="0" rtlCol="0">
            <a:spAutoFit/>
          </a:bodyPr>
          <a:lstStyle/>
          <a:p>
            <a:pPr marL="96520" indent="-84455">
              <a:lnSpc>
                <a:spcPct val="100000"/>
              </a:lnSpc>
              <a:spcBef>
                <a:spcPts val="100"/>
              </a:spcBef>
              <a:buChar char="•"/>
              <a:tabLst>
                <a:tab pos="97155" algn="l"/>
              </a:tabLst>
            </a:pPr>
            <a:r>
              <a:rPr sz="1100" i="1" spc="-10" dirty="0">
                <a:solidFill>
                  <a:srgbClr val="5F5F5F"/>
                </a:solidFill>
                <a:latin typeface="Times New Roman"/>
                <a:cs typeface="Times New Roman"/>
              </a:rPr>
              <a:t>D</a:t>
            </a:r>
            <a:r>
              <a:rPr sz="1100" i="1" dirty="0">
                <a:solidFill>
                  <a:srgbClr val="5F5F5F"/>
                </a:solidFill>
                <a:latin typeface="Times New Roman"/>
                <a:cs typeface="Times New Roman"/>
              </a:rPr>
              <a:t>ES</a:t>
            </a:r>
            <a:r>
              <a:rPr sz="1100" i="1" spc="-10" dirty="0">
                <a:solidFill>
                  <a:srgbClr val="5F5F5F"/>
                </a:solidFill>
                <a:latin typeface="Times New Roman"/>
                <a:cs typeface="Times New Roman"/>
              </a:rPr>
              <a:t>C</a:t>
            </a:r>
            <a:r>
              <a:rPr sz="1100" i="1" dirty="0">
                <a:solidFill>
                  <a:srgbClr val="5F5F5F"/>
                </a:solidFill>
                <a:latin typeface="Times New Roman"/>
                <a:cs typeface="Times New Roman"/>
              </a:rPr>
              <a:t>RIPTION</a:t>
            </a:r>
            <a:endParaRPr sz="1100">
              <a:latin typeface="Times New Roman"/>
              <a:cs typeface="Times New Roman"/>
            </a:endParaRPr>
          </a:p>
        </p:txBody>
      </p:sp>
      <p:sp>
        <p:nvSpPr>
          <p:cNvPr id="11" name="object 11"/>
          <p:cNvSpPr txBox="1"/>
          <p:nvPr/>
        </p:nvSpPr>
        <p:spPr>
          <a:xfrm>
            <a:off x="3857371" y="3615054"/>
            <a:ext cx="2997200" cy="2369185"/>
          </a:xfrm>
          <a:prstGeom prst="rect">
            <a:avLst/>
          </a:prstGeom>
        </p:spPr>
        <p:txBody>
          <a:bodyPr vert="horz" wrap="square" lIns="0" tIns="13335" rIns="0" bIns="0" rtlCol="0">
            <a:spAutoFit/>
          </a:bodyPr>
          <a:lstStyle/>
          <a:p>
            <a:pPr marL="12700" marR="5080" algn="just">
              <a:lnSpc>
                <a:spcPct val="99800"/>
              </a:lnSpc>
              <a:spcBef>
                <a:spcPts val="105"/>
              </a:spcBef>
            </a:pPr>
            <a:r>
              <a:rPr sz="1100" i="1" dirty="0">
                <a:solidFill>
                  <a:srgbClr val="5F5F5F"/>
                </a:solidFill>
                <a:latin typeface="Times New Roman"/>
                <a:cs typeface="Times New Roman"/>
              </a:rPr>
              <a:t>The AC 9030 </a:t>
            </a:r>
            <a:r>
              <a:rPr sz="1100" i="1" spc="-5" dirty="0">
                <a:solidFill>
                  <a:srgbClr val="5F5F5F"/>
                </a:solidFill>
                <a:latin typeface="Times New Roman"/>
                <a:cs typeface="Times New Roman"/>
              </a:rPr>
              <a:t>control unit </a:t>
            </a:r>
            <a:r>
              <a:rPr sz="1100" i="1" dirty="0">
                <a:solidFill>
                  <a:srgbClr val="5F5F5F"/>
                </a:solidFill>
                <a:latin typeface="Times New Roman"/>
                <a:cs typeface="Times New Roman"/>
              </a:rPr>
              <a:t>is </a:t>
            </a:r>
            <a:r>
              <a:rPr sz="1100" i="1" spc="-5" dirty="0">
                <a:solidFill>
                  <a:srgbClr val="5F5F5F"/>
                </a:solidFill>
                <a:latin typeface="Times New Roman"/>
                <a:cs typeface="Times New Roman"/>
              </a:rPr>
              <a:t>designed </a:t>
            </a:r>
            <a:r>
              <a:rPr sz="1100" i="1" dirty="0">
                <a:solidFill>
                  <a:srgbClr val="5F5F5F"/>
                </a:solidFill>
                <a:latin typeface="Times New Roman"/>
                <a:cs typeface="Times New Roman"/>
              </a:rPr>
              <a:t>to </a:t>
            </a:r>
            <a:r>
              <a:rPr sz="1100" i="1" spc="-5" dirty="0">
                <a:solidFill>
                  <a:srgbClr val="5F5F5F"/>
                </a:solidFill>
                <a:latin typeface="Times New Roman"/>
                <a:cs typeface="Times New Roman"/>
              </a:rPr>
              <a:t>control  multiaxis positioners. This is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heart </a:t>
            </a:r>
            <a:r>
              <a:rPr sz="1100" i="1" dirty="0">
                <a:solidFill>
                  <a:srgbClr val="5F5F5F"/>
                </a:solidFill>
                <a:latin typeface="Times New Roman"/>
                <a:cs typeface="Times New Roman"/>
              </a:rPr>
              <a:t>of </a:t>
            </a:r>
            <a:r>
              <a:rPr sz="1100" i="1" spc="-5" dirty="0">
                <a:solidFill>
                  <a:srgbClr val="5F5F5F"/>
                </a:solidFill>
                <a:latin typeface="Times New Roman"/>
                <a:cs typeface="Times New Roman"/>
              </a:rPr>
              <a:t>our control  </a:t>
            </a:r>
            <a:r>
              <a:rPr sz="1100" i="1" dirty="0">
                <a:solidFill>
                  <a:srgbClr val="5F5F5F"/>
                </a:solidFill>
                <a:latin typeface="Times New Roman"/>
                <a:cs typeface="Times New Roman"/>
              </a:rPr>
              <a:t>system </a:t>
            </a:r>
            <a:r>
              <a:rPr sz="1100" i="1" spc="-5" dirty="0">
                <a:solidFill>
                  <a:srgbClr val="5F5F5F"/>
                </a:solidFill>
                <a:latin typeface="Times New Roman"/>
                <a:cs typeface="Times New Roman"/>
              </a:rPr>
              <a:t>architecture. This unit </a:t>
            </a:r>
            <a:r>
              <a:rPr sz="1100" i="1" dirty="0">
                <a:solidFill>
                  <a:srgbClr val="5F5F5F"/>
                </a:solidFill>
                <a:latin typeface="Times New Roman"/>
                <a:cs typeface="Times New Roman"/>
              </a:rPr>
              <a:t>is used in the </a:t>
            </a:r>
            <a:r>
              <a:rPr sz="1100" i="1" spc="-5" dirty="0">
                <a:solidFill>
                  <a:srgbClr val="5F5F5F"/>
                </a:solidFill>
                <a:latin typeface="Times New Roman"/>
                <a:cs typeface="Times New Roman"/>
              </a:rPr>
              <a:t>field </a:t>
            </a:r>
            <a:r>
              <a:rPr sz="1100" i="1" spc="-10" dirty="0">
                <a:solidFill>
                  <a:srgbClr val="5F5F5F"/>
                </a:solidFill>
                <a:latin typeface="Times New Roman"/>
                <a:cs typeface="Times New Roman"/>
              </a:rPr>
              <a:t>of  </a:t>
            </a:r>
            <a:r>
              <a:rPr sz="1100" i="1" dirty="0">
                <a:solidFill>
                  <a:srgbClr val="5F5F5F"/>
                </a:solidFill>
                <a:latin typeface="Times New Roman"/>
                <a:cs typeface="Times New Roman"/>
              </a:rPr>
              <a:t>antenna </a:t>
            </a:r>
            <a:r>
              <a:rPr sz="1100" i="1" spc="-5" dirty="0">
                <a:solidFill>
                  <a:srgbClr val="5F5F5F"/>
                </a:solidFill>
                <a:latin typeface="Times New Roman"/>
                <a:cs typeface="Times New Roman"/>
              </a:rPr>
              <a:t>measurement applications </a:t>
            </a:r>
            <a:r>
              <a:rPr sz="1100" i="1" dirty="0">
                <a:solidFill>
                  <a:srgbClr val="5F5F5F"/>
                </a:solidFill>
                <a:latin typeface="Times New Roman"/>
                <a:cs typeface="Times New Roman"/>
              </a:rPr>
              <a:t>or in any </a:t>
            </a:r>
            <a:r>
              <a:rPr sz="1100" i="1" spc="-5" dirty="0">
                <a:solidFill>
                  <a:srgbClr val="5F5F5F"/>
                </a:solidFill>
                <a:latin typeface="Times New Roman"/>
                <a:cs typeface="Times New Roman"/>
              </a:rPr>
              <a:t>device  </a:t>
            </a:r>
            <a:r>
              <a:rPr sz="1100" i="1" dirty="0">
                <a:solidFill>
                  <a:srgbClr val="5F5F5F"/>
                </a:solidFill>
                <a:latin typeface="Times New Roman"/>
                <a:cs typeface="Times New Roman"/>
              </a:rPr>
              <a:t>needing a </a:t>
            </a:r>
            <a:r>
              <a:rPr sz="1100" i="1" spc="-5" dirty="0">
                <a:solidFill>
                  <a:srgbClr val="5F5F5F"/>
                </a:solidFill>
                <a:latin typeface="Times New Roman"/>
                <a:cs typeface="Times New Roman"/>
              </a:rPr>
              <a:t>characterization </a:t>
            </a:r>
            <a:r>
              <a:rPr sz="1100" i="1" dirty="0">
                <a:solidFill>
                  <a:srgbClr val="5F5F5F"/>
                </a:solidFill>
                <a:latin typeface="Times New Roman"/>
                <a:cs typeface="Times New Roman"/>
              </a:rPr>
              <a:t>of </a:t>
            </a:r>
            <a:r>
              <a:rPr sz="1100" i="1" spc="-5" dirty="0">
                <a:solidFill>
                  <a:srgbClr val="5F5F5F"/>
                </a:solidFill>
                <a:latin typeface="Times New Roman"/>
                <a:cs typeface="Times New Roman"/>
              </a:rPr>
              <a:t>its spatial transfer  function.</a:t>
            </a:r>
            <a:endParaRPr sz="1100">
              <a:latin typeface="Times New Roman"/>
              <a:cs typeface="Times New Roman"/>
            </a:endParaRPr>
          </a:p>
          <a:p>
            <a:pPr>
              <a:lnSpc>
                <a:spcPct val="100000"/>
              </a:lnSpc>
            </a:pPr>
            <a:endParaRPr sz="1200">
              <a:latin typeface="Times New Roman"/>
              <a:cs typeface="Times New Roman"/>
            </a:endParaRPr>
          </a:p>
          <a:p>
            <a:pPr>
              <a:lnSpc>
                <a:spcPct val="100000"/>
              </a:lnSpc>
              <a:spcBef>
                <a:spcPts val="40"/>
              </a:spcBef>
            </a:pPr>
            <a:endParaRPr sz="1050">
              <a:latin typeface="Times New Roman"/>
              <a:cs typeface="Times New Roman"/>
            </a:endParaRPr>
          </a:p>
          <a:p>
            <a:pPr marL="12700" marR="6985" algn="just">
              <a:lnSpc>
                <a:spcPct val="100000"/>
              </a:lnSpc>
            </a:pPr>
            <a:r>
              <a:rPr sz="1100" i="1" dirty="0">
                <a:solidFill>
                  <a:srgbClr val="5F5F5F"/>
                </a:solidFill>
                <a:latin typeface="Times New Roman"/>
                <a:cs typeface="Times New Roman"/>
              </a:rPr>
              <a:t>Dedicated </a:t>
            </a:r>
            <a:r>
              <a:rPr sz="1100" i="1" spc="-5" dirty="0">
                <a:solidFill>
                  <a:srgbClr val="5F5F5F"/>
                </a:solidFill>
                <a:latin typeface="Times New Roman"/>
                <a:cs typeface="Times New Roman"/>
              </a:rPr>
              <a:t>to </a:t>
            </a:r>
            <a:r>
              <a:rPr sz="1100" i="1" dirty="0">
                <a:solidFill>
                  <a:srgbClr val="5F5F5F"/>
                </a:solidFill>
                <a:latin typeface="Times New Roman"/>
                <a:cs typeface="Times New Roman"/>
              </a:rPr>
              <a:t>control and </a:t>
            </a:r>
            <a:r>
              <a:rPr sz="1100" i="1" spc="-5" dirty="0">
                <a:solidFill>
                  <a:srgbClr val="5F5F5F"/>
                </a:solidFill>
                <a:latin typeface="Times New Roman"/>
                <a:cs typeface="Times New Roman"/>
              </a:rPr>
              <a:t>monitoring </a:t>
            </a:r>
            <a:r>
              <a:rPr sz="1100" i="1" dirty="0">
                <a:solidFill>
                  <a:srgbClr val="5F5F5F"/>
                </a:solidFill>
                <a:latin typeface="Times New Roman"/>
                <a:cs typeface="Times New Roman"/>
              </a:rPr>
              <a:t>and connected  to a </a:t>
            </a:r>
            <a:r>
              <a:rPr sz="1100" i="1" spc="-5" dirty="0">
                <a:solidFill>
                  <a:srgbClr val="5F5F5F"/>
                </a:solidFill>
                <a:latin typeface="Times New Roman"/>
                <a:cs typeface="Times New Roman"/>
              </a:rPr>
              <a:t>host </a:t>
            </a:r>
            <a:r>
              <a:rPr sz="1100" i="1" dirty="0">
                <a:solidFill>
                  <a:srgbClr val="5F5F5F"/>
                </a:solidFill>
                <a:latin typeface="Times New Roman"/>
                <a:cs typeface="Times New Roman"/>
              </a:rPr>
              <a:t>system </a:t>
            </a:r>
            <a:r>
              <a:rPr sz="1100" i="1" spc="-5" dirty="0">
                <a:solidFill>
                  <a:srgbClr val="5F5F5F"/>
                </a:solidFill>
                <a:latin typeface="Times New Roman"/>
                <a:cs typeface="Times New Roman"/>
              </a:rPr>
              <a:t>which sends setpoints, </a:t>
            </a:r>
            <a:r>
              <a:rPr sz="1100" i="1" dirty="0">
                <a:solidFill>
                  <a:srgbClr val="5F5F5F"/>
                </a:solidFill>
                <a:latin typeface="Times New Roman"/>
                <a:cs typeface="Times New Roman"/>
              </a:rPr>
              <a:t>it </a:t>
            </a:r>
            <a:r>
              <a:rPr sz="1100" i="1" spc="-5" dirty="0">
                <a:solidFill>
                  <a:srgbClr val="5F5F5F"/>
                </a:solidFill>
                <a:latin typeface="Times New Roman"/>
                <a:cs typeface="Times New Roman"/>
              </a:rPr>
              <a:t>manages  entirely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following</a:t>
            </a:r>
            <a:r>
              <a:rPr sz="1100" i="1" spc="-15" dirty="0">
                <a:solidFill>
                  <a:srgbClr val="5F5F5F"/>
                </a:solidFill>
                <a:latin typeface="Times New Roman"/>
                <a:cs typeface="Times New Roman"/>
              </a:rPr>
              <a:t> </a:t>
            </a:r>
            <a:r>
              <a:rPr sz="1100" i="1" spc="-5" dirty="0">
                <a:solidFill>
                  <a:srgbClr val="5F5F5F"/>
                </a:solidFill>
                <a:latin typeface="Times New Roman"/>
                <a:cs typeface="Times New Roman"/>
              </a:rPr>
              <a:t>functions:</a:t>
            </a:r>
            <a:endParaRPr sz="1100">
              <a:latin typeface="Times New Roman"/>
              <a:cs typeface="Times New Roman"/>
            </a:endParaRPr>
          </a:p>
          <a:p>
            <a:pPr marL="462280" indent="-229235">
              <a:lnSpc>
                <a:spcPct val="100000"/>
              </a:lnSpc>
              <a:buFont typeface="Times New Roman"/>
              <a:buChar char="-"/>
              <a:tabLst>
                <a:tab pos="462280" algn="l"/>
                <a:tab pos="462915" algn="l"/>
              </a:tabLst>
            </a:pPr>
            <a:r>
              <a:rPr sz="1100" i="1" dirty="0">
                <a:solidFill>
                  <a:srgbClr val="5F5F5F"/>
                </a:solidFill>
                <a:latin typeface="Times New Roman"/>
                <a:cs typeface="Times New Roman"/>
              </a:rPr>
              <a:t>axis</a:t>
            </a:r>
            <a:r>
              <a:rPr sz="1100" i="1" spc="-5" dirty="0">
                <a:solidFill>
                  <a:srgbClr val="5F5F5F"/>
                </a:solidFill>
                <a:latin typeface="Times New Roman"/>
                <a:cs typeface="Times New Roman"/>
              </a:rPr>
              <a:t> motions,</a:t>
            </a:r>
            <a:endParaRPr sz="1100">
              <a:latin typeface="Times New Roman"/>
              <a:cs typeface="Times New Roman"/>
            </a:endParaRPr>
          </a:p>
          <a:p>
            <a:pPr marL="462280" indent="-229235">
              <a:lnSpc>
                <a:spcPts val="1315"/>
              </a:lnSpc>
              <a:buFont typeface="Times New Roman"/>
              <a:buChar char="-"/>
              <a:tabLst>
                <a:tab pos="462280" algn="l"/>
                <a:tab pos="462915" algn="l"/>
              </a:tabLst>
            </a:pPr>
            <a:r>
              <a:rPr sz="1100" i="1" dirty="0">
                <a:solidFill>
                  <a:srgbClr val="5F5F5F"/>
                </a:solidFill>
                <a:latin typeface="Times New Roman"/>
                <a:cs typeface="Times New Roman"/>
              </a:rPr>
              <a:t>servo</a:t>
            </a:r>
            <a:r>
              <a:rPr sz="1100" i="1" spc="-20" dirty="0">
                <a:solidFill>
                  <a:srgbClr val="5F5F5F"/>
                </a:solidFill>
                <a:latin typeface="Times New Roman"/>
                <a:cs typeface="Times New Roman"/>
              </a:rPr>
              <a:t> </a:t>
            </a:r>
            <a:r>
              <a:rPr sz="1100" i="1" spc="-5" dirty="0">
                <a:solidFill>
                  <a:srgbClr val="5F5F5F"/>
                </a:solidFill>
                <a:latin typeface="Times New Roman"/>
                <a:cs typeface="Times New Roman"/>
              </a:rPr>
              <a:t>control,</a:t>
            </a:r>
            <a:endParaRPr sz="1100">
              <a:latin typeface="Times New Roman"/>
              <a:cs typeface="Times New Roman"/>
            </a:endParaRPr>
          </a:p>
          <a:p>
            <a:pPr marL="462280" indent="-229235">
              <a:lnSpc>
                <a:spcPts val="1315"/>
              </a:lnSpc>
              <a:buFont typeface="Times New Roman"/>
              <a:buChar char="-"/>
              <a:tabLst>
                <a:tab pos="462280" algn="l"/>
                <a:tab pos="462915" algn="l"/>
              </a:tabLst>
            </a:pPr>
            <a:r>
              <a:rPr sz="1100" i="1" spc="-5" dirty="0">
                <a:solidFill>
                  <a:srgbClr val="5F5F5F"/>
                </a:solidFill>
                <a:latin typeface="Times New Roman"/>
                <a:cs typeface="Times New Roman"/>
              </a:rPr>
              <a:t>measurement synchronization.</a:t>
            </a:r>
            <a:endParaRPr sz="1100">
              <a:latin typeface="Times New Roman"/>
              <a:cs typeface="Times New Roman"/>
            </a:endParaRPr>
          </a:p>
        </p:txBody>
      </p:sp>
      <p:sp>
        <p:nvSpPr>
          <p:cNvPr id="12" name="object 12"/>
          <p:cNvSpPr txBox="1"/>
          <p:nvPr/>
        </p:nvSpPr>
        <p:spPr>
          <a:xfrm>
            <a:off x="3860419" y="6292976"/>
            <a:ext cx="1162685" cy="193675"/>
          </a:xfrm>
          <a:prstGeom prst="rect">
            <a:avLst/>
          </a:prstGeom>
        </p:spPr>
        <p:txBody>
          <a:bodyPr vert="horz" wrap="square" lIns="0" tIns="13335" rIns="0" bIns="0" rtlCol="0">
            <a:spAutoFit/>
          </a:bodyPr>
          <a:lstStyle/>
          <a:p>
            <a:pPr marL="96520" indent="-83820">
              <a:lnSpc>
                <a:spcPct val="100000"/>
              </a:lnSpc>
              <a:spcBef>
                <a:spcPts val="105"/>
              </a:spcBef>
              <a:buChar char="•"/>
              <a:tabLst>
                <a:tab pos="96520" algn="l"/>
              </a:tabLst>
            </a:pPr>
            <a:r>
              <a:rPr sz="1100" i="1" dirty="0">
                <a:solidFill>
                  <a:srgbClr val="5F5F5F"/>
                </a:solidFill>
                <a:latin typeface="Times New Roman"/>
                <a:cs typeface="Times New Roman"/>
              </a:rPr>
              <a:t>KEY</a:t>
            </a:r>
            <a:r>
              <a:rPr sz="1100" i="1" spc="-45" dirty="0">
                <a:solidFill>
                  <a:srgbClr val="5F5F5F"/>
                </a:solidFill>
                <a:latin typeface="Times New Roman"/>
                <a:cs typeface="Times New Roman"/>
              </a:rPr>
              <a:t> </a:t>
            </a:r>
            <a:r>
              <a:rPr sz="1100" i="1" spc="-5" dirty="0">
                <a:solidFill>
                  <a:srgbClr val="5F5F5F"/>
                </a:solidFill>
                <a:latin typeface="Times New Roman"/>
                <a:cs typeface="Times New Roman"/>
              </a:rPr>
              <a:t>STRENGTHS</a:t>
            </a:r>
            <a:endParaRPr sz="1100">
              <a:latin typeface="Times New Roman"/>
              <a:cs typeface="Times New Roman"/>
            </a:endParaRPr>
          </a:p>
        </p:txBody>
      </p:sp>
      <p:sp>
        <p:nvSpPr>
          <p:cNvPr id="13" name="object 13"/>
          <p:cNvSpPr txBox="1"/>
          <p:nvPr/>
        </p:nvSpPr>
        <p:spPr>
          <a:xfrm>
            <a:off x="3857371" y="6626732"/>
            <a:ext cx="2971800" cy="1533525"/>
          </a:xfrm>
          <a:prstGeom prst="rect">
            <a:avLst/>
          </a:prstGeom>
        </p:spPr>
        <p:txBody>
          <a:bodyPr vert="horz" wrap="square" lIns="0" tIns="13335" rIns="0" bIns="0" rtlCol="0">
            <a:spAutoFit/>
          </a:bodyPr>
          <a:lstStyle/>
          <a:p>
            <a:pPr marL="12700" marR="5080" algn="just">
              <a:lnSpc>
                <a:spcPct val="99900"/>
              </a:lnSpc>
              <a:spcBef>
                <a:spcPts val="105"/>
              </a:spcBef>
            </a:pPr>
            <a:r>
              <a:rPr sz="1100" i="1" dirty="0">
                <a:solidFill>
                  <a:srgbClr val="5F5F5F"/>
                </a:solidFill>
                <a:latin typeface="Times New Roman"/>
                <a:cs typeface="Times New Roman"/>
              </a:rPr>
              <a:t>The AC </a:t>
            </a:r>
            <a:r>
              <a:rPr sz="1100" i="1" spc="-5" dirty="0">
                <a:solidFill>
                  <a:srgbClr val="5F5F5F"/>
                </a:solidFill>
                <a:latin typeface="Times New Roman"/>
                <a:cs typeface="Times New Roman"/>
              </a:rPr>
              <a:t>9030 unit is originally designed </a:t>
            </a:r>
            <a:r>
              <a:rPr sz="1100" i="1" dirty="0">
                <a:solidFill>
                  <a:srgbClr val="5F5F5F"/>
                </a:solidFill>
                <a:latin typeface="Times New Roman"/>
                <a:cs typeface="Times New Roman"/>
              </a:rPr>
              <a:t>to </a:t>
            </a:r>
            <a:r>
              <a:rPr sz="1100" i="1" spc="-10" dirty="0">
                <a:solidFill>
                  <a:srgbClr val="5F5F5F"/>
                </a:solidFill>
                <a:latin typeface="Times New Roman"/>
                <a:cs typeface="Times New Roman"/>
              </a:rPr>
              <a:t>work  </a:t>
            </a:r>
            <a:r>
              <a:rPr sz="1100" i="1" dirty="0">
                <a:solidFill>
                  <a:srgbClr val="5F5F5F"/>
                </a:solidFill>
                <a:latin typeface="Times New Roman"/>
                <a:cs typeface="Times New Roman"/>
              </a:rPr>
              <a:t>with </a:t>
            </a:r>
            <a:r>
              <a:rPr sz="1100" i="1" spc="-5" dirty="0">
                <a:solidFill>
                  <a:srgbClr val="5F5F5F"/>
                </a:solidFill>
                <a:latin typeface="Times New Roman"/>
                <a:cs typeface="Times New Roman"/>
              </a:rPr>
              <a:t>the ACC </a:t>
            </a:r>
            <a:r>
              <a:rPr sz="1100" i="1" spc="-10" dirty="0">
                <a:solidFill>
                  <a:srgbClr val="5F5F5F"/>
                </a:solidFill>
                <a:latin typeface="Times New Roman"/>
                <a:cs typeface="Times New Roman"/>
              </a:rPr>
              <a:t>I&amp;M </a:t>
            </a:r>
            <a:r>
              <a:rPr sz="1100" i="1" spc="-5" dirty="0">
                <a:solidFill>
                  <a:srgbClr val="5F5F5F"/>
                </a:solidFill>
                <a:latin typeface="Times New Roman"/>
                <a:cs typeface="Times New Roman"/>
              </a:rPr>
              <a:t>positioners, </a:t>
            </a:r>
            <a:r>
              <a:rPr sz="1100" i="1" dirty="0">
                <a:solidFill>
                  <a:srgbClr val="5F5F5F"/>
                </a:solidFill>
                <a:latin typeface="Times New Roman"/>
                <a:cs typeface="Times New Roman"/>
              </a:rPr>
              <a:t>in </a:t>
            </a:r>
            <a:r>
              <a:rPr sz="1100" i="1" spc="-5" dirty="0">
                <a:solidFill>
                  <a:srgbClr val="5F5F5F"/>
                </a:solidFill>
                <a:latin typeface="Times New Roman"/>
                <a:cs typeface="Times New Roman"/>
              </a:rPr>
              <a:t>order </a:t>
            </a:r>
            <a:r>
              <a:rPr sz="1100" i="1" dirty="0">
                <a:solidFill>
                  <a:srgbClr val="5F5F5F"/>
                </a:solidFill>
                <a:latin typeface="Times New Roman"/>
                <a:cs typeface="Times New Roman"/>
              </a:rPr>
              <a:t>to </a:t>
            </a:r>
            <a:r>
              <a:rPr sz="1100" i="1" spc="-5" dirty="0">
                <a:solidFill>
                  <a:srgbClr val="5F5F5F"/>
                </a:solidFill>
                <a:latin typeface="Times New Roman"/>
                <a:cs typeface="Times New Roman"/>
              </a:rPr>
              <a:t>grant to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user </a:t>
            </a:r>
            <a:r>
              <a:rPr sz="1100" i="1" dirty="0">
                <a:solidFill>
                  <a:srgbClr val="5F5F5F"/>
                </a:solidFill>
                <a:latin typeface="Times New Roman"/>
                <a:cs typeface="Times New Roman"/>
              </a:rPr>
              <a:t>an </a:t>
            </a:r>
            <a:r>
              <a:rPr sz="1100" i="1" spc="-5" dirty="0">
                <a:solidFill>
                  <a:srgbClr val="5F5F5F"/>
                </a:solidFill>
                <a:latin typeface="Times New Roman"/>
                <a:cs typeface="Times New Roman"/>
              </a:rPr>
              <a:t>homogeneous </a:t>
            </a:r>
            <a:r>
              <a:rPr sz="1100" i="1" dirty="0">
                <a:solidFill>
                  <a:srgbClr val="5F5F5F"/>
                </a:solidFill>
                <a:latin typeface="Times New Roman"/>
                <a:cs typeface="Times New Roman"/>
              </a:rPr>
              <a:t>and </a:t>
            </a:r>
            <a:r>
              <a:rPr sz="1100" i="1" spc="-5" dirty="0">
                <a:solidFill>
                  <a:srgbClr val="5F5F5F"/>
                </a:solidFill>
                <a:latin typeface="Times New Roman"/>
                <a:cs typeface="Times New Roman"/>
              </a:rPr>
              <a:t>performing solution.  </a:t>
            </a:r>
            <a:r>
              <a:rPr sz="1100" i="1" dirty="0">
                <a:solidFill>
                  <a:srgbClr val="5F5F5F"/>
                </a:solidFill>
                <a:latin typeface="Times New Roman"/>
                <a:cs typeface="Times New Roman"/>
              </a:rPr>
              <a:t>However, </a:t>
            </a:r>
            <a:r>
              <a:rPr sz="1100" i="1" spc="-5" dirty="0">
                <a:solidFill>
                  <a:srgbClr val="5F5F5F"/>
                </a:solidFill>
                <a:latin typeface="Times New Roman"/>
                <a:cs typeface="Times New Roman"/>
              </a:rPr>
              <a:t>its great modularity allows it </a:t>
            </a:r>
            <a:r>
              <a:rPr sz="1100" i="1" dirty="0">
                <a:solidFill>
                  <a:srgbClr val="5F5F5F"/>
                </a:solidFill>
                <a:latin typeface="Times New Roman"/>
                <a:cs typeface="Times New Roman"/>
              </a:rPr>
              <a:t>to </a:t>
            </a:r>
            <a:r>
              <a:rPr sz="1100" i="1" spc="-5" dirty="0">
                <a:solidFill>
                  <a:srgbClr val="5F5F5F"/>
                </a:solidFill>
                <a:latin typeface="Times New Roman"/>
                <a:cs typeface="Times New Roman"/>
              </a:rPr>
              <a:t>fit any  existing measurement positioner, whatever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kind  </a:t>
            </a:r>
            <a:r>
              <a:rPr sz="1100" i="1" dirty="0">
                <a:solidFill>
                  <a:srgbClr val="5F5F5F"/>
                </a:solidFill>
                <a:latin typeface="Times New Roman"/>
                <a:cs typeface="Times New Roman"/>
              </a:rPr>
              <a:t>of </a:t>
            </a:r>
            <a:r>
              <a:rPr sz="1100" i="1" spc="-5" dirty="0">
                <a:solidFill>
                  <a:srgbClr val="5F5F5F"/>
                </a:solidFill>
                <a:latin typeface="Times New Roman"/>
                <a:cs typeface="Times New Roman"/>
              </a:rPr>
              <a:t>motor (DC </a:t>
            </a:r>
            <a:r>
              <a:rPr sz="1100" i="1" dirty="0">
                <a:solidFill>
                  <a:srgbClr val="5F5F5F"/>
                </a:solidFill>
                <a:latin typeface="Times New Roman"/>
                <a:cs typeface="Times New Roman"/>
              </a:rPr>
              <a:t>brush </a:t>
            </a:r>
            <a:r>
              <a:rPr sz="1100" i="1" spc="-5" dirty="0">
                <a:solidFill>
                  <a:srgbClr val="5F5F5F"/>
                </a:solidFill>
                <a:latin typeface="Times New Roman"/>
                <a:cs typeface="Times New Roman"/>
              </a:rPr>
              <a:t>motor </a:t>
            </a:r>
            <a:r>
              <a:rPr sz="1100" i="1" dirty="0">
                <a:solidFill>
                  <a:srgbClr val="5F5F5F"/>
                </a:solidFill>
                <a:latin typeface="Times New Roman"/>
                <a:cs typeface="Times New Roman"/>
              </a:rPr>
              <a:t>or </a:t>
            </a:r>
            <a:r>
              <a:rPr sz="1100" i="1" spc="-5" dirty="0">
                <a:solidFill>
                  <a:srgbClr val="5F5F5F"/>
                </a:solidFill>
                <a:latin typeface="Times New Roman"/>
                <a:cs typeface="Times New Roman"/>
              </a:rPr>
              <a:t>DC </a:t>
            </a:r>
            <a:r>
              <a:rPr sz="1100" i="1" dirty="0">
                <a:solidFill>
                  <a:srgbClr val="5F5F5F"/>
                </a:solidFill>
                <a:latin typeface="Times New Roman"/>
                <a:cs typeface="Times New Roman"/>
              </a:rPr>
              <a:t>brushless </a:t>
            </a:r>
            <a:r>
              <a:rPr sz="1100" i="1" spc="-5" dirty="0">
                <a:solidFill>
                  <a:srgbClr val="5F5F5F"/>
                </a:solidFill>
                <a:latin typeface="Times New Roman"/>
                <a:cs typeface="Times New Roman"/>
              </a:rPr>
              <a:t>motor)  </a:t>
            </a:r>
            <a:r>
              <a:rPr sz="1100" i="1" dirty="0">
                <a:solidFill>
                  <a:srgbClr val="5F5F5F"/>
                </a:solidFill>
                <a:latin typeface="Times New Roman"/>
                <a:cs typeface="Times New Roman"/>
              </a:rPr>
              <a:t>is or the </a:t>
            </a:r>
            <a:r>
              <a:rPr sz="1100" i="1" spc="-5" dirty="0">
                <a:solidFill>
                  <a:srgbClr val="5F5F5F"/>
                </a:solidFill>
                <a:latin typeface="Times New Roman"/>
                <a:cs typeface="Times New Roman"/>
              </a:rPr>
              <a:t>type </a:t>
            </a:r>
            <a:r>
              <a:rPr sz="1100" i="1" spc="-10" dirty="0">
                <a:solidFill>
                  <a:srgbClr val="5F5F5F"/>
                </a:solidFill>
                <a:latin typeface="Times New Roman"/>
                <a:cs typeface="Times New Roman"/>
              </a:rPr>
              <a:t>of </a:t>
            </a:r>
            <a:r>
              <a:rPr sz="1100" i="1" spc="-5" dirty="0">
                <a:solidFill>
                  <a:srgbClr val="5F5F5F"/>
                </a:solidFill>
                <a:latin typeface="Times New Roman"/>
                <a:cs typeface="Times New Roman"/>
              </a:rPr>
              <a:t>position </a:t>
            </a:r>
            <a:r>
              <a:rPr sz="1100" i="1" dirty="0">
                <a:solidFill>
                  <a:srgbClr val="5F5F5F"/>
                </a:solidFill>
                <a:latin typeface="Times New Roman"/>
                <a:cs typeface="Times New Roman"/>
              </a:rPr>
              <a:t>sensor is. </a:t>
            </a:r>
            <a:r>
              <a:rPr sz="1100" i="1" spc="-5" dirty="0">
                <a:solidFill>
                  <a:srgbClr val="5F5F5F"/>
                </a:solidFill>
                <a:latin typeface="Times New Roman"/>
                <a:cs typeface="Times New Roman"/>
              </a:rPr>
              <a:t>Thus, it is  suitable </a:t>
            </a:r>
            <a:r>
              <a:rPr sz="1100" i="1" dirty="0">
                <a:solidFill>
                  <a:srgbClr val="5F5F5F"/>
                </a:solidFill>
                <a:latin typeface="Times New Roman"/>
                <a:cs typeface="Times New Roman"/>
              </a:rPr>
              <a:t>for </a:t>
            </a:r>
            <a:r>
              <a:rPr sz="1100" i="1" spc="-5" dirty="0">
                <a:solidFill>
                  <a:srgbClr val="5F5F5F"/>
                </a:solidFill>
                <a:latin typeface="Times New Roman"/>
                <a:cs typeface="Times New Roman"/>
              </a:rPr>
              <a:t>refurbishment </a:t>
            </a:r>
            <a:r>
              <a:rPr sz="1100" i="1" dirty="0">
                <a:solidFill>
                  <a:srgbClr val="5F5F5F"/>
                </a:solidFill>
                <a:latin typeface="Times New Roman"/>
                <a:cs typeface="Times New Roman"/>
              </a:rPr>
              <a:t>cases as </a:t>
            </a:r>
            <a:r>
              <a:rPr sz="1100" i="1" spc="-5" dirty="0">
                <a:solidFill>
                  <a:srgbClr val="5F5F5F"/>
                </a:solidFill>
                <a:latin typeface="Times New Roman"/>
                <a:cs typeface="Times New Roman"/>
              </a:rPr>
              <a:t>well </a:t>
            </a:r>
            <a:r>
              <a:rPr sz="1100" i="1" dirty="0">
                <a:solidFill>
                  <a:srgbClr val="5F5F5F"/>
                </a:solidFill>
                <a:latin typeface="Times New Roman"/>
                <a:cs typeface="Times New Roman"/>
              </a:rPr>
              <a:t>as </a:t>
            </a:r>
            <a:r>
              <a:rPr sz="1100" i="1" spc="-5" dirty="0">
                <a:solidFill>
                  <a:srgbClr val="5F5F5F"/>
                </a:solidFill>
                <a:latin typeface="Times New Roman"/>
                <a:cs typeface="Times New Roman"/>
              </a:rPr>
              <a:t>for </a:t>
            </a:r>
            <a:r>
              <a:rPr sz="1100" i="1" dirty="0">
                <a:solidFill>
                  <a:srgbClr val="5F5F5F"/>
                </a:solidFill>
                <a:latin typeface="Times New Roman"/>
                <a:cs typeface="Times New Roman"/>
              </a:rPr>
              <a:t>new  </a:t>
            </a:r>
            <a:r>
              <a:rPr sz="1100" i="1" spc="-5" dirty="0">
                <a:solidFill>
                  <a:srgbClr val="5F5F5F"/>
                </a:solidFill>
                <a:latin typeface="Times New Roman"/>
                <a:cs typeface="Times New Roman"/>
              </a:rPr>
              <a:t>positioner</a:t>
            </a:r>
            <a:r>
              <a:rPr sz="1100" i="1" spc="-15" dirty="0">
                <a:solidFill>
                  <a:srgbClr val="5F5F5F"/>
                </a:solidFill>
                <a:latin typeface="Times New Roman"/>
                <a:cs typeface="Times New Roman"/>
              </a:rPr>
              <a:t> </a:t>
            </a:r>
            <a:r>
              <a:rPr sz="1100" i="1" dirty="0">
                <a:solidFill>
                  <a:srgbClr val="5F5F5F"/>
                </a:solidFill>
                <a:latin typeface="Times New Roman"/>
                <a:cs typeface="Times New Roman"/>
              </a:rPr>
              <a:t>supply</a:t>
            </a:r>
            <a:endParaRPr sz="1100">
              <a:latin typeface="Times New Roman"/>
              <a:cs typeface="Times New Roman"/>
            </a:endParaRPr>
          </a:p>
        </p:txBody>
      </p:sp>
      <p:sp>
        <p:nvSpPr>
          <p:cNvPr id="14" name="object 14"/>
          <p:cNvSpPr txBox="1"/>
          <p:nvPr/>
        </p:nvSpPr>
        <p:spPr>
          <a:xfrm>
            <a:off x="3857371" y="8635745"/>
            <a:ext cx="2857500" cy="695325"/>
          </a:xfrm>
          <a:prstGeom prst="rect">
            <a:avLst/>
          </a:prstGeom>
        </p:spPr>
        <p:txBody>
          <a:bodyPr vert="horz" wrap="square" lIns="0" tIns="13335" rIns="0" bIns="0" rtlCol="0">
            <a:spAutoFit/>
          </a:bodyPr>
          <a:lstStyle/>
          <a:p>
            <a:pPr marL="12700" marR="5080" algn="just">
              <a:lnSpc>
                <a:spcPct val="99700"/>
              </a:lnSpc>
              <a:spcBef>
                <a:spcPts val="105"/>
              </a:spcBef>
            </a:pPr>
            <a:r>
              <a:rPr sz="1100" i="1" dirty="0">
                <a:solidFill>
                  <a:srgbClr val="5F5F5F"/>
                </a:solidFill>
                <a:latin typeface="Times New Roman"/>
                <a:cs typeface="Times New Roman"/>
              </a:rPr>
              <a:t>The AC 9030 </a:t>
            </a:r>
            <a:r>
              <a:rPr sz="1100" i="1" spc="-5" dirty="0">
                <a:solidFill>
                  <a:srgbClr val="5F5F5F"/>
                </a:solidFill>
                <a:latin typeface="Times New Roman"/>
                <a:cs typeface="Times New Roman"/>
              </a:rPr>
              <a:t>unit </a:t>
            </a:r>
            <a:r>
              <a:rPr sz="1100" i="1" dirty="0">
                <a:solidFill>
                  <a:srgbClr val="5F5F5F"/>
                </a:solidFill>
                <a:latin typeface="Times New Roman"/>
                <a:cs typeface="Times New Roman"/>
              </a:rPr>
              <a:t>is </a:t>
            </a:r>
            <a:r>
              <a:rPr sz="1100" i="1" spc="-5" dirty="0">
                <a:solidFill>
                  <a:srgbClr val="5F5F5F"/>
                </a:solidFill>
                <a:latin typeface="Times New Roman"/>
                <a:cs typeface="Times New Roman"/>
              </a:rPr>
              <a:t>fully compatible </a:t>
            </a:r>
            <a:r>
              <a:rPr sz="1100" i="1" dirty="0">
                <a:solidFill>
                  <a:srgbClr val="5F5F5F"/>
                </a:solidFill>
                <a:latin typeface="Times New Roman"/>
                <a:cs typeface="Times New Roman"/>
              </a:rPr>
              <a:t>with </a:t>
            </a:r>
            <a:r>
              <a:rPr sz="1100" i="1" spc="-10" dirty="0">
                <a:solidFill>
                  <a:srgbClr val="5F5F5F"/>
                </a:solidFill>
                <a:latin typeface="Times New Roman"/>
                <a:cs typeface="Times New Roman"/>
              </a:rPr>
              <a:t>the  </a:t>
            </a:r>
            <a:r>
              <a:rPr sz="1100" i="1" spc="-5" dirty="0">
                <a:solidFill>
                  <a:srgbClr val="5F5F5F"/>
                </a:solidFill>
                <a:latin typeface="Times New Roman"/>
                <a:cs typeface="Times New Roman"/>
              </a:rPr>
              <a:t>following communication standards: IEEE-488,  </a:t>
            </a:r>
            <a:r>
              <a:rPr sz="1100" i="1" dirty="0">
                <a:solidFill>
                  <a:srgbClr val="5F5F5F"/>
                </a:solidFill>
                <a:latin typeface="Times New Roman"/>
                <a:cs typeface="Times New Roman"/>
              </a:rPr>
              <a:t>RS-232, </a:t>
            </a:r>
            <a:r>
              <a:rPr sz="1100" i="1" spc="-5" dirty="0">
                <a:solidFill>
                  <a:srgbClr val="5F5F5F"/>
                </a:solidFill>
                <a:latin typeface="Times New Roman"/>
                <a:cs typeface="Times New Roman"/>
              </a:rPr>
              <a:t>RS-422, RS-485, </a:t>
            </a:r>
            <a:r>
              <a:rPr sz="1100" i="1" spc="-10" dirty="0">
                <a:solidFill>
                  <a:srgbClr val="5F5F5F"/>
                </a:solidFill>
                <a:latin typeface="Times New Roman"/>
                <a:cs typeface="Times New Roman"/>
              </a:rPr>
              <a:t>CAN, </a:t>
            </a:r>
            <a:r>
              <a:rPr sz="1100" i="1" dirty="0">
                <a:solidFill>
                  <a:srgbClr val="5F5F5F"/>
                </a:solidFill>
                <a:latin typeface="Times New Roman"/>
                <a:cs typeface="Times New Roman"/>
              </a:rPr>
              <a:t>Ethernet. It can </a:t>
            </a:r>
            <a:r>
              <a:rPr sz="1100" i="1" spc="-10" dirty="0">
                <a:solidFill>
                  <a:srgbClr val="5F5F5F"/>
                </a:solidFill>
                <a:latin typeface="Times New Roman"/>
                <a:cs typeface="Times New Roman"/>
              </a:rPr>
              <a:t>be  </a:t>
            </a:r>
            <a:r>
              <a:rPr sz="1100" i="1" spc="-5" dirty="0">
                <a:solidFill>
                  <a:srgbClr val="5F5F5F"/>
                </a:solidFill>
                <a:latin typeface="Times New Roman"/>
                <a:cs typeface="Times New Roman"/>
              </a:rPr>
              <a:t>fitted also in all instrumentation</a:t>
            </a:r>
            <a:r>
              <a:rPr sz="1100" i="1" spc="30" dirty="0">
                <a:solidFill>
                  <a:srgbClr val="5F5F5F"/>
                </a:solidFill>
                <a:latin typeface="Times New Roman"/>
                <a:cs typeface="Times New Roman"/>
              </a:rPr>
              <a:t> </a:t>
            </a:r>
            <a:r>
              <a:rPr sz="1100" i="1" spc="-5" dirty="0">
                <a:solidFill>
                  <a:srgbClr val="5F5F5F"/>
                </a:solidFill>
                <a:latin typeface="Times New Roman"/>
                <a:cs typeface="Times New Roman"/>
              </a:rPr>
              <a:t>environments.</a:t>
            </a:r>
            <a:endParaRPr sz="1100">
              <a:latin typeface="Times New Roman"/>
              <a:cs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idx="4294967295"/>
          </p:nvPr>
        </p:nvSpPr>
        <p:spPr>
          <a:xfrm>
            <a:off x="3954463" y="1063625"/>
            <a:ext cx="3557587" cy="742950"/>
          </a:xfrm>
          <a:prstGeom prst="rect">
            <a:avLst/>
          </a:prstGeom>
        </p:spPr>
        <p:txBody>
          <a:bodyPr vert="horz" wrap="square" lIns="0" tIns="12700" rIns="0" bIns="0" rtlCol="0">
            <a:spAutoFit/>
          </a:bodyPr>
          <a:lstStyle/>
          <a:p>
            <a:pPr marR="5715" algn="r">
              <a:lnSpc>
                <a:spcPts val="2825"/>
              </a:lnSpc>
              <a:spcBef>
                <a:spcPts val="100"/>
              </a:spcBef>
              <a:tabLst>
                <a:tab pos="1413510" algn="l"/>
              </a:tabLst>
            </a:pPr>
            <a:r>
              <a:rPr spc="-5" dirty="0"/>
              <a:t>AC </a:t>
            </a:r>
            <a:r>
              <a:rPr dirty="0"/>
              <a:t>9030	Unité de</a:t>
            </a:r>
            <a:r>
              <a:rPr spc="-60" dirty="0"/>
              <a:t> </a:t>
            </a:r>
            <a:r>
              <a:rPr spc="-5" dirty="0"/>
              <a:t>contrôle</a:t>
            </a:r>
          </a:p>
          <a:p>
            <a:pPr marR="5080" algn="r">
              <a:lnSpc>
                <a:spcPts val="2825"/>
              </a:lnSpc>
            </a:pPr>
            <a:r>
              <a:rPr i="1" spc="-5" dirty="0">
                <a:solidFill>
                  <a:srgbClr val="5F5F5F"/>
                </a:solidFill>
                <a:latin typeface="Times New Roman"/>
                <a:cs typeface="Times New Roman"/>
              </a:rPr>
              <a:t>Control</a:t>
            </a:r>
            <a:r>
              <a:rPr i="1" spc="-65" dirty="0">
                <a:solidFill>
                  <a:srgbClr val="5F5F5F"/>
                </a:solidFill>
                <a:latin typeface="Times New Roman"/>
                <a:cs typeface="Times New Roman"/>
              </a:rPr>
              <a:t> </a:t>
            </a:r>
            <a:r>
              <a:rPr i="1" spc="-5" dirty="0">
                <a:solidFill>
                  <a:srgbClr val="5F5F5F"/>
                </a:solidFill>
                <a:latin typeface="Times New Roman"/>
                <a:cs typeface="Times New Roman"/>
              </a:rPr>
              <a:t>unit</a:t>
            </a:r>
          </a:p>
        </p:txBody>
      </p:sp>
      <p:sp>
        <p:nvSpPr>
          <p:cNvPr id="6" name="object 6"/>
          <p:cNvSpPr txBox="1"/>
          <p:nvPr/>
        </p:nvSpPr>
        <p:spPr>
          <a:xfrm>
            <a:off x="712723" y="2108961"/>
            <a:ext cx="3081020" cy="2704465"/>
          </a:xfrm>
          <a:prstGeom prst="rect">
            <a:avLst/>
          </a:prstGeom>
        </p:spPr>
        <p:txBody>
          <a:bodyPr vert="horz" wrap="square" lIns="0" tIns="12700" rIns="0" bIns="0" rtlCol="0">
            <a:spAutoFit/>
          </a:bodyPr>
          <a:lstStyle/>
          <a:p>
            <a:pPr marL="96520" indent="-83820">
              <a:lnSpc>
                <a:spcPct val="100000"/>
              </a:lnSpc>
              <a:spcBef>
                <a:spcPts val="100"/>
              </a:spcBef>
              <a:buChar char="•"/>
              <a:tabLst>
                <a:tab pos="96520" algn="l"/>
              </a:tabLst>
            </a:pPr>
            <a:r>
              <a:rPr sz="1100" spc="-5" dirty="0">
                <a:latin typeface="Times New Roman"/>
                <a:cs typeface="Times New Roman"/>
              </a:rPr>
              <a:t>CARACTERISTIQUES</a:t>
            </a:r>
            <a:endParaRPr sz="1100">
              <a:latin typeface="Times New Roman"/>
              <a:cs typeface="Times New Roman"/>
            </a:endParaRPr>
          </a:p>
          <a:p>
            <a:pPr>
              <a:lnSpc>
                <a:spcPct val="100000"/>
              </a:lnSpc>
              <a:spcBef>
                <a:spcPts val="5"/>
              </a:spcBef>
              <a:buFont typeface="Times New Roman"/>
              <a:buChar char="•"/>
            </a:pPr>
            <a:endParaRPr sz="1150">
              <a:latin typeface="Times New Roman"/>
              <a:cs typeface="Times New Roman"/>
            </a:endParaRPr>
          </a:p>
          <a:p>
            <a:pPr marL="366395" marR="6350" lvl="1" indent="-228600" algn="just">
              <a:lnSpc>
                <a:spcPct val="99700"/>
              </a:lnSpc>
              <a:buChar char="-"/>
              <a:tabLst>
                <a:tab pos="367030" algn="l"/>
              </a:tabLst>
            </a:pPr>
            <a:r>
              <a:rPr sz="1100" spc="-5" dirty="0">
                <a:latin typeface="Times New Roman"/>
                <a:cs typeface="Times New Roman"/>
              </a:rPr>
              <a:t>pilotage </a:t>
            </a:r>
            <a:r>
              <a:rPr sz="1100" dirty="0">
                <a:latin typeface="Times New Roman"/>
                <a:cs typeface="Times New Roman"/>
              </a:rPr>
              <a:t>de 1 à 12 </a:t>
            </a:r>
            <a:r>
              <a:rPr sz="1100" spc="-5" dirty="0">
                <a:latin typeface="Times New Roman"/>
                <a:cs typeface="Times New Roman"/>
              </a:rPr>
              <a:t>axes linéaires </a:t>
            </a:r>
            <a:r>
              <a:rPr sz="1100" dirty="0">
                <a:latin typeface="Times New Roman"/>
                <a:cs typeface="Times New Roman"/>
              </a:rPr>
              <a:t>ou </a:t>
            </a:r>
            <a:r>
              <a:rPr sz="1100" spc="-5" dirty="0">
                <a:latin typeface="Times New Roman"/>
                <a:cs typeface="Times New Roman"/>
              </a:rPr>
              <a:t>circulaires,  mono </a:t>
            </a:r>
            <a:r>
              <a:rPr sz="1100" dirty="0">
                <a:latin typeface="Times New Roman"/>
                <a:cs typeface="Times New Roman"/>
              </a:rPr>
              <a:t>ou </a:t>
            </a:r>
            <a:r>
              <a:rPr sz="1100" spc="-5" dirty="0">
                <a:latin typeface="Times New Roman"/>
                <a:cs typeface="Times New Roman"/>
              </a:rPr>
              <a:t>multitours, </a:t>
            </a:r>
            <a:r>
              <a:rPr sz="1100" dirty="0">
                <a:latin typeface="Times New Roman"/>
                <a:cs typeface="Times New Roman"/>
              </a:rPr>
              <a:t>de </a:t>
            </a:r>
            <a:r>
              <a:rPr sz="1100" spc="-5" dirty="0">
                <a:latin typeface="Times New Roman"/>
                <a:cs typeface="Times New Roman"/>
              </a:rPr>
              <a:t>façon commutée </a:t>
            </a:r>
            <a:r>
              <a:rPr sz="1100" dirty="0">
                <a:latin typeface="Times New Roman"/>
                <a:cs typeface="Times New Roman"/>
              </a:rPr>
              <a:t>ou  </a:t>
            </a:r>
            <a:r>
              <a:rPr sz="1100" spc="-5" dirty="0">
                <a:latin typeface="Times New Roman"/>
                <a:cs typeface="Times New Roman"/>
              </a:rPr>
              <a:t>simultanée (dans </a:t>
            </a:r>
            <a:r>
              <a:rPr sz="1100" dirty="0">
                <a:latin typeface="Times New Roman"/>
                <a:cs typeface="Times New Roman"/>
              </a:rPr>
              <a:t>la </a:t>
            </a:r>
            <a:r>
              <a:rPr sz="1100" spc="-5" dirty="0">
                <a:latin typeface="Times New Roman"/>
                <a:cs typeface="Times New Roman"/>
              </a:rPr>
              <a:t>limite </a:t>
            </a:r>
            <a:r>
              <a:rPr sz="1100" spc="-10" dirty="0">
                <a:latin typeface="Times New Roman"/>
                <a:cs typeface="Times New Roman"/>
              </a:rPr>
              <a:t>du </a:t>
            </a:r>
            <a:r>
              <a:rPr sz="1100" spc="-5" dirty="0">
                <a:latin typeface="Times New Roman"/>
                <a:cs typeface="Times New Roman"/>
              </a:rPr>
              <a:t>nombre </a:t>
            </a:r>
            <a:r>
              <a:rPr sz="1100" dirty="0">
                <a:latin typeface="Times New Roman"/>
                <a:cs typeface="Times New Roman"/>
              </a:rPr>
              <a:t>de  </a:t>
            </a:r>
            <a:r>
              <a:rPr sz="1100" spc="-5" dirty="0">
                <a:latin typeface="Times New Roman"/>
                <a:cs typeface="Times New Roman"/>
              </a:rPr>
              <a:t>variateur </a:t>
            </a:r>
            <a:r>
              <a:rPr sz="1100" dirty="0">
                <a:latin typeface="Times New Roman"/>
                <a:cs typeface="Times New Roman"/>
              </a:rPr>
              <a:t>et </a:t>
            </a:r>
            <a:r>
              <a:rPr sz="1100" spc="-10" dirty="0">
                <a:latin typeface="Times New Roman"/>
                <a:cs typeface="Times New Roman"/>
              </a:rPr>
              <a:t>de </a:t>
            </a:r>
            <a:r>
              <a:rPr sz="1100" spc="-5" dirty="0">
                <a:latin typeface="Times New Roman"/>
                <a:cs typeface="Times New Roman"/>
              </a:rPr>
              <a:t>la puissance</a:t>
            </a:r>
            <a:r>
              <a:rPr sz="1100" spc="10" dirty="0">
                <a:latin typeface="Times New Roman"/>
                <a:cs typeface="Times New Roman"/>
              </a:rPr>
              <a:t> </a:t>
            </a:r>
            <a:r>
              <a:rPr sz="1100" spc="-5" dirty="0">
                <a:latin typeface="Times New Roman"/>
                <a:cs typeface="Times New Roman"/>
              </a:rPr>
              <a:t>disponible)</a:t>
            </a:r>
            <a:endParaRPr sz="1100">
              <a:latin typeface="Times New Roman"/>
              <a:cs typeface="Times New Roman"/>
            </a:endParaRPr>
          </a:p>
          <a:p>
            <a:pPr marL="366395" marR="5080" lvl="1" indent="-228600" algn="just">
              <a:lnSpc>
                <a:spcPct val="99800"/>
              </a:lnSpc>
              <a:buChar char="-"/>
              <a:tabLst>
                <a:tab pos="367030" algn="l"/>
              </a:tabLst>
            </a:pPr>
            <a:r>
              <a:rPr sz="1100" spc="-5" dirty="0">
                <a:latin typeface="Times New Roman"/>
                <a:cs typeface="Times New Roman"/>
              </a:rPr>
              <a:t>interfaçable avec </a:t>
            </a:r>
            <a:r>
              <a:rPr sz="1100" dirty="0">
                <a:latin typeface="Times New Roman"/>
                <a:cs typeface="Times New Roman"/>
              </a:rPr>
              <a:t>tous les </a:t>
            </a:r>
            <a:r>
              <a:rPr sz="1100" spc="-5" dirty="0">
                <a:latin typeface="Times New Roman"/>
                <a:cs typeface="Times New Roman"/>
              </a:rPr>
              <a:t>capteurs </a:t>
            </a:r>
            <a:r>
              <a:rPr sz="1100" spc="-10" dirty="0">
                <a:latin typeface="Times New Roman"/>
                <a:cs typeface="Times New Roman"/>
              </a:rPr>
              <a:t>de </a:t>
            </a:r>
            <a:r>
              <a:rPr sz="1100" spc="-5" dirty="0">
                <a:latin typeface="Times New Roman"/>
                <a:cs typeface="Times New Roman"/>
              </a:rPr>
              <a:t>position </a:t>
            </a:r>
            <a:r>
              <a:rPr sz="1100" dirty="0">
                <a:latin typeface="Times New Roman"/>
                <a:cs typeface="Times New Roman"/>
              </a:rPr>
              <a:t>:  </a:t>
            </a:r>
            <a:r>
              <a:rPr sz="1100" spc="-5" dirty="0">
                <a:latin typeface="Times New Roman"/>
                <a:cs typeface="Times New Roman"/>
              </a:rPr>
              <a:t>codeurs optiques, capteurs inductifs (LVDT,  </a:t>
            </a:r>
            <a:r>
              <a:rPr sz="1100" dirty="0">
                <a:latin typeface="Times New Roman"/>
                <a:cs typeface="Times New Roman"/>
              </a:rPr>
              <a:t>RVDT, tels que </a:t>
            </a:r>
            <a:r>
              <a:rPr sz="1100" spc="-5" dirty="0">
                <a:latin typeface="Times New Roman"/>
                <a:cs typeface="Times New Roman"/>
              </a:rPr>
              <a:t>résolveur, synchro,  Inductosyn®)</a:t>
            </a:r>
            <a:endParaRPr sz="1100">
              <a:latin typeface="Times New Roman"/>
              <a:cs typeface="Times New Roman"/>
            </a:endParaRPr>
          </a:p>
          <a:p>
            <a:pPr marL="366395" marR="6350" lvl="1" indent="-228600" algn="just">
              <a:lnSpc>
                <a:spcPct val="100000"/>
              </a:lnSpc>
              <a:buChar char="-"/>
              <a:tabLst>
                <a:tab pos="367030" algn="l"/>
              </a:tabLst>
            </a:pPr>
            <a:r>
              <a:rPr sz="1100" spc="-5" dirty="0">
                <a:latin typeface="Times New Roman"/>
                <a:cs typeface="Times New Roman"/>
              </a:rPr>
              <a:t>commande locale </a:t>
            </a:r>
            <a:r>
              <a:rPr sz="1100" dirty="0">
                <a:latin typeface="Times New Roman"/>
                <a:cs typeface="Times New Roman"/>
              </a:rPr>
              <a:t>ou </a:t>
            </a:r>
            <a:r>
              <a:rPr sz="1100" spc="-5" dirty="0">
                <a:latin typeface="Times New Roman"/>
                <a:cs typeface="Times New Roman"/>
              </a:rPr>
              <a:t>déportée </a:t>
            </a:r>
            <a:r>
              <a:rPr sz="1100" dirty="0">
                <a:latin typeface="Times New Roman"/>
                <a:cs typeface="Times New Roman"/>
              </a:rPr>
              <a:t>à </a:t>
            </a:r>
            <a:r>
              <a:rPr sz="1100" spc="-5" dirty="0">
                <a:latin typeface="Times New Roman"/>
                <a:cs typeface="Times New Roman"/>
              </a:rPr>
              <a:t>partir d’un  clavier portable </a:t>
            </a:r>
            <a:r>
              <a:rPr sz="1100" dirty="0">
                <a:latin typeface="Times New Roman"/>
                <a:cs typeface="Times New Roman"/>
              </a:rPr>
              <a:t>ou </a:t>
            </a:r>
            <a:r>
              <a:rPr sz="1100" spc="-5" dirty="0">
                <a:latin typeface="Times New Roman"/>
                <a:cs typeface="Times New Roman"/>
              </a:rPr>
              <a:t>d’une interface</a:t>
            </a:r>
            <a:r>
              <a:rPr sz="1100" spc="15" dirty="0">
                <a:latin typeface="Times New Roman"/>
                <a:cs typeface="Times New Roman"/>
              </a:rPr>
              <a:t> </a:t>
            </a:r>
            <a:r>
              <a:rPr sz="1100" spc="-5" dirty="0">
                <a:latin typeface="Times New Roman"/>
                <a:cs typeface="Times New Roman"/>
              </a:rPr>
              <a:t>graphique</a:t>
            </a:r>
            <a:endParaRPr sz="1100">
              <a:latin typeface="Times New Roman"/>
              <a:cs typeface="Times New Roman"/>
            </a:endParaRPr>
          </a:p>
          <a:p>
            <a:pPr marL="366395" lvl="1" indent="-229235">
              <a:lnSpc>
                <a:spcPct val="100000"/>
              </a:lnSpc>
              <a:buChar char="-"/>
              <a:tabLst>
                <a:tab pos="366395" algn="l"/>
                <a:tab pos="367030" algn="l"/>
              </a:tabLst>
            </a:pPr>
            <a:r>
              <a:rPr sz="1100" dirty="0">
                <a:latin typeface="Times New Roman"/>
                <a:cs typeface="Times New Roman"/>
              </a:rPr>
              <a:t>synchronisation </a:t>
            </a:r>
            <a:r>
              <a:rPr sz="1100" spc="-5" dirty="0">
                <a:latin typeface="Times New Roman"/>
                <a:cs typeface="Times New Roman"/>
              </a:rPr>
              <a:t>avec système</a:t>
            </a:r>
            <a:r>
              <a:rPr sz="1100" spc="-20" dirty="0">
                <a:latin typeface="Times New Roman"/>
                <a:cs typeface="Times New Roman"/>
              </a:rPr>
              <a:t> </a:t>
            </a:r>
            <a:r>
              <a:rPr sz="1100" dirty="0">
                <a:latin typeface="Times New Roman"/>
                <a:cs typeface="Times New Roman"/>
              </a:rPr>
              <a:t>externe</a:t>
            </a:r>
            <a:endParaRPr sz="1100">
              <a:latin typeface="Times New Roman"/>
              <a:cs typeface="Times New Roman"/>
            </a:endParaRPr>
          </a:p>
          <a:p>
            <a:pPr marL="366395" marR="5715" lvl="1" indent="-228600">
              <a:lnSpc>
                <a:spcPts val="1310"/>
              </a:lnSpc>
              <a:spcBef>
                <a:spcPts val="55"/>
              </a:spcBef>
              <a:buChar char="-"/>
              <a:tabLst>
                <a:tab pos="366395" algn="l"/>
                <a:tab pos="367030" algn="l"/>
              </a:tabLst>
            </a:pPr>
            <a:r>
              <a:rPr sz="1100" dirty="0">
                <a:latin typeface="Times New Roman"/>
                <a:cs typeface="Times New Roman"/>
              </a:rPr>
              <a:t>se </a:t>
            </a:r>
            <a:r>
              <a:rPr sz="1100" spc="-5" dirty="0">
                <a:latin typeface="Times New Roman"/>
                <a:cs typeface="Times New Roman"/>
              </a:rPr>
              <a:t>connecte directement </a:t>
            </a:r>
            <a:r>
              <a:rPr sz="1100" dirty="0">
                <a:latin typeface="Times New Roman"/>
                <a:cs typeface="Times New Roman"/>
              </a:rPr>
              <a:t>sur </a:t>
            </a:r>
            <a:r>
              <a:rPr sz="1100" spc="-5" dirty="0">
                <a:latin typeface="Times New Roman"/>
                <a:cs typeface="Times New Roman"/>
              </a:rPr>
              <a:t>les unités </a:t>
            </a:r>
            <a:r>
              <a:rPr sz="1100" dirty="0">
                <a:latin typeface="Times New Roman"/>
                <a:cs typeface="Times New Roman"/>
              </a:rPr>
              <a:t>de  </a:t>
            </a:r>
            <a:r>
              <a:rPr sz="1100" spc="-5" dirty="0">
                <a:latin typeface="Times New Roman"/>
                <a:cs typeface="Times New Roman"/>
              </a:rPr>
              <a:t>puissance</a:t>
            </a:r>
            <a:endParaRPr sz="1100">
              <a:latin typeface="Times New Roman"/>
              <a:cs typeface="Times New Roman"/>
            </a:endParaRPr>
          </a:p>
          <a:p>
            <a:pPr marL="366395" lvl="1" indent="-229235">
              <a:lnSpc>
                <a:spcPts val="1275"/>
              </a:lnSpc>
              <a:buChar char="-"/>
              <a:tabLst>
                <a:tab pos="366395" algn="l"/>
                <a:tab pos="367030" algn="l"/>
              </a:tabLst>
            </a:pPr>
            <a:r>
              <a:rPr sz="1100" dirty="0">
                <a:latin typeface="Times New Roman"/>
                <a:cs typeface="Times New Roman"/>
              </a:rPr>
              <a:t>peut </a:t>
            </a:r>
            <a:r>
              <a:rPr sz="1100" spc="-5" dirty="0">
                <a:latin typeface="Times New Roman"/>
                <a:cs typeface="Times New Roman"/>
              </a:rPr>
              <a:t>être raccordée </a:t>
            </a:r>
            <a:r>
              <a:rPr sz="1100" dirty="0">
                <a:latin typeface="Times New Roman"/>
                <a:cs typeface="Times New Roman"/>
              </a:rPr>
              <a:t>à </a:t>
            </a:r>
            <a:r>
              <a:rPr sz="1100" spc="-5" dirty="0">
                <a:latin typeface="Times New Roman"/>
                <a:cs typeface="Times New Roman"/>
              </a:rPr>
              <a:t>une </a:t>
            </a:r>
            <a:r>
              <a:rPr sz="1100" dirty="0">
                <a:latin typeface="Times New Roman"/>
                <a:cs typeface="Times New Roman"/>
              </a:rPr>
              <a:t>ou </a:t>
            </a:r>
            <a:r>
              <a:rPr sz="1100" spc="-5" dirty="0">
                <a:latin typeface="Times New Roman"/>
                <a:cs typeface="Times New Roman"/>
              </a:rPr>
              <a:t>plusieurs</a:t>
            </a:r>
            <a:r>
              <a:rPr sz="1100" spc="120" dirty="0">
                <a:latin typeface="Times New Roman"/>
                <a:cs typeface="Times New Roman"/>
              </a:rPr>
              <a:t> </a:t>
            </a:r>
            <a:r>
              <a:rPr sz="1100" spc="-5" dirty="0">
                <a:latin typeface="Times New Roman"/>
                <a:cs typeface="Times New Roman"/>
              </a:rPr>
              <a:t>unités</a:t>
            </a:r>
            <a:endParaRPr sz="1100">
              <a:latin typeface="Times New Roman"/>
              <a:cs typeface="Times New Roman"/>
            </a:endParaRPr>
          </a:p>
        </p:txBody>
      </p:sp>
      <p:sp>
        <p:nvSpPr>
          <p:cNvPr id="7" name="object 7"/>
          <p:cNvSpPr txBox="1"/>
          <p:nvPr/>
        </p:nvSpPr>
        <p:spPr>
          <a:xfrm>
            <a:off x="1981907" y="4787010"/>
            <a:ext cx="669925" cy="361315"/>
          </a:xfrm>
          <a:prstGeom prst="rect">
            <a:avLst/>
          </a:prstGeom>
        </p:spPr>
        <p:txBody>
          <a:bodyPr vert="horz" wrap="square" lIns="0" tIns="13335" rIns="0" bIns="0" rtlCol="0">
            <a:spAutoFit/>
          </a:bodyPr>
          <a:lstStyle/>
          <a:p>
            <a:pPr marL="38735">
              <a:lnSpc>
                <a:spcPct val="100000"/>
              </a:lnSpc>
              <a:spcBef>
                <a:spcPts val="105"/>
              </a:spcBef>
            </a:pPr>
            <a:r>
              <a:rPr sz="1100" spc="-5" dirty="0">
                <a:latin typeface="Times New Roman"/>
                <a:cs typeface="Times New Roman"/>
              </a:rPr>
              <a:t>AC</a:t>
            </a:r>
            <a:r>
              <a:rPr sz="1100" spc="-25" dirty="0">
                <a:latin typeface="Times New Roman"/>
                <a:cs typeface="Times New Roman"/>
              </a:rPr>
              <a:t> </a:t>
            </a:r>
            <a:r>
              <a:rPr sz="1100" spc="-5" dirty="0">
                <a:latin typeface="Times New Roman"/>
                <a:cs typeface="Times New Roman"/>
              </a:rPr>
              <a:t>9010</a:t>
            </a:r>
            <a:endParaRPr sz="1100">
              <a:latin typeface="Times New Roman"/>
              <a:cs typeface="Times New Roman"/>
            </a:endParaRPr>
          </a:p>
          <a:p>
            <a:pPr marL="12700">
              <a:lnSpc>
                <a:spcPct val="100000"/>
              </a:lnSpc>
            </a:pPr>
            <a:r>
              <a:rPr sz="1100" dirty="0">
                <a:latin typeface="Times New Roman"/>
                <a:cs typeface="Times New Roman"/>
              </a:rPr>
              <a:t>la</a:t>
            </a:r>
            <a:r>
              <a:rPr sz="1100" spc="110" dirty="0">
                <a:latin typeface="Times New Roman"/>
                <a:cs typeface="Times New Roman"/>
              </a:rPr>
              <a:t> </a:t>
            </a:r>
            <a:r>
              <a:rPr sz="1100" spc="-5" dirty="0">
                <a:latin typeface="Times New Roman"/>
                <a:cs typeface="Times New Roman"/>
              </a:rPr>
              <a:t>position</a:t>
            </a:r>
            <a:endParaRPr sz="1100">
              <a:latin typeface="Times New Roman"/>
              <a:cs typeface="Times New Roman"/>
            </a:endParaRPr>
          </a:p>
        </p:txBody>
      </p:sp>
      <p:sp>
        <p:nvSpPr>
          <p:cNvPr id="8" name="object 8"/>
          <p:cNvSpPr txBox="1"/>
          <p:nvPr/>
        </p:nvSpPr>
        <p:spPr>
          <a:xfrm>
            <a:off x="2718934" y="4787010"/>
            <a:ext cx="1074420" cy="361315"/>
          </a:xfrm>
          <a:prstGeom prst="rect">
            <a:avLst/>
          </a:prstGeom>
        </p:spPr>
        <p:txBody>
          <a:bodyPr vert="horz" wrap="square" lIns="0" tIns="13335" rIns="0" bIns="0" rtlCol="0">
            <a:spAutoFit/>
          </a:bodyPr>
          <a:lstStyle/>
          <a:p>
            <a:pPr marL="12700" marR="5080" indent="100330">
              <a:lnSpc>
                <a:spcPct val="100000"/>
              </a:lnSpc>
              <a:spcBef>
                <a:spcPts val="105"/>
              </a:spcBef>
              <a:tabLst>
                <a:tab pos="673735" algn="l"/>
              </a:tabLst>
            </a:pPr>
            <a:r>
              <a:rPr sz="1100" dirty="0">
                <a:latin typeface="Times New Roman"/>
                <a:cs typeface="Times New Roman"/>
              </a:rPr>
              <a:t>pour	f</a:t>
            </a:r>
            <a:r>
              <a:rPr sz="1100" spc="-15" dirty="0">
                <a:latin typeface="Times New Roman"/>
                <a:cs typeface="Times New Roman"/>
              </a:rPr>
              <a:t>o</a:t>
            </a:r>
            <a:r>
              <a:rPr sz="1100" dirty="0">
                <a:latin typeface="Times New Roman"/>
                <a:cs typeface="Times New Roman"/>
              </a:rPr>
              <a:t>ur</a:t>
            </a:r>
            <a:r>
              <a:rPr sz="1100" spc="-15" dirty="0">
                <a:latin typeface="Times New Roman"/>
                <a:cs typeface="Times New Roman"/>
              </a:rPr>
              <a:t>n</a:t>
            </a:r>
            <a:r>
              <a:rPr sz="1100" dirty="0">
                <a:latin typeface="Times New Roman"/>
                <a:cs typeface="Times New Roman"/>
              </a:rPr>
              <a:t>ir  de </a:t>
            </a:r>
            <a:r>
              <a:rPr sz="1100" spc="-5" dirty="0">
                <a:latin typeface="Times New Roman"/>
                <a:cs typeface="Times New Roman"/>
              </a:rPr>
              <a:t>tous les</a:t>
            </a:r>
            <a:r>
              <a:rPr sz="1100" spc="220" dirty="0">
                <a:latin typeface="Times New Roman"/>
                <a:cs typeface="Times New Roman"/>
              </a:rPr>
              <a:t> </a:t>
            </a:r>
            <a:r>
              <a:rPr sz="1100" spc="-5" dirty="0">
                <a:latin typeface="Times New Roman"/>
                <a:cs typeface="Times New Roman"/>
              </a:rPr>
              <a:t>axes</a:t>
            </a:r>
            <a:endParaRPr sz="1100">
              <a:latin typeface="Times New Roman"/>
              <a:cs typeface="Times New Roman"/>
            </a:endParaRPr>
          </a:p>
        </p:txBody>
      </p:sp>
      <p:sp>
        <p:nvSpPr>
          <p:cNvPr id="9" name="object 9"/>
          <p:cNvSpPr txBox="1"/>
          <p:nvPr/>
        </p:nvSpPr>
        <p:spPr>
          <a:xfrm>
            <a:off x="1066596" y="4787010"/>
            <a:ext cx="847725" cy="528955"/>
          </a:xfrm>
          <a:prstGeom prst="rect">
            <a:avLst/>
          </a:prstGeom>
        </p:spPr>
        <p:txBody>
          <a:bodyPr vert="horz" wrap="square" lIns="0" tIns="13335" rIns="0" bIns="0" rtlCol="0">
            <a:spAutoFit/>
          </a:bodyPr>
          <a:lstStyle/>
          <a:p>
            <a:pPr marL="12700" marR="5080">
              <a:lnSpc>
                <a:spcPct val="100000"/>
              </a:lnSpc>
              <a:spcBef>
                <a:spcPts val="105"/>
              </a:spcBef>
            </a:pPr>
            <a:r>
              <a:rPr sz="1100" spc="-5" dirty="0">
                <a:latin typeface="Times New Roman"/>
                <a:cs typeface="Times New Roman"/>
              </a:rPr>
              <a:t>d’affichage  </a:t>
            </a:r>
            <a:r>
              <a:rPr sz="1100" dirty="0">
                <a:latin typeface="Times New Roman"/>
                <a:cs typeface="Times New Roman"/>
              </a:rPr>
              <a:t>s</a:t>
            </a:r>
            <a:r>
              <a:rPr sz="1100" spc="5" dirty="0">
                <a:latin typeface="Times New Roman"/>
                <a:cs typeface="Times New Roman"/>
              </a:rPr>
              <a:t>i</a:t>
            </a:r>
            <a:r>
              <a:rPr sz="1100" spc="-20" dirty="0">
                <a:latin typeface="Times New Roman"/>
                <a:cs typeface="Times New Roman"/>
              </a:rPr>
              <a:t>m</a:t>
            </a:r>
            <a:r>
              <a:rPr sz="1100" dirty="0">
                <a:latin typeface="Times New Roman"/>
                <a:cs typeface="Times New Roman"/>
              </a:rPr>
              <a:t>ulta</a:t>
            </a:r>
            <a:r>
              <a:rPr sz="1100" spc="-10" dirty="0">
                <a:latin typeface="Times New Roman"/>
                <a:cs typeface="Times New Roman"/>
              </a:rPr>
              <a:t>n</a:t>
            </a:r>
            <a:r>
              <a:rPr sz="1100" dirty="0">
                <a:latin typeface="Times New Roman"/>
                <a:cs typeface="Times New Roman"/>
              </a:rPr>
              <a:t>é</a:t>
            </a:r>
            <a:r>
              <a:rPr sz="1100" spc="-20" dirty="0">
                <a:latin typeface="Times New Roman"/>
                <a:cs typeface="Times New Roman"/>
              </a:rPr>
              <a:t>m</a:t>
            </a:r>
            <a:r>
              <a:rPr sz="1100" dirty="0">
                <a:latin typeface="Times New Roman"/>
                <a:cs typeface="Times New Roman"/>
              </a:rPr>
              <a:t>ent  </a:t>
            </a:r>
            <a:r>
              <a:rPr sz="1100" spc="-5" dirty="0">
                <a:latin typeface="Times New Roman"/>
                <a:cs typeface="Times New Roman"/>
              </a:rPr>
              <a:t>contrôlés</a:t>
            </a:r>
            <a:endParaRPr sz="1100">
              <a:latin typeface="Times New Roman"/>
              <a:cs typeface="Times New Roman"/>
            </a:endParaRPr>
          </a:p>
        </p:txBody>
      </p:sp>
      <p:sp>
        <p:nvSpPr>
          <p:cNvPr id="10" name="object 10"/>
          <p:cNvSpPr txBox="1"/>
          <p:nvPr/>
        </p:nvSpPr>
        <p:spPr>
          <a:xfrm>
            <a:off x="706627" y="5288406"/>
            <a:ext cx="3087370" cy="3375025"/>
          </a:xfrm>
          <a:prstGeom prst="rect">
            <a:avLst/>
          </a:prstGeom>
        </p:spPr>
        <p:txBody>
          <a:bodyPr vert="horz" wrap="square" lIns="0" tIns="13335" rIns="0" bIns="0" rtlCol="0">
            <a:spAutoFit/>
          </a:bodyPr>
          <a:lstStyle/>
          <a:p>
            <a:pPr marL="372110" marR="5080" indent="-228600" algn="just">
              <a:lnSpc>
                <a:spcPct val="100000"/>
              </a:lnSpc>
              <a:spcBef>
                <a:spcPts val="105"/>
              </a:spcBef>
            </a:pPr>
            <a:r>
              <a:rPr sz="1100" dirty="0">
                <a:latin typeface="Times New Roman"/>
                <a:cs typeface="Times New Roman"/>
              </a:rPr>
              <a:t>- </a:t>
            </a:r>
            <a:r>
              <a:rPr sz="1100" spc="-5" dirty="0">
                <a:latin typeface="Times New Roman"/>
                <a:cs typeface="Times New Roman"/>
              </a:rPr>
              <a:t>dialogue avec </a:t>
            </a:r>
            <a:r>
              <a:rPr sz="1100" spc="-10" dirty="0">
                <a:latin typeface="Times New Roman"/>
                <a:cs typeface="Times New Roman"/>
              </a:rPr>
              <a:t>un </a:t>
            </a:r>
            <a:r>
              <a:rPr sz="1100" spc="-5" dirty="0">
                <a:latin typeface="Times New Roman"/>
                <a:cs typeface="Times New Roman"/>
              </a:rPr>
              <a:t>système hôte par bus </a:t>
            </a:r>
            <a:r>
              <a:rPr sz="1100" dirty="0">
                <a:latin typeface="Times New Roman"/>
                <a:cs typeface="Times New Roman"/>
              </a:rPr>
              <a:t>IEEE-  488, </a:t>
            </a:r>
            <a:r>
              <a:rPr sz="1100" spc="-5" dirty="0">
                <a:latin typeface="Times New Roman"/>
                <a:cs typeface="Times New Roman"/>
              </a:rPr>
              <a:t>liaison série asynchrone </a:t>
            </a:r>
            <a:r>
              <a:rPr sz="1100" dirty="0">
                <a:latin typeface="Times New Roman"/>
                <a:cs typeface="Times New Roman"/>
              </a:rPr>
              <a:t>en </a:t>
            </a:r>
            <a:r>
              <a:rPr sz="1100" spc="-5" dirty="0">
                <a:latin typeface="Times New Roman"/>
                <a:cs typeface="Times New Roman"/>
              </a:rPr>
              <a:t>RS-232 </a:t>
            </a:r>
            <a:r>
              <a:rPr sz="1100" dirty="0">
                <a:latin typeface="Times New Roman"/>
                <a:cs typeface="Times New Roman"/>
              </a:rPr>
              <a:t>ou  </a:t>
            </a:r>
            <a:r>
              <a:rPr sz="1100" spc="-5" dirty="0">
                <a:latin typeface="Times New Roman"/>
                <a:cs typeface="Times New Roman"/>
              </a:rPr>
              <a:t>socket </a:t>
            </a:r>
            <a:r>
              <a:rPr sz="1100" spc="-10" dirty="0">
                <a:latin typeface="Times New Roman"/>
                <a:cs typeface="Times New Roman"/>
              </a:rPr>
              <a:t>IP </a:t>
            </a:r>
            <a:r>
              <a:rPr sz="1100" dirty="0">
                <a:latin typeface="Times New Roman"/>
                <a:cs typeface="Times New Roman"/>
              </a:rPr>
              <a:t>sur réseau</a:t>
            </a:r>
            <a:r>
              <a:rPr sz="1100" spc="15" dirty="0">
                <a:latin typeface="Times New Roman"/>
                <a:cs typeface="Times New Roman"/>
              </a:rPr>
              <a:t> </a:t>
            </a:r>
            <a:r>
              <a:rPr sz="1100" spc="-5" dirty="0">
                <a:latin typeface="Times New Roman"/>
                <a:cs typeface="Times New Roman"/>
              </a:rPr>
              <a:t>Ethernet</a:t>
            </a:r>
            <a:endParaRPr sz="1100">
              <a:latin typeface="Times New Roman"/>
              <a:cs typeface="Times New Roman"/>
            </a:endParaRPr>
          </a:p>
          <a:p>
            <a:pPr>
              <a:lnSpc>
                <a:spcPct val="100000"/>
              </a:lnSpc>
            </a:pPr>
            <a:endParaRPr sz="1200">
              <a:latin typeface="Times New Roman"/>
              <a:cs typeface="Times New Roman"/>
            </a:endParaRPr>
          </a:p>
          <a:p>
            <a:pPr>
              <a:lnSpc>
                <a:spcPct val="100000"/>
              </a:lnSpc>
              <a:spcBef>
                <a:spcPts val="40"/>
              </a:spcBef>
            </a:pPr>
            <a:endParaRPr sz="1050">
              <a:latin typeface="Times New Roman"/>
              <a:cs typeface="Times New Roman"/>
            </a:endParaRPr>
          </a:p>
          <a:p>
            <a:pPr marL="102235" indent="-84455">
              <a:lnSpc>
                <a:spcPct val="100000"/>
              </a:lnSpc>
              <a:buChar char="•"/>
              <a:tabLst>
                <a:tab pos="102870" algn="l"/>
              </a:tabLst>
            </a:pPr>
            <a:r>
              <a:rPr sz="1100" spc="-5" dirty="0">
                <a:latin typeface="Times New Roman"/>
                <a:cs typeface="Times New Roman"/>
              </a:rPr>
              <a:t>FONCTIONNALITES</a:t>
            </a:r>
            <a:endParaRPr sz="1100">
              <a:latin typeface="Times New Roman"/>
              <a:cs typeface="Times New Roman"/>
            </a:endParaRPr>
          </a:p>
          <a:p>
            <a:pPr>
              <a:lnSpc>
                <a:spcPct val="100000"/>
              </a:lnSpc>
            </a:pPr>
            <a:endParaRPr sz="1150">
              <a:latin typeface="Times New Roman"/>
              <a:cs typeface="Times New Roman"/>
            </a:endParaRPr>
          </a:p>
          <a:p>
            <a:pPr marL="12700" marR="43815" algn="just">
              <a:lnSpc>
                <a:spcPct val="99700"/>
              </a:lnSpc>
            </a:pPr>
            <a:r>
              <a:rPr sz="1100" spc="-5" dirty="0">
                <a:latin typeface="Times New Roman"/>
                <a:cs typeface="Times New Roman"/>
              </a:rPr>
              <a:t>Paramétrage complet des caractéristiques physiques  </a:t>
            </a:r>
            <a:r>
              <a:rPr sz="1100" dirty="0">
                <a:latin typeface="Times New Roman"/>
                <a:cs typeface="Times New Roman"/>
              </a:rPr>
              <a:t>d’un axe : </a:t>
            </a:r>
            <a:r>
              <a:rPr sz="1100" spc="-5" dirty="0">
                <a:latin typeface="Times New Roman"/>
                <a:cs typeface="Times New Roman"/>
              </a:rPr>
              <a:t>origine, limites </a:t>
            </a:r>
            <a:r>
              <a:rPr sz="1100" dirty="0">
                <a:latin typeface="Times New Roman"/>
                <a:cs typeface="Times New Roman"/>
              </a:rPr>
              <a:t>de </a:t>
            </a:r>
            <a:r>
              <a:rPr sz="1100" spc="-5" dirty="0">
                <a:latin typeface="Times New Roman"/>
                <a:cs typeface="Times New Roman"/>
              </a:rPr>
              <a:t>débattement, linéaire </a:t>
            </a:r>
            <a:r>
              <a:rPr sz="1100" spc="-10" dirty="0">
                <a:latin typeface="Times New Roman"/>
                <a:cs typeface="Times New Roman"/>
              </a:rPr>
              <a:t>ou  </a:t>
            </a:r>
            <a:r>
              <a:rPr sz="1100" spc="-5" dirty="0">
                <a:latin typeface="Times New Roman"/>
                <a:cs typeface="Times New Roman"/>
              </a:rPr>
              <a:t>circulaire, mono </a:t>
            </a:r>
            <a:r>
              <a:rPr sz="1100" dirty="0">
                <a:latin typeface="Times New Roman"/>
                <a:cs typeface="Times New Roman"/>
              </a:rPr>
              <a:t>ou </a:t>
            </a:r>
            <a:r>
              <a:rPr sz="1100" spc="-5" dirty="0">
                <a:latin typeface="Times New Roman"/>
                <a:cs typeface="Times New Roman"/>
              </a:rPr>
              <a:t>multitour, vitesse </a:t>
            </a:r>
            <a:r>
              <a:rPr sz="1100" dirty="0">
                <a:latin typeface="Times New Roman"/>
                <a:cs typeface="Times New Roman"/>
              </a:rPr>
              <a:t>et </a:t>
            </a:r>
            <a:r>
              <a:rPr sz="1100" spc="-5" dirty="0">
                <a:latin typeface="Times New Roman"/>
                <a:cs typeface="Times New Roman"/>
              </a:rPr>
              <a:t>accélération  maximum, tolérance </a:t>
            </a:r>
            <a:r>
              <a:rPr sz="1100" dirty="0">
                <a:latin typeface="Times New Roman"/>
                <a:cs typeface="Times New Roman"/>
              </a:rPr>
              <a:t>de </a:t>
            </a:r>
            <a:r>
              <a:rPr sz="1100" spc="-5" dirty="0">
                <a:latin typeface="Times New Roman"/>
                <a:cs typeface="Times New Roman"/>
              </a:rPr>
              <a:t>positionnement, </a:t>
            </a:r>
            <a:r>
              <a:rPr sz="1100" dirty="0">
                <a:latin typeface="Times New Roman"/>
                <a:cs typeface="Times New Roman"/>
              </a:rPr>
              <a:t>etc...</a:t>
            </a:r>
            <a:endParaRPr sz="1100">
              <a:latin typeface="Times New Roman"/>
              <a:cs typeface="Times New Roman"/>
            </a:endParaRPr>
          </a:p>
          <a:p>
            <a:pPr>
              <a:lnSpc>
                <a:spcPct val="100000"/>
              </a:lnSpc>
            </a:pPr>
            <a:endParaRPr sz="1150">
              <a:latin typeface="Times New Roman"/>
              <a:cs typeface="Times New Roman"/>
            </a:endParaRPr>
          </a:p>
          <a:p>
            <a:pPr marL="12700" marR="159385" algn="just">
              <a:lnSpc>
                <a:spcPct val="100000"/>
              </a:lnSpc>
            </a:pPr>
            <a:r>
              <a:rPr sz="1100" spc="-5" dirty="0">
                <a:latin typeface="Times New Roman"/>
                <a:cs typeface="Times New Roman"/>
              </a:rPr>
              <a:t>Commande manuelle sécurisée par le logiciel  intégré </a:t>
            </a:r>
            <a:r>
              <a:rPr sz="1100" dirty="0">
                <a:latin typeface="Times New Roman"/>
                <a:cs typeface="Times New Roman"/>
              </a:rPr>
              <a:t>à </a:t>
            </a:r>
            <a:r>
              <a:rPr sz="1100" spc="-5" dirty="0">
                <a:latin typeface="Times New Roman"/>
                <a:cs typeface="Times New Roman"/>
              </a:rPr>
              <a:t>partir d’un boîtier portable </a:t>
            </a:r>
            <a:r>
              <a:rPr sz="1100" dirty="0">
                <a:latin typeface="Times New Roman"/>
                <a:cs typeface="Times New Roman"/>
              </a:rPr>
              <a:t>de </a:t>
            </a:r>
            <a:r>
              <a:rPr sz="1100" spc="-5" dirty="0">
                <a:latin typeface="Times New Roman"/>
                <a:cs typeface="Times New Roman"/>
              </a:rPr>
              <a:t>commande  </a:t>
            </a:r>
            <a:r>
              <a:rPr sz="1100" dirty="0">
                <a:latin typeface="Times New Roman"/>
                <a:cs typeface="Times New Roman"/>
              </a:rPr>
              <a:t>déporté à </a:t>
            </a:r>
            <a:r>
              <a:rPr sz="1100" spc="-5" dirty="0">
                <a:latin typeface="Times New Roman"/>
                <a:cs typeface="Times New Roman"/>
              </a:rPr>
              <a:t>proximité du positionneur (AC</a:t>
            </a:r>
            <a:r>
              <a:rPr sz="1100" spc="5" dirty="0">
                <a:latin typeface="Times New Roman"/>
                <a:cs typeface="Times New Roman"/>
              </a:rPr>
              <a:t> </a:t>
            </a:r>
            <a:r>
              <a:rPr sz="1100" spc="-5" dirty="0">
                <a:latin typeface="Times New Roman"/>
                <a:cs typeface="Times New Roman"/>
              </a:rPr>
              <a:t>9015).</a:t>
            </a:r>
            <a:endParaRPr sz="1100">
              <a:latin typeface="Times New Roman"/>
              <a:cs typeface="Times New Roman"/>
            </a:endParaRPr>
          </a:p>
          <a:p>
            <a:pPr>
              <a:lnSpc>
                <a:spcPct val="100000"/>
              </a:lnSpc>
              <a:spcBef>
                <a:spcPts val="40"/>
              </a:spcBef>
            </a:pPr>
            <a:endParaRPr sz="1100">
              <a:latin typeface="Times New Roman"/>
              <a:cs typeface="Times New Roman"/>
            </a:endParaRPr>
          </a:p>
          <a:p>
            <a:pPr marL="12700" marR="95250" algn="just">
              <a:lnSpc>
                <a:spcPct val="100000"/>
              </a:lnSpc>
              <a:spcBef>
                <a:spcPts val="5"/>
              </a:spcBef>
            </a:pPr>
            <a:r>
              <a:rPr sz="1100" spc="-5" dirty="0">
                <a:latin typeface="Times New Roman"/>
                <a:cs typeface="Times New Roman"/>
              </a:rPr>
              <a:t>Paramétrage </a:t>
            </a:r>
            <a:r>
              <a:rPr sz="1100" dirty="0">
                <a:latin typeface="Times New Roman"/>
                <a:cs typeface="Times New Roman"/>
              </a:rPr>
              <a:t>et </a:t>
            </a:r>
            <a:r>
              <a:rPr sz="1100" spc="-5" dirty="0">
                <a:latin typeface="Times New Roman"/>
                <a:cs typeface="Times New Roman"/>
              </a:rPr>
              <a:t>programmation des mouvements des  </a:t>
            </a:r>
            <a:r>
              <a:rPr sz="1100" dirty="0">
                <a:latin typeface="Times New Roman"/>
                <a:cs typeface="Times New Roman"/>
              </a:rPr>
              <a:t>axes </a:t>
            </a:r>
            <a:r>
              <a:rPr sz="1100" spc="-5" dirty="0">
                <a:latin typeface="Times New Roman"/>
                <a:cs typeface="Times New Roman"/>
              </a:rPr>
              <a:t>depuis </a:t>
            </a:r>
            <a:r>
              <a:rPr sz="1100" dirty="0">
                <a:latin typeface="Times New Roman"/>
                <a:cs typeface="Times New Roman"/>
              </a:rPr>
              <a:t>un </a:t>
            </a:r>
            <a:r>
              <a:rPr sz="1100" spc="-10" dirty="0">
                <a:latin typeface="Times New Roman"/>
                <a:cs typeface="Times New Roman"/>
              </a:rPr>
              <a:t>système </a:t>
            </a:r>
            <a:r>
              <a:rPr sz="1100" dirty="0">
                <a:latin typeface="Times New Roman"/>
                <a:cs typeface="Times New Roman"/>
              </a:rPr>
              <a:t>hôte à </a:t>
            </a:r>
            <a:r>
              <a:rPr sz="1100" spc="-5" dirty="0">
                <a:latin typeface="Times New Roman"/>
                <a:cs typeface="Times New Roman"/>
              </a:rPr>
              <a:t>l’aide d’un </a:t>
            </a:r>
            <a:r>
              <a:rPr sz="1100" dirty="0">
                <a:latin typeface="Times New Roman"/>
                <a:cs typeface="Times New Roman"/>
              </a:rPr>
              <a:t>jeu de  </a:t>
            </a:r>
            <a:r>
              <a:rPr sz="1100" spc="-5" dirty="0">
                <a:latin typeface="Times New Roman"/>
                <a:cs typeface="Times New Roman"/>
              </a:rPr>
              <a:t>commandes </a:t>
            </a:r>
            <a:r>
              <a:rPr sz="1100" dirty="0">
                <a:latin typeface="Times New Roman"/>
                <a:cs typeface="Times New Roman"/>
              </a:rPr>
              <a:t>codées en </a:t>
            </a:r>
            <a:r>
              <a:rPr sz="1100" spc="-5" dirty="0">
                <a:latin typeface="Times New Roman"/>
                <a:cs typeface="Times New Roman"/>
              </a:rPr>
              <a:t>ASCII </a:t>
            </a:r>
            <a:r>
              <a:rPr sz="1100" dirty="0">
                <a:latin typeface="Times New Roman"/>
                <a:cs typeface="Times New Roman"/>
              </a:rPr>
              <a:t>et très </a:t>
            </a:r>
            <a:r>
              <a:rPr sz="1100" spc="-5" dirty="0">
                <a:latin typeface="Times New Roman"/>
                <a:cs typeface="Times New Roman"/>
              </a:rPr>
              <a:t>aisé </a:t>
            </a:r>
            <a:r>
              <a:rPr sz="1100" dirty="0">
                <a:latin typeface="Times New Roman"/>
                <a:cs typeface="Times New Roman"/>
              </a:rPr>
              <a:t>à </a:t>
            </a:r>
            <a:r>
              <a:rPr sz="1100" spc="-5" dirty="0">
                <a:latin typeface="Times New Roman"/>
                <a:cs typeface="Times New Roman"/>
              </a:rPr>
              <a:t>mettre </a:t>
            </a:r>
            <a:r>
              <a:rPr sz="1100" dirty="0">
                <a:latin typeface="Times New Roman"/>
                <a:cs typeface="Times New Roman"/>
              </a:rPr>
              <a:t>en  </a:t>
            </a:r>
            <a:r>
              <a:rPr sz="1100" spc="-5" dirty="0">
                <a:latin typeface="Times New Roman"/>
                <a:cs typeface="Times New Roman"/>
              </a:rPr>
              <a:t>œuvre.</a:t>
            </a:r>
            <a:endParaRPr sz="1100">
              <a:latin typeface="Times New Roman"/>
              <a:cs typeface="Times New Roman"/>
            </a:endParaRPr>
          </a:p>
        </p:txBody>
      </p:sp>
      <p:sp>
        <p:nvSpPr>
          <p:cNvPr id="11" name="object 11"/>
          <p:cNvSpPr txBox="1"/>
          <p:nvPr/>
        </p:nvSpPr>
        <p:spPr>
          <a:xfrm>
            <a:off x="4128642" y="2108961"/>
            <a:ext cx="784225" cy="193675"/>
          </a:xfrm>
          <a:prstGeom prst="rect">
            <a:avLst/>
          </a:prstGeom>
        </p:spPr>
        <p:txBody>
          <a:bodyPr vert="horz" wrap="square" lIns="0" tIns="12700" rIns="0" bIns="0" rtlCol="0">
            <a:spAutoFit/>
          </a:bodyPr>
          <a:lstStyle/>
          <a:p>
            <a:pPr marL="96520" indent="-83820">
              <a:lnSpc>
                <a:spcPct val="100000"/>
              </a:lnSpc>
              <a:spcBef>
                <a:spcPts val="100"/>
              </a:spcBef>
              <a:buChar char="•"/>
              <a:tabLst>
                <a:tab pos="96520" algn="l"/>
              </a:tabLst>
            </a:pPr>
            <a:r>
              <a:rPr sz="1100" i="1" spc="-5" dirty="0">
                <a:solidFill>
                  <a:srgbClr val="5F5F5F"/>
                </a:solidFill>
                <a:latin typeface="Times New Roman"/>
                <a:cs typeface="Times New Roman"/>
              </a:rPr>
              <a:t>FEATURES</a:t>
            </a:r>
            <a:endParaRPr sz="1100">
              <a:latin typeface="Times New Roman"/>
              <a:cs typeface="Times New Roman"/>
            </a:endParaRPr>
          </a:p>
        </p:txBody>
      </p:sp>
      <p:sp>
        <p:nvSpPr>
          <p:cNvPr id="12" name="object 12"/>
          <p:cNvSpPr txBox="1"/>
          <p:nvPr/>
        </p:nvSpPr>
        <p:spPr>
          <a:xfrm>
            <a:off x="4267580" y="2444242"/>
            <a:ext cx="2859405" cy="3037840"/>
          </a:xfrm>
          <a:prstGeom prst="rect">
            <a:avLst/>
          </a:prstGeom>
        </p:spPr>
        <p:txBody>
          <a:bodyPr vert="horz" wrap="square" lIns="0" tIns="13335" rIns="0" bIns="0" rtlCol="0">
            <a:spAutoFit/>
          </a:bodyPr>
          <a:lstStyle/>
          <a:p>
            <a:pPr marL="241300" marR="5715" indent="-228600" algn="just">
              <a:lnSpc>
                <a:spcPct val="99700"/>
              </a:lnSpc>
              <a:spcBef>
                <a:spcPts val="105"/>
              </a:spcBef>
              <a:buFont typeface="Times New Roman"/>
              <a:buChar char="-"/>
              <a:tabLst>
                <a:tab pos="233679" algn="l"/>
              </a:tabLst>
            </a:pPr>
            <a:r>
              <a:rPr sz="1100" i="1" dirty="0">
                <a:solidFill>
                  <a:srgbClr val="5F5F5F"/>
                </a:solidFill>
                <a:latin typeface="Times New Roman"/>
                <a:cs typeface="Times New Roman"/>
              </a:rPr>
              <a:t>control </a:t>
            </a:r>
            <a:r>
              <a:rPr sz="1100" i="1" spc="-5" dirty="0">
                <a:solidFill>
                  <a:srgbClr val="5F5F5F"/>
                </a:solidFill>
                <a:latin typeface="Times New Roman"/>
                <a:cs typeface="Times New Roman"/>
              </a:rPr>
              <a:t>from </a:t>
            </a:r>
            <a:r>
              <a:rPr sz="1100" i="1" dirty="0">
                <a:solidFill>
                  <a:srgbClr val="5F5F5F"/>
                </a:solidFill>
                <a:latin typeface="Times New Roman"/>
                <a:cs typeface="Times New Roman"/>
              </a:rPr>
              <a:t>1 to 12 </a:t>
            </a:r>
            <a:r>
              <a:rPr sz="1100" i="1" spc="-5" dirty="0">
                <a:solidFill>
                  <a:srgbClr val="5F5F5F"/>
                </a:solidFill>
                <a:latin typeface="Times New Roman"/>
                <a:cs typeface="Times New Roman"/>
              </a:rPr>
              <a:t>linear </a:t>
            </a:r>
            <a:r>
              <a:rPr sz="1100" i="1" dirty="0">
                <a:solidFill>
                  <a:srgbClr val="5F5F5F"/>
                </a:solidFill>
                <a:latin typeface="Times New Roman"/>
                <a:cs typeface="Times New Roman"/>
              </a:rPr>
              <a:t>or </a:t>
            </a:r>
            <a:r>
              <a:rPr sz="1100" i="1" spc="-5" dirty="0">
                <a:solidFill>
                  <a:srgbClr val="5F5F5F"/>
                </a:solidFill>
                <a:latin typeface="Times New Roman"/>
                <a:cs typeface="Times New Roman"/>
              </a:rPr>
              <a:t>circular, single  </a:t>
            </a:r>
            <a:r>
              <a:rPr sz="1100" i="1" dirty="0">
                <a:solidFill>
                  <a:srgbClr val="5F5F5F"/>
                </a:solidFill>
                <a:latin typeface="Times New Roman"/>
                <a:cs typeface="Times New Roman"/>
              </a:rPr>
              <a:t>or </a:t>
            </a:r>
            <a:r>
              <a:rPr sz="1100" i="1" spc="-5" dirty="0">
                <a:solidFill>
                  <a:srgbClr val="5F5F5F"/>
                </a:solidFill>
                <a:latin typeface="Times New Roman"/>
                <a:cs typeface="Times New Roman"/>
              </a:rPr>
              <a:t>multirevolution axes, switched </a:t>
            </a:r>
            <a:r>
              <a:rPr sz="1100" i="1" dirty="0">
                <a:solidFill>
                  <a:srgbClr val="5F5F5F"/>
                </a:solidFill>
                <a:latin typeface="Times New Roman"/>
                <a:cs typeface="Times New Roman"/>
              </a:rPr>
              <a:t>or </a:t>
            </a:r>
            <a:r>
              <a:rPr sz="1100" i="1" spc="-5" dirty="0">
                <a:solidFill>
                  <a:srgbClr val="5F5F5F"/>
                </a:solidFill>
                <a:latin typeface="Times New Roman"/>
                <a:cs typeface="Times New Roman"/>
              </a:rPr>
              <a:t>driven  simultaneously (up </a:t>
            </a:r>
            <a:r>
              <a:rPr sz="1100" i="1" dirty="0">
                <a:solidFill>
                  <a:srgbClr val="5F5F5F"/>
                </a:solidFill>
                <a:latin typeface="Times New Roman"/>
                <a:cs typeface="Times New Roman"/>
              </a:rPr>
              <a:t>to the </a:t>
            </a:r>
            <a:r>
              <a:rPr sz="1100" i="1" spc="-5" dirty="0">
                <a:solidFill>
                  <a:srgbClr val="5F5F5F"/>
                </a:solidFill>
                <a:latin typeface="Times New Roman"/>
                <a:cs typeface="Times New Roman"/>
              </a:rPr>
              <a:t>limit </a:t>
            </a:r>
            <a:r>
              <a:rPr sz="1100" i="1" spc="-10" dirty="0">
                <a:solidFill>
                  <a:srgbClr val="5F5F5F"/>
                </a:solidFill>
                <a:latin typeface="Times New Roman"/>
                <a:cs typeface="Times New Roman"/>
              </a:rPr>
              <a:t>of </a:t>
            </a:r>
            <a:r>
              <a:rPr sz="1100" i="1" spc="-5" dirty="0">
                <a:solidFill>
                  <a:srgbClr val="5F5F5F"/>
                </a:solidFill>
                <a:latin typeface="Times New Roman"/>
                <a:cs typeface="Times New Roman"/>
              </a:rPr>
              <a:t>servo-drives  </a:t>
            </a:r>
            <a:r>
              <a:rPr sz="1100" i="1" dirty="0">
                <a:solidFill>
                  <a:srgbClr val="5F5F5F"/>
                </a:solidFill>
                <a:latin typeface="Times New Roman"/>
                <a:cs typeface="Times New Roman"/>
              </a:rPr>
              <a:t>and up to </a:t>
            </a:r>
            <a:r>
              <a:rPr sz="1100" i="1" spc="-5" dirty="0">
                <a:solidFill>
                  <a:srgbClr val="5F5F5F"/>
                </a:solidFill>
                <a:latin typeface="Times New Roman"/>
                <a:cs typeface="Times New Roman"/>
              </a:rPr>
              <a:t>the power</a:t>
            </a:r>
            <a:r>
              <a:rPr sz="1100" i="1" spc="-20" dirty="0">
                <a:solidFill>
                  <a:srgbClr val="5F5F5F"/>
                </a:solidFill>
                <a:latin typeface="Times New Roman"/>
                <a:cs typeface="Times New Roman"/>
              </a:rPr>
              <a:t> </a:t>
            </a:r>
            <a:r>
              <a:rPr sz="1100" i="1" spc="-5" dirty="0">
                <a:solidFill>
                  <a:srgbClr val="5F5F5F"/>
                </a:solidFill>
                <a:latin typeface="Times New Roman"/>
                <a:cs typeface="Times New Roman"/>
              </a:rPr>
              <a:t>available)</a:t>
            </a:r>
            <a:endParaRPr sz="1100">
              <a:latin typeface="Times New Roman"/>
              <a:cs typeface="Times New Roman"/>
            </a:endParaRPr>
          </a:p>
          <a:p>
            <a:pPr marL="241300" marR="6985" indent="-228600" algn="just">
              <a:lnSpc>
                <a:spcPct val="100000"/>
              </a:lnSpc>
              <a:buFont typeface="Times New Roman"/>
              <a:buChar char="-"/>
              <a:tabLst>
                <a:tab pos="233679" algn="l"/>
              </a:tabLst>
            </a:pPr>
            <a:r>
              <a:rPr sz="1100" i="1" spc="-5" dirty="0">
                <a:solidFill>
                  <a:srgbClr val="5F5F5F"/>
                </a:solidFill>
                <a:latin typeface="Times New Roman"/>
                <a:cs typeface="Times New Roman"/>
              </a:rPr>
              <a:t>interface with all position </a:t>
            </a:r>
            <a:r>
              <a:rPr sz="1100" i="1" dirty="0">
                <a:solidFill>
                  <a:srgbClr val="5F5F5F"/>
                </a:solidFill>
                <a:latin typeface="Times New Roman"/>
                <a:cs typeface="Times New Roman"/>
              </a:rPr>
              <a:t>sensors : </a:t>
            </a:r>
            <a:r>
              <a:rPr sz="1100" i="1" spc="-5" dirty="0">
                <a:solidFill>
                  <a:srgbClr val="5F5F5F"/>
                </a:solidFill>
                <a:latin typeface="Times New Roman"/>
                <a:cs typeface="Times New Roman"/>
              </a:rPr>
              <a:t>optical  </a:t>
            </a:r>
            <a:r>
              <a:rPr sz="1100" i="1" dirty="0">
                <a:solidFill>
                  <a:srgbClr val="5F5F5F"/>
                </a:solidFill>
                <a:latin typeface="Times New Roman"/>
                <a:cs typeface="Times New Roman"/>
              </a:rPr>
              <a:t>encoders, </a:t>
            </a:r>
            <a:r>
              <a:rPr sz="1100" i="1" spc="-5" dirty="0">
                <a:solidFill>
                  <a:srgbClr val="5F5F5F"/>
                </a:solidFill>
                <a:latin typeface="Times New Roman"/>
                <a:cs typeface="Times New Roman"/>
              </a:rPr>
              <a:t>inductive sensors (LVDT, RVDT,  </a:t>
            </a:r>
            <a:r>
              <a:rPr sz="1100" i="1" dirty="0">
                <a:solidFill>
                  <a:srgbClr val="5F5F5F"/>
                </a:solidFill>
                <a:latin typeface="Times New Roman"/>
                <a:cs typeface="Times New Roman"/>
              </a:rPr>
              <a:t>such </a:t>
            </a:r>
            <a:r>
              <a:rPr sz="1100" i="1" spc="-10" dirty="0">
                <a:solidFill>
                  <a:srgbClr val="5F5F5F"/>
                </a:solidFill>
                <a:latin typeface="Times New Roman"/>
                <a:cs typeface="Times New Roman"/>
              </a:rPr>
              <a:t>as </a:t>
            </a:r>
            <a:r>
              <a:rPr sz="1100" i="1" dirty="0">
                <a:solidFill>
                  <a:srgbClr val="5F5F5F"/>
                </a:solidFill>
                <a:latin typeface="Times New Roman"/>
                <a:cs typeface="Times New Roman"/>
              </a:rPr>
              <a:t>resolver, synchro,</a:t>
            </a:r>
            <a:r>
              <a:rPr sz="1100" i="1" spc="-20" dirty="0">
                <a:solidFill>
                  <a:srgbClr val="5F5F5F"/>
                </a:solidFill>
                <a:latin typeface="Times New Roman"/>
                <a:cs typeface="Times New Roman"/>
              </a:rPr>
              <a:t> </a:t>
            </a:r>
            <a:r>
              <a:rPr sz="1100" i="1" spc="-5" dirty="0">
                <a:solidFill>
                  <a:srgbClr val="5F5F5F"/>
                </a:solidFill>
                <a:latin typeface="Times New Roman"/>
                <a:cs typeface="Times New Roman"/>
              </a:rPr>
              <a:t>Inductosyn®)</a:t>
            </a:r>
            <a:endParaRPr sz="1100">
              <a:latin typeface="Times New Roman"/>
              <a:cs typeface="Times New Roman"/>
            </a:endParaRPr>
          </a:p>
          <a:p>
            <a:pPr marL="241300" marR="5715" indent="-228600" algn="just">
              <a:lnSpc>
                <a:spcPts val="1320"/>
              </a:lnSpc>
              <a:spcBef>
                <a:spcPts val="35"/>
              </a:spcBef>
              <a:buFont typeface="Times New Roman"/>
              <a:buChar char="-"/>
              <a:tabLst>
                <a:tab pos="233679" algn="l"/>
              </a:tabLst>
            </a:pPr>
            <a:r>
              <a:rPr sz="1100" i="1" spc="-5" dirty="0">
                <a:solidFill>
                  <a:srgbClr val="5F5F5F"/>
                </a:solidFill>
                <a:latin typeface="Times New Roman"/>
                <a:cs typeface="Times New Roman"/>
              </a:rPr>
              <a:t>local </a:t>
            </a:r>
            <a:r>
              <a:rPr sz="1100" i="1" dirty="0">
                <a:solidFill>
                  <a:srgbClr val="5F5F5F"/>
                </a:solidFill>
                <a:latin typeface="Times New Roman"/>
                <a:cs typeface="Times New Roman"/>
              </a:rPr>
              <a:t>or </a:t>
            </a:r>
            <a:r>
              <a:rPr sz="1100" i="1" spc="-5" dirty="0">
                <a:solidFill>
                  <a:srgbClr val="5F5F5F"/>
                </a:solidFill>
                <a:latin typeface="Times New Roman"/>
                <a:cs typeface="Times New Roman"/>
              </a:rPr>
              <a:t>remote control from </a:t>
            </a:r>
            <a:r>
              <a:rPr sz="1100" i="1" dirty="0">
                <a:solidFill>
                  <a:srgbClr val="5F5F5F"/>
                </a:solidFill>
                <a:latin typeface="Times New Roman"/>
                <a:cs typeface="Times New Roman"/>
              </a:rPr>
              <a:t>hand-held </a:t>
            </a:r>
            <a:r>
              <a:rPr sz="1100" i="1" spc="-5" dirty="0">
                <a:solidFill>
                  <a:srgbClr val="5F5F5F"/>
                </a:solidFill>
                <a:latin typeface="Times New Roman"/>
                <a:cs typeface="Times New Roman"/>
              </a:rPr>
              <a:t>unit  </a:t>
            </a:r>
            <a:r>
              <a:rPr sz="1100" i="1" dirty="0">
                <a:solidFill>
                  <a:srgbClr val="5F5F5F"/>
                </a:solidFill>
                <a:latin typeface="Times New Roman"/>
                <a:cs typeface="Times New Roman"/>
              </a:rPr>
              <a:t>or </a:t>
            </a:r>
            <a:r>
              <a:rPr sz="1100" i="1" spc="-5" dirty="0">
                <a:solidFill>
                  <a:srgbClr val="5F5F5F"/>
                </a:solidFill>
                <a:latin typeface="Times New Roman"/>
                <a:cs typeface="Times New Roman"/>
              </a:rPr>
              <a:t>graphical</a:t>
            </a:r>
            <a:r>
              <a:rPr sz="1100" i="1" spc="-15" dirty="0">
                <a:solidFill>
                  <a:srgbClr val="5F5F5F"/>
                </a:solidFill>
                <a:latin typeface="Times New Roman"/>
                <a:cs typeface="Times New Roman"/>
              </a:rPr>
              <a:t> </a:t>
            </a:r>
            <a:r>
              <a:rPr sz="1100" i="1" spc="-5" dirty="0">
                <a:solidFill>
                  <a:srgbClr val="5F5F5F"/>
                </a:solidFill>
                <a:latin typeface="Times New Roman"/>
                <a:cs typeface="Times New Roman"/>
              </a:rPr>
              <a:t>interface</a:t>
            </a:r>
            <a:endParaRPr sz="1100">
              <a:latin typeface="Times New Roman"/>
              <a:cs typeface="Times New Roman"/>
            </a:endParaRPr>
          </a:p>
          <a:p>
            <a:pPr marL="233679" indent="-220979" algn="just">
              <a:lnSpc>
                <a:spcPts val="1275"/>
              </a:lnSpc>
              <a:buFont typeface="Times New Roman"/>
              <a:buChar char="-"/>
              <a:tabLst>
                <a:tab pos="233679" algn="l"/>
              </a:tabLst>
            </a:pPr>
            <a:r>
              <a:rPr sz="1100" i="1" dirty="0">
                <a:solidFill>
                  <a:srgbClr val="5F5F5F"/>
                </a:solidFill>
                <a:latin typeface="Times New Roman"/>
                <a:cs typeface="Times New Roman"/>
              </a:rPr>
              <a:t>synchronization </a:t>
            </a:r>
            <a:r>
              <a:rPr sz="1100" i="1" spc="-5" dirty="0">
                <a:solidFill>
                  <a:srgbClr val="5F5F5F"/>
                </a:solidFill>
                <a:latin typeface="Times New Roman"/>
                <a:cs typeface="Times New Roman"/>
              </a:rPr>
              <a:t>with external</a:t>
            </a:r>
            <a:r>
              <a:rPr sz="1100" i="1" spc="-15" dirty="0">
                <a:solidFill>
                  <a:srgbClr val="5F5F5F"/>
                </a:solidFill>
                <a:latin typeface="Times New Roman"/>
                <a:cs typeface="Times New Roman"/>
              </a:rPr>
              <a:t> </a:t>
            </a:r>
            <a:r>
              <a:rPr sz="1100" i="1" spc="-5" dirty="0">
                <a:solidFill>
                  <a:srgbClr val="5F5F5F"/>
                </a:solidFill>
                <a:latin typeface="Times New Roman"/>
                <a:cs typeface="Times New Roman"/>
              </a:rPr>
              <a:t>system</a:t>
            </a:r>
            <a:endParaRPr sz="1100">
              <a:latin typeface="Times New Roman"/>
              <a:cs typeface="Times New Roman"/>
            </a:endParaRPr>
          </a:p>
          <a:p>
            <a:pPr marL="241300" marR="5080" indent="-228600" algn="just">
              <a:lnSpc>
                <a:spcPct val="100000"/>
              </a:lnSpc>
              <a:buFont typeface="Times New Roman"/>
              <a:buChar char="-"/>
              <a:tabLst>
                <a:tab pos="233679" algn="l"/>
              </a:tabLst>
            </a:pPr>
            <a:r>
              <a:rPr sz="1100" i="1" dirty="0">
                <a:solidFill>
                  <a:srgbClr val="5F5F5F"/>
                </a:solidFill>
                <a:latin typeface="Times New Roman"/>
                <a:cs typeface="Times New Roman"/>
              </a:rPr>
              <a:t>can be </a:t>
            </a:r>
            <a:r>
              <a:rPr sz="1100" i="1" spc="-5" dirty="0">
                <a:solidFill>
                  <a:srgbClr val="5F5F5F"/>
                </a:solidFill>
                <a:latin typeface="Times New Roman"/>
                <a:cs typeface="Times New Roman"/>
              </a:rPr>
              <a:t>connected directly with </a:t>
            </a:r>
            <a:r>
              <a:rPr sz="1100" i="1" dirty="0">
                <a:solidFill>
                  <a:srgbClr val="5F5F5F"/>
                </a:solidFill>
                <a:latin typeface="Times New Roman"/>
                <a:cs typeface="Times New Roman"/>
              </a:rPr>
              <a:t>AC 9031  power</a:t>
            </a:r>
            <a:r>
              <a:rPr sz="1100" i="1" spc="-5" dirty="0">
                <a:solidFill>
                  <a:srgbClr val="5F5F5F"/>
                </a:solidFill>
                <a:latin typeface="Times New Roman"/>
                <a:cs typeface="Times New Roman"/>
              </a:rPr>
              <a:t> unit</a:t>
            </a:r>
            <a:endParaRPr sz="1100">
              <a:latin typeface="Times New Roman"/>
              <a:cs typeface="Times New Roman"/>
            </a:endParaRPr>
          </a:p>
          <a:p>
            <a:pPr marL="241300" marR="29845" indent="-228600" algn="just">
              <a:lnSpc>
                <a:spcPts val="1320"/>
              </a:lnSpc>
              <a:spcBef>
                <a:spcPts val="35"/>
              </a:spcBef>
              <a:buFont typeface="Times New Roman"/>
              <a:buChar char="-"/>
              <a:tabLst>
                <a:tab pos="233679" algn="l"/>
              </a:tabLst>
            </a:pPr>
            <a:r>
              <a:rPr sz="1100" i="1" dirty="0">
                <a:solidFill>
                  <a:srgbClr val="5F5F5F"/>
                </a:solidFill>
                <a:latin typeface="Times New Roman"/>
                <a:cs typeface="Times New Roman"/>
              </a:rPr>
              <a:t>can be </a:t>
            </a:r>
            <a:r>
              <a:rPr sz="1100" i="1" spc="-5" dirty="0">
                <a:solidFill>
                  <a:srgbClr val="5F5F5F"/>
                </a:solidFill>
                <a:latin typeface="Times New Roman"/>
                <a:cs typeface="Times New Roman"/>
              </a:rPr>
              <a:t>connected with </a:t>
            </a:r>
            <a:r>
              <a:rPr sz="1100" i="1" dirty="0">
                <a:solidFill>
                  <a:srgbClr val="5F5F5F"/>
                </a:solidFill>
                <a:latin typeface="Times New Roman"/>
                <a:cs typeface="Times New Roman"/>
              </a:rPr>
              <a:t>one or </a:t>
            </a:r>
            <a:r>
              <a:rPr sz="1100" i="1" spc="-5" dirty="0">
                <a:solidFill>
                  <a:srgbClr val="5F5F5F"/>
                </a:solidFill>
                <a:latin typeface="Times New Roman"/>
                <a:cs typeface="Times New Roman"/>
              </a:rPr>
              <a:t>several  </a:t>
            </a:r>
            <a:r>
              <a:rPr sz="1100" i="1" dirty="0">
                <a:solidFill>
                  <a:srgbClr val="5F5F5F"/>
                </a:solidFill>
                <a:latin typeface="Times New Roman"/>
                <a:cs typeface="Times New Roman"/>
              </a:rPr>
              <a:t>AC 9010 </a:t>
            </a:r>
            <a:r>
              <a:rPr sz="1100" i="1" spc="-5" dirty="0">
                <a:solidFill>
                  <a:srgbClr val="5F5F5F"/>
                </a:solidFill>
                <a:latin typeface="Times New Roman"/>
                <a:cs typeface="Times New Roman"/>
              </a:rPr>
              <a:t>display units to provide at the </a:t>
            </a:r>
            <a:r>
              <a:rPr sz="1100" i="1" dirty="0">
                <a:solidFill>
                  <a:srgbClr val="5F5F5F"/>
                </a:solidFill>
                <a:latin typeface="Times New Roman"/>
                <a:cs typeface="Times New Roman"/>
              </a:rPr>
              <a:t>same  </a:t>
            </a:r>
            <a:r>
              <a:rPr sz="1100" i="1" spc="-5" dirty="0">
                <a:solidFill>
                  <a:srgbClr val="5F5F5F"/>
                </a:solidFill>
                <a:latin typeface="Times New Roman"/>
                <a:cs typeface="Times New Roman"/>
              </a:rPr>
              <a:t>time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position </a:t>
            </a:r>
            <a:r>
              <a:rPr sz="1100" i="1" spc="-10" dirty="0">
                <a:solidFill>
                  <a:srgbClr val="5F5F5F"/>
                </a:solidFill>
                <a:latin typeface="Times New Roman"/>
                <a:cs typeface="Times New Roman"/>
              </a:rPr>
              <a:t>of </a:t>
            </a:r>
            <a:r>
              <a:rPr sz="1100" i="1" spc="-5" dirty="0">
                <a:solidFill>
                  <a:srgbClr val="5F5F5F"/>
                </a:solidFill>
                <a:latin typeface="Times New Roman"/>
                <a:cs typeface="Times New Roman"/>
              </a:rPr>
              <a:t>all controlled</a:t>
            </a:r>
            <a:r>
              <a:rPr sz="1100" i="1" spc="30" dirty="0">
                <a:solidFill>
                  <a:srgbClr val="5F5F5F"/>
                </a:solidFill>
                <a:latin typeface="Times New Roman"/>
                <a:cs typeface="Times New Roman"/>
              </a:rPr>
              <a:t> </a:t>
            </a:r>
            <a:r>
              <a:rPr sz="1100" i="1" spc="-5" dirty="0">
                <a:solidFill>
                  <a:srgbClr val="5F5F5F"/>
                </a:solidFill>
                <a:latin typeface="Times New Roman"/>
                <a:cs typeface="Times New Roman"/>
              </a:rPr>
              <a:t>axes</a:t>
            </a:r>
            <a:endParaRPr sz="1100">
              <a:latin typeface="Times New Roman"/>
              <a:cs typeface="Times New Roman"/>
            </a:endParaRPr>
          </a:p>
          <a:p>
            <a:pPr marL="241300" indent="-228600" algn="just">
              <a:lnSpc>
                <a:spcPts val="1275"/>
              </a:lnSpc>
              <a:buFont typeface="Times New Roman"/>
              <a:buChar char="-"/>
              <a:tabLst>
                <a:tab pos="233679" algn="l"/>
              </a:tabLst>
            </a:pPr>
            <a:r>
              <a:rPr sz="1100" i="1" spc="-5" dirty="0">
                <a:solidFill>
                  <a:srgbClr val="5F5F5F"/>
                </a:solidFill>
                <a:latin typeface="Times New Roman"/>
                <a:cs typeface="Times New Roman"/>
              </a:rPr>
              <a:t>communication with </a:t>
            </a:r>
            <a:r>
              <a:rPr sz="1100" i="1" dirty="0">
                <a:solidFill>
                  <a:srgbClr val="5F5F5F"/>
                </a:solidFill>
                <a:latin typeface="Times New Roman"/>
                <a:cs typeface="Times New Roman"/>
              </a:rPr>
              <a:t>a </a:t>
            </a:r>
            <a:r>
              <a:rPr sz="1100" i="1" spc="-5" dirty="0">
                <a:solidFill>
                  <a:srgbClr val="5F5F5F"/>
                </a:solidFill>
                <a:latin typeface="Times New Roman"/>
                <a:cs typeface="Times New Roman"/>
              </a:rPr>
              <a:t>host </a:t>
            </a:r>
            <a:r>
              <a:rPr sz="1100" i="1" dirty="0">
                <a:solidFill>
                  <a:srgbClr val="5F5F5F"/>
                </a:solidFill>
                <a:latin typeface="Times New Roman"/>
                <a:cs typeface="Times New Roman"/>
              </a:rPr>
              <a:t>computer</a:t>
            </a:r>
            <a:r>
              <a:rPr sz="1100" i="1" spc="-40" dirty="0">
                <a:solidFill>
                  <a:srgbClr val="5F5F5F"/>
                </a:solidFill>
                <a:latin typeface="Times New Roman"/>
                <a:cs typeface="Times New Roman"/>
              </a:rPr>
              <a:t> </a:t>
            </a:r>
            <a:r>
              <a:rPr sz="1100" i="1" spc="-5" dirty="0">
                <a:solidFill>
                  <a:srgbClr val="5F5F5F"/>
                </a:solidFill>
                <a:latin typeface="Times New Roman"/>
                <a:cs typeface="Times New Roman"/>
              </a:rPr>
              <a:t>through</a:t>
            </a:r>
            <a:endParaRPr sz="1100">
              <a:latin typeface="Times New Roman"/>
              <a:cs typeface="Times New Roman"/>
            </a:endParaRPr>
          </a:p>
          <a:p>
            <a:pPr marL="241300" marR="6985" algn="just">
              <a:lnSpc>
                <a:spcPts val="1310"/>
              </a:lnSpc>
              <a:spcBef>
                <a:spcPts val="50"/>
              </a:spcBef>
            </a:pPr>
            <a:r>
              <a:rPr sz="1100" i="1" dirty="0">
                <a:solidFill>
                  <a:srgbClr val="5F5F5F"/>
                </a:solidFill>
                <a:latin typeface="Times New Roman"/>
                <a:cs typeface="Times New Roman"/>
              </a:rPr>
              <a:t>IEEE-488 bus, </a:t>
            </a:r>
            <a:r>
              <a:rPr sz="1100" i="1" spc="-5" dirty="0">
                <a:solidFill>
                  <a:srgbClr val="5F5F5F"/>
                </a:solidFill>
                <a:latin typeface="Times New Roman"/>
                <a:cs typeface="Times New Roman"/>
              </a:rPr>
              <a:t>RS-232 </a:t>
            </a:r>
            <a:r>
              <a:rPr sz="1100" i="1" dirty="0">
                <a:solidFill>
                  <a:srgbClr val="5F5F5F"/>
                </a:solidFill>
                <a:latin typeface="Times New Roman"/>
                <a:cs typeface="Times New Roman"/>
              </a:rPr>
              <a:t>asynchronous </a:t>
            </a:r>
            <a:r>
              <a:rPr sz="1100" i="1" spc="-5" dirty="0">
                <a:solidFill>
                  <a:srgbClr val="5F5F5F"/>
                </a:solidFill>
                <a:latin typeface="Times New Roman"/>
                <a:cs typeface="Times New Roman"/>
              </a:rPr>
              <a:t>serial  </a:t>
            </a:r>
            <a:r>
              <a:rPr sz="1100" i="1" dirty="0">
                <a:solidFill>
                  <a:srgbClr val="5F5F5F"/>
                </a:solidFill>
                <a:latin typeface="Times New Roman"/>
                <a:cs typeface="Times New Roman"/>
              </a:rPr>
              <a:t>data </a:t>
            </a:r>
            <a:r>
              <a:rPr sz="1100" i="1" spc="-5" dirty="0">
                <a:solidFill>
                  <a:srgbClr val="5F5F5F"/>
                </a:solidFill>
                <a:latin typeface="Times New Roman"/>
                <a:cs typeface="Times New Roman"/>
              </a:rPr>
              <a:t>link </a:t>
            </a:r>
            <a:r>
              <a:rPr sz="1100" i="1" dirty="0">
                <a:solidFill>
                  <a:srgbClr val="5F5F5F"/>
                </a:solidFill>
                <a:latin typeface="Times New Roman"/>
                <a:cs typeface="Times New Roman"/>
              </a:rPr>
              <a:t>or </a:t>
            </a:r>
            <a:r>
              <a:rPr sz="1100" i="1" spc="-5" dirty="0">
                <a:solidFill>
                  <a:srgbClr val="5F5F5F"/>
                </a:solidFill>
                <a:latin typeface="Times New Roman"/>
                <a:cs typeface="Times New Roman"/>
              </a:rPr>
              <a:t>Ethernet </a:t>
            </a:r>
            <a:r>
              <a:rPr sz="1100" i="1" dirty="0">
                <a:solidFill>
                  <a:srgbClr val="5F5F5F"/>
                </a:solidFill>
                <a:latin typeface="Times New Roman"/>
                <a:cs typeface="Times New Roman"/>
              </a:rPr>
              <a:t>IP</a:t>
            </a:r>
            <a:r>
              <a:rPr sz="1100" i="1" spc="-25" dirty="0">
                <a:solidFill>
                  <a:srgbClr val="5F5F5F"/>
                </a:solidFill>
                <a:latin typeface="Times New Roman"/>
                <a:cs typeface="Times New Roman"/>
              </a:rPr>
              <a:t> </a:t>
            </a:r>
            <a:r>
              <a:rPr sz="1100" i="1" dirty="0">
                <a:solidFill>
                  <a:srgbClr val="5F5F5F"/>
                </a:solidFill>
                <a:latin typeface="Times New Roman"/>
                <a:cs typeface="Times New Roman"/>
              </a:rPr>
              <a:t>socket</a:t>
            </a:r>
            <a:endParaRPr sz="1100">
              <a:latin typeface="Times New Roman"/>
              <a:cs typeface="Times New Roman"/>
            </a:endParaRPr>
          </a:p>
        </p:txBody>
      </p:sp>
      <p:sp>
        <p:nvSpPr>
          <p:cNvPr id="13" name="object 13"/>
          <p:cNvSpPr txBox="1"/>
          <p:nvPr/>
        </p:nvSpPr>
        <p:spPr>
          <a:xfrm>
            <a:off x="4128642" y="6125336"/>
            <a:ext cx="2973705" cy="2370455"/>
          </a:xfrm>
          <a:prstGeom prst="rect">
            <a:avLst/>
          </a:prstGeom>
        </p:spPr>
        <p:txBody>
          <a:bodyPr vert="horz" wrap="square" lIns="0" tIns="13335" rIns="0" bIns="0" rtlCol="0">
            <a:spAutoFit/>
          </a:bodyPr>
          <a:lstStyle/>
          <a:p>
            <a:pPr marL="96520" indent="-83820">
              <a:lnSpc>
                <a:spcPct val="100000"/>
              </a:lnSpc>
              <a:spcBef>
                <a:spcPts val="105"/>
              </a:spcBef>
              <a:buChar char="•"/>
              <a:tabLst>
                <a:tab pos="96520" algn="l"/>
              </a:tabLst>
            </a:pPr>
            <a:r>
              <a:rPr sz="1100" i="1" spc="-5" dirty="0">
                <a:solidFill>
                  <a:srgbClr val="5F5F5F"/>
                </a:solidFill>
                <a:latin typeface="Times New Roman"/>
                <a:cs typeface="Times New Roman"/>
              </a:rPr>
              <a:t>FUNCTIONALITIES</a:t>
            </a:r>
            <a:endParaRPr sz="1100">
              <a:latin typeface="Times New Roman"/>
              <a:cs typeface="Times New Roman"/>
            </a:endParaRPr>
          </a:p>
          <a:p>
            <a:pPr>
              <a:lnSpc>
                <a:spcPct val="100000"/>
              </a:lnSpc>
            </a:pPr>
            <a:endParaRPr sz="1150">
              <a:latin typeface="Times New Roman"/>
              <a:cs typeface="Times New Roman"/>
            </a:endParaRPr>
          </a:p>
          <a:p>
            <a:pPr marL="12700" marR="5080" algn="just">
              <a:lnSpc>
                <a:spcPct val="99700"/>
              </a:lnSpc>
            </a:pPr>
            <a:r>
              <a:rPr sz="1100" i="1" dirty="0">
                <a:solidFill>
                  <a:srgbClr val="5F5F5F"/>
                </a:solidFill>
                <a:latin typeface="Times New Roman"/>
                <a:cs typeface="Times New Roman"/>
              </a:rPr>
              <a:t>Axis </a:t>
            </a:r>
            <a:r>
              <a:rPr sz="1100" i="1" spc="-5" dirty="0">
                <a:solidFill>
                  <a:srgbClr val="5F5F5F"/>
                </a:solidFill>
                <a:latin typeface="Times New Roman"/>
                <a:cs typeface="Times New Roman"/>
              </a:rPr>
              <a:t>physical features full settings: origin, travel  limits, linear </a:t>
            </a:r>
            <a:r>
              <a:rPr sz="1100" i="1" spc="-10" dirty="0">
                <a:solidFill>
                  <a:srgbClr val="5F5F5F"/>
                </a:solidFill>
                <a:latin typeface="Times New Roman"/>
                <a:cs typeface="Times New Roman"/>
              </a:rPr>
              <a:t>or </a:t>
            </a:r>
            <a:r>
              <a:rPr sz="1100" i="1" spc="-5" dirty="0">
                <a:solidFill>
                  <a:srgbClr val="5F5F5F"/>
                </a:solidFill>
                <a:latin typeface="Times New Roman"/>
                <a:cs typeface="Times New Roman"/>
              </a:rPr>
              <a:t>circular, mono </a:t>
            </a:r>
            <a:r>
              <a:rPr sz="1100" i="1" spc="-10" dirty="0">
                <a:solidFill>
                  <a:srgbClr val="5F5F5F"/>
                </a:solidFill>
                <a:latin typeface="Times New Roman"/>
                <a:cs typeface="Times New Roman"/>
              </a:rPr>
              <a:t>or multi </a:t>
            </a:r>
            <a:r>
              <a:rPr sz="1100" i="1" dirty="0">
                <a:solidFill>
                  <a:srgbClr val="5F5F5F"/>
                </a:solidFill>
                <a:latin typeface="Times New Roman"/>
                <a:cs typeface="Times New Roman"/>
              </a:rPr>
              <a:t>turn,  maximum </a:t>
            </a:r>
            <a:r>
              <a:rPr sz="1100" i="1" spc="-5" dirty="0">
                <a:solidFill>
                  <a:srgbClr val="5F5F5F"/>
                </a:solidFill>
                <a:latin typeface="Times New Roman"/>
                <a:cs typeface="Times New Roman"/>
              </a:rPr>
              <a:t>speed </a:t>
            </a:r>
            <a:r>
              <a:rPr sz="1100" i="1" dirty="0">
                <a:solidFill>
                  <a:srgbClr val="5F5F5F"/>
                </a:solidFill>
                <a:latin typeface="Times New Roman"/>
                <a:cs typeface="Times New Roman"/>
              </a:rPr>
              <a:t>and </a:t>
            </a:r>
            <a:r>
              <a:rPr sz="1100" i="1" spc="-5" dirty="0">
                <a:solidFill>
                  <a:srgbClr val="5F5F5F"/>
                </a:solidFill>
                <a:latin typeface="Times New Roman"/>
                <a:cs typeface="Times New Roman"/>
              </a:rPr>
              <a:t>acceleration, positioning  tolerance, etc…</a:t>
            </a:r>
            <a:endParaRPr sz="1100">
              <a:latin typeface="Times New Roman"/>
              <a:cs typeface="Times New Roman"/>
            </a:endParaRPr>
          </a:p>
          <a:p>
            <a:pPr>
              <a:lnSpc>
                <a:spcPct val="100000"/>
              </a:lnSpc>
              <a:spcBef>
                <a:spcPts val="55"/>
              </a:spcBef>
            </a:pPr>
            <a:endParaRPr sz="1100">
              <a:latin typeface="Times New Roman"/>
              <a:cs typeface="Times New Roman"/>
            </a:endParaRPr>
          </a:p>
          <a:p>
            <a:pPr marL="12700" marR="20320" algn="just">
              <a:lnSpc>
                <a:spcPct val="100000"/>
              </a:lnSpc>
            </a:pPr>
            <a:r>
              <a:rPr sz="1100" i="1" spc="-5" dirty="0">
                <a:solidFill>
                  <a:srgbClr val="5F5F5F"/>
                </a:solidFill>
                <a:latin typeface="Times New Roman"/>
                <a:cs typeface="Times New Roman"/>
              </a:rPr>
              <a:t>Manual control secured </a:t>
            </a:r>
            <a:r>
              <a:rPr sz="1100" i="1" dirty="0">
                <a:solidFill>
                  <a:srgbClr val="5F5F5F"/>
                </a:solidFill>
                <a:latin typeface="Times New Roman"/>
                <a:cs typeface="Times New Roman"/>
              </a:rPr>
              <a:t>by the </a:t>
            </a:r>
            <a:r>
              <a:rPr sz="1100" i="1" spc="-5" dirty="0">
                <a:solidFill>
                  <a:srgbClr val="5F5F5F"/>
                </a:solidFill>
                <a:latin typeface="Times New Roman"/>
                <a:cs typeface="Times New Roman"/>
              </a:rPr>
              <a:t>integrated software  </a:t>
            </a:r>
            <a:r>
              <a:rPr sz="1100" i="1" dirty="0">
                <a:solidFill>
                  <a:srgbClr val="5F5F5F"/>
                </a:solidFill>
                <a:latin typeface="Times New Roman"/>
                <a:cs typeface="Times New Roman"/>
              </a:rPr>
              <a:t>from a </a:t>
            </a:r>
            <a:r>
              <a:rPr sz="1100" i="1" spc="-5" dirty="0">
                <a:solidFill>
                  <a:srgbClr val="5F5F5F"/>
                </a:solidFill>
                <a:latin typeface="Times New Roman"/>
                <a:cs typeface="Times New Roman"/>
              </a:rPr>
              <a:t>remote </a:t>
            </a:r>
            <a:r>
              <a:rPr sz="1100" i="1" dirty="0">
                <a:solidFill>
                  <a:srgbClr val="5F5F5F"/>
                </a:solidFill>
                <a:latin typeface="Times New Roman"/>
                <a:cs typeface="Times New Roman"/>
              </a:rPr>
              <a:t>control box </a:t>
            </a:r>
            <a:r>
              <a:rPr sz="1100" i="1" spc="-5" dirty="0">
                <a:solidFill>
                  <a:srgbClr val="5F5F5F"/>
                </a:solidFill>
                <a:latin typeface="Times New Roman"/>
                <a:cs typeface="Times New Roman"/>
              </a:rPr>
              <a:t>next </a:t>
            </a:r>
            <a:r>
              <a:rPr sz="1100" i="1" dirty="0">
                <a:solidFill>
                  <a:srgbClr val="5F5F5F"/>
                </a:solidFill>
                <a:latin typeface="Times New Roman"/>
                <a:cs typeface="Times New Roman"/>
              </a:rPr>
              <a:t>to </a:t>
            </a:r>
            <a:r>
              <a:rPr sz="1100" i="1" spc="-5" dirty="0">
                <a:solidFill>
                  <a:srgbClr val="5F5F5F"/>
                </a:solidFill>
                <a:latin typeface="Times New Roman"/>
                <a:cs typeface="Times New Roman"/>
              </a:rPr>
              <a:t>positioner  (AC</a:t>
            </a:r>
            <a:r>
              <a:rPr sz="1100" i="1" spc="-10" dirty="0">
                <a:solidFill>
                  <a:srgbClr val="5F5F5F"/>
                </a:solidFill>
                <a:latin typeface="Times New Roman"/>
                <a:cs typeface="Times New Roman"/>
              </a:rPr>
              <a:t> </a:t>
            </a:r>
            <a:r>
              <a:rPr sz="1100" i="1" dirty="0">
                <a:solidFill>
                  <a:srgbClr val="5F5F5F"/>
                </a:solidFill>
                <a:latin typeface="Times New Roman"/>
                <a:cs typeface="Times New Roman"/>
              </a:rPr>
              <a:t>9015).</a:t>
            </a:r>
            <a:endParaRPr sz="1100">
              <a:latin typeface="Times New Roman"/>
              <a:cs typeface="Times New Roman"/>
            </a:endParaRPr>
          </a:p>
          <a:p>
            <a:pPr>
              <a:lnSpc>
                <a:spcPct val="100000"/>
              </a:lnSpc>
              <a:spcBef>
                <a:spcPts val="40"/>
              </a:spcBef>
            </a:pPr>
            <a:endParaRPr sz="1100">
              <a:latin typeface="Times New Roman"/>
              <a:cs typeface="Times New Roman"/>
            </a:endParaRPr>
          </a:p>
          <a:p>
            <a:pPr marL="12700" marR="20955" algn="just">
              <a:lnSpc>
                <a:spcPct val="100000"/>
              </a:lnSpc>
            </a:pPr>
            <a:r>
              <a:rPr sz="1100" i="1" spc="-5" dirty="0">
                <a:solidFill>
                  <a:srgbClr val="5F5F5F"/>
                </a:solidFill>
                <a:latin typeface="Times New Roman"/>
                <a:cs typeface="Times New Roman"/>
              </a:rPr>
              <a:t>Motions settings from host </a:t>
            </a:r>
            <a:r>
              <a:rPr sz="1100" i="1" dirty="0">
                <a:solidFill>
                  <a:srgbClr val="5F5F5F"/>
                </a:solidFill>
                <a:latin typeface="Times New Roman"/>
                <a:cs typeface="Times New Roman"/>
              </a:rPr>
              <a:t>computer </a:t>
            </a:r>
            <a:r>
              <a:rPr sz="1100" i="1" spc="-5" dirty="0">
                <a:solidFill>
                  <a:srgbClr val="5F5F5F"/>
                </a:solidFill>
                <a:latin typeface="Times New Roman"/>
                <a:cs typeface="Times New Roman"/>
              </a:rPr>
              <a:t>with </a:t>
            </a:r>
            <a:r>
              <a:rPr sz="1100" i="1" dirty="0">
                <a:solidFill>
                  <a:srgbClr val="5F5F5F"/>
                </a:solidFill>
                <a:latin typeface="Times New Roman"/>
                <a:cs typeface="Times New Roman"/>
              </a:rPr>
              <a:t>a </a:t>
            </a:r>
            <a:r>
              <a:rPr sz="1100" i="1" spc="-5" dirty="0">
                <a:solidFill>
                  <a:srgbClr val="5F5F5F"/>
                </a:solidFill>
                <a:latin typeface="Times New Roman"/>
                <a:cs typeface="Times New Roman"/>
              </a:rPr>
              <a:t>set </a:t>
            </a:r>
            <a:r>
              <a:rPr sz="1100" i="1" spc="-10" dirty="0">
                <a:solidFill>
                  <a:srgbClr val="5F5F5F"/>
                </a:solidFill>
                <a:latin typeface="Times New Roman"/>
                <a:cs typeface="Times New Roman"/>
              </a:rPr>
              <a:t>of  </a:t>
            </a:r>
            <a:r>
              <a:rPr sz="1100" i="1" dirty="0">
                <a:solidFill>
                  <a:srgbClr val="5F5F5F"/>
                </a:solidFill>
                <a:latin typeface="Times New Roman"/>
                <a:cs typeface="Times New Roman"/>
              </a:rPr>
              <a:t>ASCII coded </a:t>
            </a:r>
            <a:r>
              <a:rPr sz="1100" i="1" spc="-5" dirty="0">
                <a:solidFill>
                  <a:srgbClr val="5F5F5F"/>
                </a:solidFill>
                <a:latin typeface="Times New Roman"/>
                <a:cs typeface="Times New Roman"/>
              </a:rPr>
              <a:t>commands </a:t>
            </a:r>
            <a:r>
              <a:rPr sz="1100" i="1" dirty="0">
                <a:solidFill>
                  <a:srgbClr val="5F5F5F"/>
                </a:solidFill>
                <a:latin typeface="Times New Roman"/>
                <a:cs typeface="Times New Roman"/>
              </a:rPr>
              <a:t>which is </a:t>
            </a:r>
            <a:r>
              <a:rPr sz="1100" i="1" spc="-5" dirty="0">
                <a:solidFill>
                  <a:srgbClr val="5F5F5F"/>
                </a:solidFill>
                <a:latin typeface="Times New Roman"/>
                <a:cs typeface="Times New Roman"/>
              </a:rPr>
              <a:t>very </a:t>
            </a:r>
            <a:r>
              <a:rPr sz="1100" i="1" dirty="0">
                <a:solidFill>
                  <a:srgbClr val="5F5F5F"/>
                </a:solidFill>
                <a:latin typeface="Times New Roman"/>
                <a:cs typeface="Times New Roman"/>
              </a:rPr>
              <a:t>easy </a:t>
            </a:r>
            <a:r>
              <a:rPr sz="1100" i="1" spc="-5" dirty="0">
                <a:solidFill>
                  <a:srgbClr val="5F5F5F"/>
                </a:solidFill>
                <a:latin typeface="Times New Roman"/>
                <a:cs typeface="Times New Roman"/>
              </a:rPr>
              <a:t>to  implement..</a:t>
            </a:r>
            <a:endParaRPr sz="1100">
              <a:latin typeface="Times New Roman"/>
              <a:cs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body" idx="4294967295"/>
          </p:nvPr>
        </p:nvSpPr>
        <p:spPr>
          <a:xfrm>
            <a:off x="252409" y="2102866"/>
            <a:ext cx="3221041" cy="6960880"/>
          </a:xfrm>
          <a:prstGeom prst="rect">
            <a:avLst/>
          </a:prstGeom>
        </p:spPr>
        <p:txBody>
          <a:bodyPr vert="horz" wrap="square" lIns="0" tIns="12700" rIns="0" bIns="0" rtlCol="0">
            <a:spAutoFit/>
          </a:bodyPr>
          <a:lstStyle/>
          <a:p>
            <a:pPr marL="12700">
              <a:lnSpc>
                <a:spcPct val="100000"/>
              </a:lnSpc>
              <a:spcBef>
                <a:spcPts val="100"/>
              </a:spcBef>
            </a:pPr>
            <a:r>
              <a:rPr sz="1100" kern="1200" spc="-5" dirty="0">
                <a:solidFill>
                  <a:srgbClr val="5F5F5F"/>
                </a:solidFill>
                <a:latin typeface="Times New Roman"/>
                <a:cs typeface="Times New Roman"/>
              </a:rPr>
              <a:t>L’AC 9030 présente 3 modes de fonctionnement.</a:t>
            </a:r>
          </a:p>
          <a:p>
            <a:pPr>
              <a:lnSpc>
                <a:spcPct val="100000"/>
              </a:lnSpc>
              <a:spcBef>
                <a:spcPts val="45"/>
              </a:spcBef>
            </a:pPr>
            <a:endParaRPr sz="1100" kern="1200" spc="-5" dirty="0">
              <a:solidFill>
                <a:srgbClr val="5F5F5F"/>
              </a:solidFill>
              <a:latin typeface="Times New Roman"/>
              <a:cs typeface="Times New Roman"/>
            </a:endParaRPr>
          </a:p>
          <a:p>
            <a:pPr marL="372110" marR="6985" indent="-228600" algn="just">
              <a:lnSpc>
                <a:spcPct val="100000"/>
              </a:lnSpc>
              <a:buChar char="-"/>
              <a:tabLst>
                <a:tab pos="372745" algn="l"/>
              </a:tabLst>
            </a:pPr>
            <a:r>
              <a:rPr sz="1100" kern="1200" spc="-5" dirty="0">
                <a:solidFill>
                  <a:srgbClr val="5F5F5F"/>
                </a:solidFill>
                <a:latin typeface="Times New Roman"/>
                <a:cs typeface="Times New Roman"/>
              </a:rPr>
              <a:t>mode position : un axe se positionne à partir  d’une consigne fournie via l’une des interfaces  utilisateur.</a:t>
            </a:r>
          </a:p>
          <a:p>
            <a:pPr>
              <a:lnSpc>
                <a:spcPct val="100000"/>
              </a:lnSpc>
              <a:buFont typeface="Times New Roman"/>
              <a:buChar char="-"/>
            </a:pPr>
            <a:endParaRPr sz="1100" kern="1200" spc="-5" dirty="0">
              <a:solidFill>
                <a:srgbClr val="5F5F5F"/>
              </a:solidFill>
              <a:latin typeface="Times New Roman"/>
              <a:cs typeface="Times New Roman"/>
            </a:endParaRPr>
          </a:p>
          <a:p>
            <a:pPr marL="372110" marR="6985" indent="-228600" algn="just">
              <a:lnSpc>
                <a:spcPct val="99800"/>
              </a:lnSpc>
              <a:buChar char="-"/>
              <a:tabLst>
                <a:tab pos="372745" algn="l"/>
              </a:tabLst>
            </a:pPr>
            <a:r>
              <a:rPr sz="1100" kern="1200" spc="-5" dirty="0">
                <a:solidFill>
                  <a:srgbClr val="5F5F5F"/>
                </a:solidFill>
                <a:latin typeface="Times New Roman"/>
                <a:cs typeface="Times New Roman"/>
              </a:rPr>
              <a:t>mode vitesse : un axe évolue à une vitesse  constante à partir d’une consigne fournie via  l’une des interfaces utilisateur. Il s’arrête s’il  reçoit un ordre ”stop” ou s’il atteint une butée  électrique ou logicielle.</a:t>
            </a:r>
          </a:p>
          <a:p>
            <a:pPr>
              <a:lnSpc>
                <a:spcPct val="100000"/>
              </a:lnSpc>
              <a:spcBef>
                <a:spcPts val="45"/>
              </a:spcBef>
              <a:buFont typeface="Times New Roman"/>
              <a:buChar char="-"/>
            </a:pPr>
            <a:endParaRPr sz="1100" kern="1200" spc="-5" dirty="0">
              <a:solidFill>
                <a:srgbClr val="5F5F5F"/>
              </a:solidFill>
              <a:latin typeface="Times New Roman"/>
              <a:cs typeface="Times New Roman"/>
            </a:endParaRPr>
          </a:p>
          <a:p>
            <a:pPr marL="372110" marR="5080" indent="-228600" algn="just">
              <a:lnSpc>
                <a:spcPct val="99900"/>
              </a:lnSpc>
              <a:buChar char="-"/>
              <a:tabLst>
                <a:tab pos="372745" algn="l"/>
              </a:tabLst>
            </a:pPr>
            <a:r>
              <a:rPr sz="1100" kern="1200" spc="-5" dirty="0">
                <a:solidFill>
                  <a:srgbClr val="5F5F5F"/>
                </a:solidFill>
                <a:latin typeface="Times New Roman"/>
                <a:cs typeface="Times New Roman"/>
              </a:rPr>
              <a:t>mode enregistrement : un ou plusieurs axes sont  combinés dans un mouvement de balayage  spatial. La trajectoire de l’axe en balayage est  définie comme une suite de segments composés  eux-mêmes d’un nombre quelconque  d’intervalles. Le nombre et la taille des  intervalles sont variables d’un segment à  l’autre. Cela permet de moduler la densité  d’acquisition de mesure au cours d’un balayage.</a:t>
            </a:r>
          </a:p>
          <a:p>
            <a:pPr>
              <a:lnSpc>
                <a:spcPct val="100000"/>
              </a:lnSpc>
              <a:buFont typeface="Times New Roman"/>
              <a:buChar char="-"/>
            </a:pPr>
            <a:endParaRPr sz="1100" kern="1200" spc="-5" dirty="0">
              <a:solidFill>
                <a:srgbClr val="5F5F5F"/>
              </a:solidFill>
              <a:latin typeface="Times New Roman"/>
              <a:cs typeface="Times New Roman"/>
            </a:endParaRPr>
          </a:p>
          <a:p>
            <a:pPr>
              <a:lnSpc>
                <a:spcPct val="100000"/>
              </a:lnSpc>
              <a:spcBef>
                <a:spcPts val="40"/>
              </a:spcBef>
              <a:buFont typeface="Times New Roman"/>
              <a:buChar char="-"/>
            </a:pPr>
            <a:endParaRPr sz="1100" kern="1200" spc="-5" dirty="0">
              <a:solidFill>
                <a:srgbClr val="5F5F5F"/>
              </a:solidFill>
              <a:latin typeface="Times New Roman"/>
              <a:cs typeface="Times New Roman"/>
            </a:endParaRPr>
          </a:p>
          <a:p>
            <a:pPr marL="12700" marR="6350">
              <a:lnSpc>
                <a:spcPct val="100000"/>
              </a:lnSpc>
              <a:spcBef>
                <a:spcPts val="5"/>
              </a:spcBef>
            </a:pPr>
            <a:r>
              <a:rPr sz="1100" kern="1200" spc="-5" dirty="0">
                <a:solidFill>
                  <a:srgbClr val="5F5F5F"/>
                </a:solidFill>
                <a:latin typeface="Times New Roman"/>
                <a:cs typeface="Times New Roman"/>
              </a:rPr>
              <a:t>En mode balayage, l’AC 9030 peut effectuer des  synchronisations avec d’autres systèmes.</a:t>
            </a:r>
          </a:p>
          <a:p>
            <a:pPr>
              <a:lnSpc>
                <a:spcPct val="100000"/>
              </a:lnSpc>
              <a:spcBef>
                <a:spcPts val="50"/>
              </a:spcBef>
            </a:pPr>
            <a:endParaRPr sz="1100" kern="1200" spc="-5" dirty="0">
              <a:solidFill>
                <a:srgbClr val="5F5F5F"/>
              </a:solidFill>
              <a:latin typeface="Times New Roman"/>
              <a:cs typeface="Times New Roman"/>
            </a:endParaRPr>
          </a:p>
          <a:p>
            <a:pPr marL="372110" marR="7620" indent="-228600" algn="just">
              <a:lnSpc>
                <a:spcPts val="1310"/>
              </a:lnSpc>
              <a:spcBef>
                <a:spcPts val="5"/>
              </a:spcBef>
              <a:buChar char="-"/>
              <a:tabLst>
                <a:tab pos="372745" algn="l"/>
              </a:tabLst>
            </a:pPr>
            <a:r>
              <a:rPr sz="1100" kern="1200" spc="-5" dirty="0">
                <a:solidFill>
                  <a:srgbClr val="5F5F5F"/>
                </a:solidFill>
                <a:latin typeface="Times New Roman"/>
                <a:cs typeface="Times New Roman"/>
              </a:rPr>
              <a:t>Un top TTL est délivré pour chaque point de  mesure programmé pour le balayage.</a:t>
            </a:r>
          </a:p>
          <a:p>
            <a:pPr>
              <a:lnSpc>
                <a:spcPct val="100000"/>
              </a:lnSpc>
              <a:buFont typeface="Times New Roman"/>
              <a:buChar char="-"/>
            </a:pPr>
            <a:endParaRPr sz="1100" kern="1200" spc="-5" dirty="0">
              <a:solidFill>
                <a:srgbClr val="5F5F5F"/>
              </a:solidFill>
              <a:latin typeface="Times New Roman"/>
              <a:cs typeface="Times New Roman"/>
            </a:endParaRPr>
          </a:p>
          <a:p>
            <a:pPr>
              <a:lnSpc>
                <a:spcPct val="100000"/>
              </a:lnSpc>
              <a:spcBef>
                <a:spcPts val="10"/>
              </a:spcBef>
              <a:buFont typeface="Times New Roman"/>
              <a:buChar char="-"/>
            </a:pPr>
            <a:endParaRPr sz="1100" kern="1200" spc="-5" dirty="0">
              <a:solidFill>
                <a:srgbClr val="5F5F5F"/>
              </a:solidFill>
              <a:latin typeface="Times New Roman"/>
              <a:cs typeface="Times New Roman"/>
            </a:endParaRPr>
          </a:p>
          <a:p>
            <a:pPr marL="372110" marR="5080" indent="-228600" algn="just">
              <a:lnSpc>
                <a:spcPct val="99700"/>
              </a:lnSpc>
              <a:buChar char="-"/>
              <a:tabLst>
                <a:tab pos="372745" algn="l"/>
              </a:tabLst>
            </a:pPr>
            <a:r>
              <a:rPr sz="1100" kern="1200" spc="-5" dirty="0">
                <a:solidFill>
                  <a:srgbClr val="5F5F5F"/>
                </a:solidFill>
                <a:latin typeface="Times New Roman"/>
                <a:cs typeface="Times New Roman"/>
              </a:rPr>
              <a:t>En option, un appareil extérieur peut déclencher  une mémorisation instantanée de la position  courante de l’axe en balayage par l’émission  d’un top TTL reçu sur une entrée dédiée.</a:t>
            </a:r>
          </a:p>
          <a:p>
            <a:pPr marL="372110" marR="7620" algn="just">
              <a:lnSpc>
                <a:spcPct val="100000"/>
              </a:lnSpc>
            </a:pPr>
            <a:r>
              <a:rPr sz="1100" kern="1200" spc="-5" dirty="0">
                <a:solidFill>
                  <a:srgbClr val="5F5F5F"/>
                </a:solidFill>
                <a:latin typeface="Times New Roman"/>
                <a:cs typeface="Times New Roman"/>
              </a:rPr>
              <a:t>30.000 positions peuvent être ainsi mémorisées  et transférées ultérieurement.</a:t>
            </a:r>
          </a:p>
          <a:p>
            <a:pPr>
              <a:lnSpc>
                <a:spcPct val="100000"/>
              </a:lnSpc>
              <a:spcBef>
                <a:spcPts val="45"/>
              </a:spcBef>
            </a:pPr>
            <a:endParaRPr sz="1100" kern="1200" spc="-5" dirty="0">
              <a:solidFill>
                <a:srgbClr val="5F5F5F"/>
              </a:solidFill>
              <a:latin typeface="Times New Roman"/>
              <a:cs typeface="Times New Roman"/>
            </a:endParaRPr>
          </a:p>
          <a:p>
            <a:pPr marL="372110" marR="5080" indent="-228600" algn="just">
              <a:lnSpc>
                <a:spcPct val="100000"/>
              </a:lnSpc>
            </a:pPr>
            <a:r>
              <a:rPr sz="1100" kern="1200" spc="-5" dirty="0">
                <a:solidFill>
                  <a:srgbClr val="5F5F5F"/>
                </a:solidFill>
                <a:latin typeface="Times New Roman"/>
                <a:cs typeface="Times New Roman"/>
              </a:rPr>
              <a:t>- Un signal SRQ peut être émis sur le bus IEEE  488 pour signaler un événement tel que : fin de  balayage partielle ou totale, axe en position de  mesure, fin de mouvement</a:t>
            </a:r>
          </a:p>
        </p:txBody>
      </p:sp>
      <p:sp>
        <p:nvSpPr>
          <p:cNvPr id="5" name="object 5"/>
          <p:cNvSpPr txBox="1">
            <a:spLocks noGrp="1"/>
          </p:cNvSpPr>
          <p:nvPr>
            <p:ph type="title" idx="4294967295"/>
          </p:nvPr>
        </p:nvSpPr>
        <p:spPr>
          <a:xfrm>
            <a:off x="3930650" y="1063625"/>
            <a:ext cx="1133475" cy="390525"/>
          </a:xfrm>
          <a:prstGeom prst="rect">
            <a:avLst/>
          </a:prstGeom>
        </p:spPr>
        <p:txBody>
          <a:bodyPr vert="horz" wrap="square" lIns="0" tIns="12700" rIns="0" bIns="0" rtlCol="0">
            <a:spAutoFit/>
          </a:bodyPr>
          <a:lstStyle/>
          <a:p>
            <a:pPr marL="12700">
              <a:lnSpc>
                <a:spcPct val="100000"/>
              </a:lnSpc>
              <a:spcBef>
                <a:spcPts val="100"/>
              </a:spcBef>
            </a:pPr>
            <a:r>
              <a:rPr spc="-5" dirty="0"/>
              <a:t>AC</a:t>
            </a:r>
            <a:r>
              <a:rPr spc="-90" dirty="0"/>
              <a:t> </a:t>
            </a:r>
            <a:r>
              <a:rPr dirty="0"/>
              <a:t>9030</a:t>
            </a:r>
          </a:p>
        </p:txBody>
      </p:sp>
      <p:sp>
        <p:nvSpPr>
          <p:cNvPr id="6" name="object 6"/>
          <p:cNvSpPr txBox="1"/>
          <p:nvPr/>
        </p:nvSpPr>
        <p:spPr>
          <a:xfrm>
            <a:off x="5368925" y="1063497"/>
            <a:ext cx="2143125" cy="743585"/>
          </a:xfrm>
          <a:prstGeom prst="rect">
            <a:avLst/>
          </a:prstGeom>
        </p:spPr>
        <p:txBody>
          <a:bodyPr vert="horz" wrap="square" lIns="0" tIns="12700" rIns="0" bIns="0" rtlCol="0">
            <a:spAutoFit/>
          </a:bodyPr>
          <a:lstStyle/>
          <a:p>
            <a:pPr marR="5715" algn="r">
              <a:lnSpc>
                <a:spcPts val="2825"/>
              </a:lnSpc>
              <a:spcBef>
                <a:spcPts val="100"/>
              </a:spcBef>
            </a:pPr>
            <a:r>
              <a:rPr sz="2400" spc="-5" dirty="0">
                <a:latin typeface="Times New Roman"/>
                <a:cs typeface="Times New Roman"/>
              </a:rPr>
              <a:t>Unité de</a:t>
            </a:r>
            <a:r>
              <a:rPr sz="2400" spc="-25" dirty="0">
                <a:latin typeface="Times New Roman"/>
                <a:cs typeface="Times New Roman"/>
              </a:rPr>
              <a:t> </a:t>
            </a:r>
            <a:r>
              <a:rPr sz="2400" spc="-5" dirty="0">
                <a:latin typeface="Times New Roman"/>
                <a:cs typeface="Times New Roman"/>
              </a:rPr>
              <a:t>contrôle</a:t>
            </a:r>
            <a:endParaRPr sz="2400" dirty="0">
              <a:latin typeface="Times New Roman"/>
              <a:cs typeface="Times New Roman"/>
            </a:endParaRPr>
          </a:p>
          <a:p>
            <a:pPr marR="5080" algn="r">
              <a:lnSpc>
                <a:spcPts val="2825"/>
              </a:lnSpc>
            </a:pPr>
            <a:r>
              <a:rPr sz="2400" i="1" spc="-5" dirty="0">
                <a:solidFill>
                  <a:srgbClr val="5F5F5F"/>
                </a:solidFill>
                <a:latin typeface="Times New Roman"/>
                <a:cs typeface="Times New Roman"/>
              </a:rPr>
              <a:t>Control</a:t>
            </a:r>
            <a:r>
              <a:rPr sz="2400" i="1" spc="-65" dirty="0">
                <a:solidFill>
                  <a:srgbClr val="5F5F5F"/>
                </a:solidFill>
                <a:latin typeface="Times New Roman"/>
                <a:cs typeface="Times New Roman"/>
              </a:rPr>
              <a:t> </a:t>
            </a:r>
            <a:r>
              <a:rPr sz="2400" i="1" spc="-5" dirty="0">
                <a:solidFill>
                  <a:srgbClr val="5F5F5F"/>
                </a:solidFill>
                <a:latin typeface="Times New Roman"/>
                <a:cs typeface="Times New Roman"/>
              </a:rPr>
              <a:t>unit</a:t>
            </a:r>
            <a:endParaRPr sz="2400" dirty="0">
              <a:latin typeface="Times New Roman"/>
              <a:cs typeface="Times New Roman"/>
            </a:endParaRPr>
          </a:p>
        </p:txBody>
      </p:sp>
      <p:sp>
        <p:nvSpPr>
          <p:cNvPr id="8" name="object 8"/>
          <p:cNvSpPr txBox="1"/>
          <p:nvPr/>
        </p:nvSpPr>
        <p:spPr>
          <a:xfrm>
            <a:off x="3947286" y="2102866"/>
            <a:ext cx="2907030" cy="6888480"/>
          </a:xfrm>
          <a:prstGeom prst="rect">
            <a:avLst/>
          </a:prstGeom>
        </p:spPr>
        <p:txBody>
          <a:bodyPr vert="horz" wrap="square" lIns="0" tIns="12700" rIns="0" bIns="0" rtlCol="0">
            <a:spAutoFit/>
          </a:bodyPr>
          <a:lstStyle/>
          <a:p>
            <a:pPr marL="12700">
              <a:lnSpc>
                <a:spcPct val="100000"/>
              </a:lnSpc>
              <a:spcBef>
                <a:spcPts val="100"/>
              </a:spcBef>
            </a:pPr>
            <a:r>
              <a:rPr sz="1100" i="1" dirty="0">
                <a:solidFill>
                  <a:srgbClr val="5F5F5F"/>
                </a:solidFill>
                <a:latin typeface="Times New Roman"/>
                <a:cs typeface="Times New Roman"/>
              </a:rPr>
              <a:t>The AC 9030 </a:t>
            </a:r>
            <a:r>
              <a:rPr sz="1100" i="1" spc="-5" dirty="0">
                <a:solidFill>
                  <a:srgbClr val="5F5F5F"/>
                </a:solidFill>
                <a:latin typeface="Times New Roman"/>
                <a:cs typeface="Times New Roman"/>
              </a:rPr>
              <a:t>unit provides </a:t>
            </a:r>
            <a:r>
              <a:rPr sz="1100" i="1" dirty="0">
                <a:solidFill>
                  <a:srgbClr val="5F5F5F"/>
                </a:solidFill>
                <a:latin typeface="Times New Roman"/>
                <a:cs typeface="Times New Roman"/>
              </a:rPr>
              <a:t>3 </a:t>
            </a:r>
            <a:r>
              <a:rPr sz="1100" i="1" spc="-5" dirty="0">
                <a:solidFill>
                  <a:srgbClr val="5F5F5F"/>
                </a:solidFill>
                <a:latin typeface="Times New Roman"/>
                <a:cs typeface="Times New Roman"/>
              </a:rPr>
              <a:t>operating</a:t>
            </a:r>
            <a:r>
              <a:rPr sz="1100" i="1" dirty="0">
                <a:solidFill>
                  <a:srgbClr val="5F5F5F"/>
                </a:solidFill>
                <a:latin typeface="Times New Roman"/>
                <a:cs typeface="Times New Roman"/>
              </a:rPr>
              <a:t> </a:t>
            </a:r>
            <a:r>
              <a:rPr sz="1100" i="1" spc="-5" dirty="0">
                <a:solidFill>
                  <a:srgbClr val="5F5F5F"/>
                </a:solidFill>
                <a:latin typeface="Times New Roman"/>
                <a:cs typeface="Times New Roman"/>
              </a:rPr>
              <a:t>modes.</a:t>
            </a:r>
            <a:endParaRPr sz="1100" dirty="0">
              <a:latin typeface="Times New Roman"/>
              <a:cs typeface="Times New Roman"/>
            </a:endParaRPr>
          </a:p>
          <a:p>
            <a:pPr>
              <a:lnSpc>
                <a:spcPct val="100000"/>
              </a:lnSpc>
              <a:spcBef>
                <a:spcPts val="45"/>
              </a:spcBef>
            </a:pPr>
            <a:endParaRPr sz="1100" dirty="0">
              <a:latin typeface="Times New Roman"/>
              <a:cs typeface="Times New Roman"/>
            </a:endParaRPr>
          </a:p>
          <a:p>
            <a:pPr marL="290195" marR="92075" indent="-229235" algn="just">
              <a:lnSpc>
                <a:spcPct val="100000"/>
              </a:lnSpc>
              <a:buFont typeface="Wingdings"/>
              <a:buChar char=""/>
              <a:tabLst>
                <a:tab pos="282575" algn="l"/>
              </a:tabLst>
            </a:pPr>
            <a:r>
              <a:rPr sz="1100" i="1" spc="-5" dirty="0">
                <a:solidFill>
                  <a:srgbClr val="5F5F5F"/>
                </a:solidFill>
                <a:latin typeface="Times New Roman"/>
                <a:cs typeface="Times New Roman"/>
              </a:rPr>
              <a:t>position mode </a:t>
            </a:r>
            <a:r>
              <a:rPr sz="1100" i="1" dirty="0">
                <a:solidFill>
                  <a:srgbClr val="5F5F5F"/>
                </a:solidFill>
                <a:latin typeface="Times New Roman"/>
                <a:cs typeface="Times New Roman"/>
              </a:rPr>
              <a:t>: an </a:t>
            </a:r>
            <a:r>
              <a:rPr sz="1100" i="1" spc="-5" dirty="0">
                <a:solidFill>
                  <a:srgbClr val="5F5F5F"/>
                </a:solidFill>
                <a:latin typeface="Times New Roman"/>
                <a:cs typeface="Times New Roman"/>
              </a:rPr>
              <a:t>axis </a:t>
            </a:r>
            <a:r>
              <a:rPr sz="1100" i="1" dirty="0">
                <a:solidFill>
                  <a:srgbClr val="5F5F5F"/>
                </a:solidFill>
                <a:latin typeface="Times New Roman"/>
                <a:cs typeface="Times New Roman"/>
              </a:rPr>
              <a:t>is </a:t>
            </a:r>
            <a:r>
              <a:rPr sz="1100" i="1" spc="-5" dirty="0">
                <a:solidFill>
                  <a:srgbClr val="5F5F5F"/>
                </a:solidFill>
                <a:latin typeface="Times New Roman"/>
                <a:cs typeface="Times New Roman"/>
              </a:rPr>
              <a:t>positioned  </a:t>
            </a:r>
            <a:r>
              <a:rPr sz="1100" i="1" dirty="0">
                <a:solidFill>
                  <a:srgbClr val="5F5F5F"/>
                </a:solidFill>
                <a:latin typeface="Times New Roman"/>
                <a:cs typeface="Times New Roman"/>
              </a:rPr>
              <a:t>according to a </a:t>
            </a:r>
            <a:r>
              <a:rPr sz="1100" i="1" spc="-5" dirty="0">
                <a:solidFill>
                  <a:srgbClr val="5F5F5F"/>
                </a:solidFill>
                <a:latin typeface="Times New Roman"/>
                <a:cs typeface="Times New Roman"/>
              </a:rPr>
              <a:t>setpoint supplied </a:t>
            </a:r>
            <a:r>
              <a:rPr sz="1100" i="1" dirty="0">
                <a:solidFill>
                  <a:srgbClr val="5F5F5F"/>
                </a:solidFill>
                <a:latin typeface="Times New Roman"/>
                <a:cs typeface="Times New Roman"/>
              </a:rPr>
              <a:t>through one  of </a:t>
            </a:r>
            <a:r>
              <a:rPr sz="1100" i="1" spc="-5" dirty="0">
                <a:solidFill>
                  <a:srgbClr val="5F5F5F"/>
                </a:solidFill>
                <a:latin typeface="Times New Roman"/>
                <a:cs typeface="Times New Roman"/>
              </a:rPr>
              <a:t>the user interfaces.</a:t>
            </a:r>
            <a:endParaRPr sz="1100" dirty="0">
              <a:latin typeface="Times New Roman"/>
              <a:cs typeface="Times New Roman"/>
            </a:endParaRPr>
          </a:p>
          <a:p>
            <a:pPr>
              <a:lnSpc>
                <a:spcPct val="100000"/>
              </a:lnSpc>
              <a:buClr>
                <a:srgbClr val="5F5F5F"/>
              </a:buClr>
              <a:buFont typeface="Wingdings"/>
              <a:buChar char=""/>
            </a:pPr>
            <a:endParaRPr sz="1150" dirty="0">
              <a:latin typeface="Times New Roman"/>
              <a:cs typeface="Times New Roman"/>
            </a:endParaRPr>
          </a:p>
          <a:p>
            <a:pPr marL="290195" marR="30480" indent="-229235" algn="just">
              <a:lnSpc>
                <a:spcPct val="99800"/>
              </a:lnSpc>
              <a:buFont typeface="Wingdings"/>
              <a:buChar char=""/>
              <a:tabLst>
                <a:tab pos="282575" algn="l"/>
              </a:tabLst>
            </a:pPr>
            <a:r>
              <a:rPr sz="1100" i="1" spc="-5" dirty="0">
                <a:solidFill>
                  <a:srgbClr val="5F5F5F"/>
                </a:solidFill>
                <a:latin typeface="Times New Roman"/>
                <a:cs typeface="Times New Roman"/>
              </a:rPr>
              <a:t>velocity mode </a:t>
            </a:r>
            <a:r>
              <a:rPr sz="1100" i="1" dirty="0">
                <a:solidFill>
                  <a:srgbClr val="5F5F5F"/>
                </a:solidFill>
                <a:latin typeface="Times New Roman"/>
                <a:cs typeface="Times New Roman"/>
              </a:rPr>
              <a:t>: an </a:t>
            </a:r>
            <a:r>
              <a:rPr sz="1100" i="1" spc="-5" dirty="0">
                <a:solidFill>
                  <a:srgbClr val="5F5F5F"/>
                </a:solidFill>
                <a:latin typeface="Times New Roman"/>
                <a:cs typeface="Times New Roman"/>
              </a:rPr>
              <a:t>axis moves </a:t>
            </a:r>
            <a:r>
              <a:rPr sz="1100" i="1" dirty="0">
                <a:solidFill>
                  <a:srgbClr val="5F5F5F"/>
                </a:solidFill>
                <a:latin typeface="Times New Roman"/>
                <a:cs typeface="Times New Roman"/>
              </a:rPr>
              <a:t>at a </a:t>
            </a:r>
            <a:r>
              <a:rPr sz="1100" i="1" spc="-5" dirty="0">
                <a:solidFill>
                  <a:srgbClr val="5F5F5F"/>
                </a:solidFill>
                <a:latin typeface="Times New Roman"/>
                <a:cs typeface="Times New Roman"/>
              </a:rPr>
              <a:t>constant  </a:t>
            </a:r>
            <a:r>
              <a:rPr sz="1100" i="1" dirty="0">
                <a:solidFill>
                  <a:srgbClr val="5F5F5F"/>
                </a:solidFill>
                <a:latin typeface="Times New Roman"/>
                <a:cs typeface="Times New Roman"/>
              </a:rPr>
              <a:t>speed from a </a:t>
            </a:r>
            <a:r>
              <a:rPr sz="1100" i="1" spc="-5" dirty="0">
                <a:solidFill>
                  <a:srgbClr val="5F5F5F"/>
                </a:solidFill>
                <a:latin typeface="Times New Roman"/>
                <a:cs typeface="Times New Roman"/>
              </a:rPr>
              <a:t>setpoint supplied through </a:t>
            </a:r>
            <a:r>
              <a:rPr sz="1100" i="1" dirty="0">
                <a:solidFill>
                  <a:srgbClr val="5F5F5F"/>
                </a:solidFill>
                <a:latin typeface="Times New Roman"/>
                <a:cs typeface="Times New Roman"/>
              </a:rPr>
              <a:t>one </a:t>
            </a:r>
            <a:r>
              <a:rPr sz="1100" i="1" spc="-10" dirty="0">
                <a:solidFill>
                  <a:srgbClr val="5F5F5F"/>
                </a:solidFill>
                <a:latin typeface="Times New Roman"/>
                <a:cs typeface="Times New Roman"/>
              </a:rPr>
              <a:t>of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user interfaces. It stops </a:t>
            </a:r>
            <a:r>
              <a:rPr sz="1100" i="1" dirty="0">
                <a:solidFill>
                  <a:srgbClr val="5F5F5F"/>
                </a:solidFill>
                <a:latin typeface="Times New Roman"/>
                <a:cs typeface="Times New Roman"/>
              </a:rPr>
              <a:t>when it </a:t>
            </a:r>
            <a:r>
              <a:rPr sz="1100" i="1" spc="-5" dirty="0">
                <a:solidFill>
                  <a:srgbClr val="5F5F5F"/>
                </a:solidFill>
                <a:latin typeface="Times New Roman"/>
                <a:cs typeface="Times New Roman"/>
              </a:rPr>
              <a:t>receives </a:t>
            </a:r>
            <a:r>
              <a:rPr sz="1100" i="1" dirty="0">
                <a:solidFill>
                  <a:srgbClr val="5F5F5F"/>
                </a:solidFill>
                <a:latin typeface="Times New Roman"/>
                <a:cs typeface="Times New Roman"/>
              </a:rPr>
              <a:t>a  ”stop” command or </a:t>
            </a:r>
            <a:r>
              <a:rPr sz="1100" i="1" spc="-5" dirty="0">
                <a:solidFill>
                  <a:srgbClr val="5F5F5F"/>
                </a:solidFill>
                <a:latin typeface="Times New Roman"/>
                <a:cs typeface="Times New Roman"/>
              </a:rPr>
              <a:t>if it reaches </a:t>
            </a:r>
            <a:r>
              <a:rPr sz="1100" i="1" dirty="0">
                <a:solidFill>
                  <a:srgbClr val="5F5F5F"/>
                </a:solidFill>
                <a:latin typeface="Times New Roman"/>
                <a:cs typeface="Times New Roman"/>
              </a:rPr>
              <a:t>an </a:t>
            </a:r>
            <a:r>
              <a:rPr sz="1100" i="1" spc="-5" dirty="0">
                <a:solidFill>
                  <a:srgbClr val="5F5F5F"/>
                </a:solidFill>
                <a:latin typeface="Times New Roman"/>
                <a:cs typeface="Times New Roman"/>
              </a:rPr>
              <a:t>electrical  </a:t>
            </a:r>
            <a:r>
              <a:rPr sz="1100" i="1" dirty="0">
                <a:solidFill>
                  <a:srgbClr val="5F5F5F"/>
                </a:solidFill>
                <a:latin typeface="Times New Roman"/>
                <a:cs typeface="Times New Roman"/>
              </a:rPr>
              <a:t>or </a:t>
            </a:r>
            <a:r>
              <a:rPr sz="1100" i="1" spc="-5" dirty="0">
                <a:solidFill>
                  <a:srgbClr val="5F5F5F"/>
                </a:solidFill>
                <a:latin typeface="Times New Roman"/>
                <a:cs typeface="Times New Roman"/>
              </a:rPr>
              <a:t>software limit</a:t>
            </a:r>
            <a:r>
              <a:rPr sz="1100" i="1" spc="5" dirty="0">
                <a:solidFill>
                  <a:srgbClr val="5F5F5F"/>
                </a:solidFill>
                <a:latin typeface="Times New Roman"/>
                <a:cs typeface="Times New Roman"/>
              </a:rPr>
              <a:t> </a:t>
            </a:r>
            <a:r>
              <a:rPr sz="1100" i="1" spc="-5" dirty="0">
                <a:solidFill>
                  <a:srgbClr val="5F5F5F"/>
                </a:solidFill>
                <a:latin typeface="Times New Roman"/>
                <a:cs typeface="Times New Roman"/>
              </a:rPr>
              <a:t>switch.</a:t>
            </a:r>
            <a:endParaRPr sz="1100" dirty="0">
              <a:latin typeface="Times New Roman"/>
              <a:cs typeface="Times New Roman"/>
            </a:endParaRPr>
          </a:p>
          <a:p>
            <a:pPr>
              <a:lnSpc>
                <a:spcPct val="100000"/>
              </a:lnSpc>
              <a:spcBef>
                <a:spcPts val="45"/>
              </a:spcBef>
              <a:buClr>
                <a:srgbClr val="5F5F5F"/>
              </a:buClr>
              <a:buFont typeface="Wingdings"/>
              <a:buChar char=""/>
            </a:pPr>
            <a:endParaRPr sz="1100" dirty="0">
              <a:latin typeface="Times New Roman"/>
              <a:cs typeface="Times New Roman"/>
            </a:endParaRPr>
          </a:p>
          <a:p>
            <a:pPr marL="290195" marR="28575" indent="-229235" algn="just">
              <a:lnSpc>
                <a:spcPct val="99900"/>
              </a:lnSpc>
              <a:buFont typeface="Wingdings"/>
              <a:buChar char=""/>
              <a:tabLst>
                <a:tab pos="282575" algn="l"/>
              </a:tabLst>
            </a:pPr>
            <a:r>
              <a:rPr sz="1100" i="1" dirty="0">
                <a:solidFill>
                  <a:srgbClr val="5F5F5F"/>
                </a:solidFill>
                <a:latin typeface="Times New Roman"/>
                <a:cs typeface="Times New Roman"/>
              </a:rPr>
              <a:t>record </a:t>
            </a:r>
            <a:r>
              <a:rPr sz="1100" i="1" spc="-5" dirty="0">
                <a:solidFill>
                  <a:srgbClr val="5F5F5F"/>
                </a:solidFill>
                <a:latin typeface="Times New Roman"/>
                <a:cs typeface="Times New Roman"/>
              </a:rPr>
              <a:t>mode </a:t>
            </a:r>
            <a:r>
              <a:rPr sz="1100" i="1" dirty="0">
                <a:solidFill>
                  <a:srgbClr val="5F5F5F"/>
                </a:solidFill>
                <a:latin typeface="Times New Roman"/>
                <a:cs typeface="Times New Roman"/>
              </a:rPr>
              <a:t>: </a:t>
            </a:r>
            <a:r>
              <a:rPr sz="1100" i="1" spc="-5" dirty="0">
                <a:solidFill>
                  <a:srgbClr val="5F5F5F"/>
                </a:solidFill>
                <a:latin typeface="Times New Roman"/>
                <a:cs typeface="Times New Roman"/>
              </a:rPr>
              <a:t>one </a:t>
            </a:r>
            <a:r>
              <a:rPr sz="1100" i="1" spc="-10" dirty="0">
                <a:solidFill>
                  <a:srgbClr val="5F5F5F"/>
                </a:solidFill>
                <a:latin typeface="Times New Roman"/>
                <a:cs typeface="Times New Roman"/>
              </a:rPr>
              <a:t>or </a:t>
            </a:r>
            <a:r>
              <a:rPr sz="1100" i="1" dirty="0">
                <a:solidFill>
                  <a:srgbClr val="5F5F5F"/>
                </a:solidFill>
                <a:latin typeface="Times New Roman"/>
                <a:cs typeface="Times New Roman"/>
              </a:rPr>
              <a:t>several </a:t>
            </a:r>
            <a:r>
              <a:rPr sz="1100" i="1" spc="-5" dirty="0">
                <a:solidFill>
                  <a:srgbClr val="5F5F5F"/>
                </a:solidFill>
                <a:latin typeface="Times New Roman"/>
                <a:cs typeface="Times New Roman"/>
              </a:rPr>
              <a:t>axes are  </a:t>
            </a:r>
            <a:r>
              <a:rPr sz="1100" i="1" dirty="0">
                <a:solidFill>
                  <a:srgbClr val="5F5F5F"/>
                </a:solidFill>
                <a:latin typeface="Times New Roman"/>
                <a:cs typeface="Times New Roman"/>
              </a:rPr>
              <a:t>combined in a </a:t>
            </a:r>
            <a:r>
              <a:rPr sz="1100" i="1" spc="-5" dirty="0">
                <a:solidFill>
                  <a:srgbClr val="5F5F5F"/>
                </a:solidFill>
                <a:latin typeface="Times New Roman"/>
                <a:cs typeface="Times New Roman"/>
              </a:rPr>
              <a:t>spatial </a:t>
            </a:r>
            <a:r>
              <a:rPr sz="1100" i="1" dirty="0">
                <a:solidFill>
                  <a:srgbClr val="5F5F5F"/>
                </a:solidFill>
                <a:latin typeface="Times New Roman"/>
                <a:cs typeface="Times New Roman"/>
              </a:rPr>
              <a:t>scanning </a:t>
            </a:r>
            <a:r>
              <a:rPr sz="1100" i="1" spc="-5" dirty="0">
                <a:solidFill>
                  <a:srgbClr val="5F5F5F"/>
                </a:solidFill>
                <a:latin typeface="Times New Roman"/>
                <a:cs typeface="Times New Roman"/>
              </a:rPr>
              <a:t>movement.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scanning axis trajectory </a:t>
            </a:r>
            <a:r>
              <a:rPr sz="1100" i="1" dirty="0">
                <a:solidFill>
                  <a:srgbClr val="5F5F5F"/>
                </a:solidFill>
                <a:latin typeface="Times New Roman"/>
                <a:cs typeface="Times New Roman"/>
              </a:rPr>
              <a:t>is </a:t>
            </a:r>
            <a:r>
              <a:rPr sz="1100" i="1" spc="-5" dirty="0">
                <a:solidFill>
                  <a:srgbClr val="5F5F5F"/>
                </a:solidFill>
                <a:latin typeface="Times New Roman"/>
                <a:cs typeface="Times New Roman"/>
              </a:rPr>
              <a:t>defined </a:t>
            </a:r>
            <a:r>
              <a:rPr sz="1100" i="1" spc="-10" dirty="0">
                <a:solidFill>
                  <a:srgbClr val="5F5F5F"/>
                </a:solidFill>
                <a:latin typeface="Times New Roman"/>
                <a:cs typeface="Times New Roman"/>
              </a:rPr>
              <a:t>as </a:t>
            </a:r>
            <a:r>
              <a:rPr sz="1100" i="1" dirty="0">
                <a:solidFill>
                  <a:srgbClr val="5F5F5F"/>
                </a:solidFill>
                <a:latin typeface="Times New Roman"/>
                <a:cs typeface="Times New Roman"/>
              </a:rPr>
              <a:t>a  sequence of </a:t>
            </a:r>
            <a:r>
              <a:rPr sz="1100" i="1" spc="-5" dirty="0">
                <a:solidFill>
                  <a:srgbClr val="5F5F5F"/>
                </a:solidFill>
                <a:latin typeface="Times New Roman"/>
                <a:cs typeface="Times New Roman"/>
              </a:rPr>
              <a:t>segments made </a:t>
            </a:r>
            <a:r>
              <a:rPr sz="1100" i="1" dirty="0">
                <a:solidFill>
                  <a:srgbClr val="5F5F5F"/>
                </a:solidFill>
                <a:latin typeface="Times New Roman"/>
                <a:cs typeface="Times New Roman"/>
              </a:rPr>
              <a:t>up </a:t>
            </a:r>
            <a:r>
              <a:rPr sz="1100" i="1" spc="-5" dirty="0">
                <a:solidFill>
                  <a:srgbClr val="5F5F5F"/>
                </a:solidFill>
                <a:latin typeface="Times New Roman"/>
                <a:cs typeface="Times New Roman"/>
              </a:rPr>
              <a:t>themselves </a:t>
            </a:r>
            <a:r>
              <a:rPr sz="1100" i="1" dirty="0">
                <a:solidFill>
                  <a:srgbClr val="5F5F5F"/>
                </a:solidFill>
                <a:latin typeface="Times New Roman"/>
                <a:cs typeface="Times New Roman"/>
              </a:rPr>
              <a:t>of  a </a:t>
            </a:r>
            <a:r>
              <a:rPr sz="1100" i="1" spc="-5" dirty="0">
                <a:solidFill>
                  <a:srgbClr val="5F5F5F"/>
                </a:solidFill>
                <a:latin typeface="Times New Roman"/>
                <a:cs typeface="Times New Roman"/>
              </a:rPr>
              <a:t>certain number </a:t>
            </a:r>
            <a:r>
              <a:rPr sz="1100" i="1" spc="-10" dirty="0">
                <a:solidFill>
                  <a:srgbClr val="5F5F5F"/>
                </a:solidFill>
                <a:latin typeface="Times New Roman"/>
                <a:cs typeface="Times New Roman"/>
              </a:rPr>
              <a:t>of </a:t>
            </a:r>
            <a:r>
              <a:rPr sz="1100" i="1" spc="-5" dirty="0">
                <a:solidFill>
                  <a:srgbClr val="5F5F5F"/>
                </a:solidFill>
                <a:latin typeface="Times New Roman"/>
                <a:cs typeface="Times New Roman"/>
              </a:rPr>
              <a:t>intervals.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intervals  </a:t>
            </a:r>
            <a:r>
              <a:rPr sz="1100" i="1" dirty="0">
                <a:solidFill>
                  <a:srgbClr val="5F5F5F"/>
                </a:solidFill>
                <a:latin typeface="Times New Roman"/>
                <a:cs typeface="Times New Roman"/>
              </a:rPr>
              <a:t>number </a:t>
            </a:r>
            <a:r>
              <a:rPr sz="1100" i="1" spc="-5" dirty="0">
                <a:solidFill>
                  <a:srgbClr val="5F5F5F"/>
                </a:solidFill>
                <a:latin typeface="Times New Roman"/>
                <a:cs typeface="Times New Roman"/>
              </a:rPr>
              <a:t>and their size vary </a:t>
            </a:r>
            <a:r>
              <a:rPr sz="1100" i="1" dirty="0">
                <a:solidFill>
                  <a:srgbClr val="5F5F5F"/>
                </a:solidFill>
                <a:latin typeface="Times New Roman"/>
                <a:cs typeface="Times New Roman"/>
              </a:rPr>
              <a:t>from </a:t>
            </a:r>
            <a:r>
              <a:rPr sz="1100" i="1" spc="-5" dirty="0">
                <a:solidFill>
                  <a:srgbClr val="5F5F5F"/>
                </a:solidFill>
                <a:latin typeface="Times New Roman"/>
                <a:cs typeface="Times New Roman"/>
              </a:rPr>
              <a:t>one segment  </a:t>
            </a:r>
            <a:r>
              <a:rPr sz="1100" i="1" dirty="0">
                <a:solidFill>
                  <a:srgbClr val="5F5F5F"/>
                </a:solidFill>
                <a:latin typeface="Times New Roman"/>
                <a:cs typeface="Times New Roman"/>
              </a:rPr>
              <a:t>to </a:t>
            </a:r>
            <a:r>
              <a:rPr sz="1100" i="1" spc="-5" dirty="0">
                <a:solidFill>
                  <a:srgbClr val="5F5F5F"/>
                </a:solidFill>
                <a:latin typeface="Times New Roman"/>
                <a:cs typeface="Times New Roman"/>
              </a:rPr>
              <a:t>another. It allows modulating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measurement acquisition </a:t>
            </a:r>
            <a:r>
              <a:rPr sz="1100" i="1" dirty="0">
                <a:solidFill>
                  <a:srgbClr val="5F5F5F"/>
                </a:solidFill>
                <a:latin typeface="Times New Roman"/>
                <a:cs typeface="Times New Roman"/>
              </a:rPr>
              <a:t>density during a  scanning.</a:t>
            </a:r>
            <a:endParaRPr sz="1100" dirty="0">
              <a:latin typeface="Times New Roman"/>
              <a:cs typeface="Times New Roman"/>
            </a:endParaRPr>
          </a:p>
          <a:p>
            <a:pPr>
              <a:lnSpc>
                <a:spcPct val="100000"/>
              </a:lnSpc>
              <a:buClr>
                <a:srgbClr val="5F5F5F"/>
              </a:buClr>
              <a:buFont typeface="Wingdings"/>
              <a:buChar char=""/>
            </a:pPr>
            <a:endParaRPr sz="1200" dirty="0">
              <a:latin typeface="Times New Roman"/>
              <a:cs typeface="Times New Roman"/>
            </a:endParaRPr>
          </a:p>
          <a:p>
            <a:pPr>
              <a:lnSpc>
                <a:spcPct val="100000"/>
              </a:lnSpc>
              <a:spcBef>
                <a:spcPts val="40"/>
              </a:spcBef>
              <a:buClr>
                <a:srgbClr val="5F5F5F"/>
              </a:buClr>
              <a:buFont typeface="Wingdings"/>
              <a:buChar char=""/>
            </a:pPr>
            <a:endParaRPr sz="1050" dirty="0">
              <a:latin typeface="Times New Roman"/>
              <a:cs typeface="Times New Roman"/>
            </a:endParaRPr>
          </a:p>
          <a:p>
            <a:pPr marL="12700" marR="29845">
              <a:lnSpc>
                <a:spcPct val="100000"/>
              </a:lnSpc>
              <a:spcBef>
                <a:spcPts val="5"/>
              </a:spcBef>
            </a:pPr>
            <a:r>
              <a:rPr sz="1100" i="1" dirty="0">
                <a:solidFill>
                  <a:srgbClr val="5F5F5F"/>
                </a:solidFill>
                <a:latin typeface="Times New Roman"/>
                <a:cs typeface="Times New Roman"/>
              </a:rPr>
              <a:t>In </a:t>
            </a:r>
            <a:r>
              <a:rPr sz="1100" i="1" spc="-5" dirty="0">
                <a:solidFill>
                  <a:srgbClr val="5F5F5F"/>
                </a:solidFill>
                <a:latin typeface="Times New Roman"/>
                <a:cs typeface="Times New Roman"/>
              </a:rPr>
              <a:t>scanning mode, </a:t>
            </a:r>
            <a:r>
              <a:rPr sz="1100" i="1" dirty="0">
                <a:solidFill>
                  <a:srgbClr val="5F5F5F"/>
                </a:solidFill>
                <a:latin typeface="Times New Roman"/>
                <a:cs typeface="Times New Roman"/>
              </a:rPr>
              <a:t>The AC 9030 </a:t>
            </a:r>
            <a:r>
              <a:rPr sz="1100" i="1" spc="-5" dirty="0">
                <a:solidFill>
                  <a:srgbClr val="5F5F5F"/>
                </a:solidFill>
                <a:latin typeface="Times New Roman"/>
                <a:cs typeface="Times New Roman"/>
              </a:rPr>
              <a:t>unit </a:t>
            </a:r>
            <a:r>
              <a:rPr sz="1100" i="1" dirty="0">
                <a:solidFill>
                  <a:srgbClr val="5F5F5F"/>
                </a:solidFill>
                <a:latin typeface="Times New Roman"/>
                <a:cs typeface="Times New Roman"/>
              </a:rPr>
              <a:t>can perform  synchronization </a:t>
            </a:r>
            <a:r>
              <a:rPr sz="1100" i="1" spc="-5" dirty="0">
                <a:solidFill>
                  <a:srgbClr val="5F5F5F"/>
                </a:solidFill>
                <a:latin typeface="Times New Roman"/>
                <a:cs typeface="Times New Roman"/>
              </a:rPr>
              <a:t>with other</a:t>
            </a:r>
            <a:r>
              <a:rPr sz="1100" i="1" spc="-30" dirty="0">
                <a:solidFill>
                  <a:srgbClr val="5F5F5F"/>
                </a:solidFill>
                <a:latin typeface="Times New Roman"/>
                <a:cs typeface="Times New Roman"/>
              </a:rPr>
              <a:t> </a:t>
            </a:r>
            <a:r>
              <a:rPr sz="1100" i="1" dirty="0">
                <a:solidFill>
                  <a:srgbClr val="5F5F5F"/>
                </a:solidFill>
                <a:latin typeface="Times New Roman"/>
                <a:cs typeface="Times New Roman"/>
              </a:rPr>
              <a:t>systems.</a:t>
            </a:r>
            <a:endParaRPr sz="1100" dirty="0">
              <a:latin typeface="Times New Roman"/>
              <a:cs typeface="Times New Roman"/>
            </a:endParaRPr>
          </a:p>
          <a:p>
            <a:pPr>
              <a:lnSpc>
                <a:spcPct val="100000"/>
              </a:lnSpc>
            </a:pPr>
            <a:endParaRPr sz="1150" dirty="0">
              <a:latin typeface="Times New Roman"/>
              <a:cs typeface="Times New Roman"/>
            </a:endParaRPr>
          </a:p>
          <a:p>
            <a:pPr marL="290195" marR="5080" indent="-229235" algn="just">
              <a:lnSpc>
                <a:spcPct val="99500"/>
              </a:lnSpc>
              <a:buFont typeface="Wingdings"/>
              <a:buChar char=""/>
              <a:tabLst>
                <a:tab pos="282575" algn="l"/>
              </a:tabLst>
            </a:pPr>
            <a:r>
              <a:rPr sz="1100" i="1" dirty="0">
                <a:solidFill>
                  <a:srgbClr val="5F5F5F"/>
                </a:solidFill>
                <a:latin typeface="Times New Roman"/>
                <a:cs typeface="Times New Roman"/>
              </a:rPr>
              <a:t>A TTL </a:t>
            </a:r>
            <a:r>
              <a:rPr sz="1100" i="1" spc="-5" dirty="0">
                <a:solidFill>
                  <a:srgbClr val="5F5F5F"/>
                </a:solidFill>
                <a:latin typeface="Times New Roman"/>
                <a:cs typeface="Times New Roman"/>
              </a:rPr>
              <a:t>signal </a:t>
            </a:r>
            <a:r>
              <a:rPr sz="1100" i="1" dirty="0">
                <a:solidFill>
                  <a:srgbClr val="5F5F5F"/>
                </a:solidFill>
                <a:latin typeface="Times New Roman"/>
                <a:cs typeface="Times New Roman"/>
              </a:rPr>
              <a:t>is </a:t>
            </a:r>
            <a:r>
              <a:rPr sz="1100" i="1" spc="-5" dirty="0">
                <a:solidFill>
                  <a:srgbClr val="5F5F5F"/>
                </a:solidFill>
                <a:latin typeface="Times New Roman"/>
                <a:cs typeface="Times New Roman"/>
              </a:rPr>
              <a:t>triggered for </a:t>
            </a:r>
            <a:r>
              <a:rPr sz="1100" i="1" dirty="0">
                <a:solidFill>
                  <a:srgbClr val="5F5F5F"/>
                </a:solidFill>
                <a:latin typeface="Times New Roman"/>
                <a:cs typeface="Times New Roman"/>
              </a:rPr>
              <a:t>each  </a:t>
            </a:r>
            <a:r>
              <a:rPr sz="1100" i="1" spc="-5" dirty="0">
                <a:solidFill>
                  <a:srgbClr val="5F5F5F"/>
                </a:solidFill>
                <a:latin typeface="Times New Roman"/>
                <a:cs typeface="Times New Roman"/>
              </a:rPr>
              <a:t>measurement point programmed </a:t>
            </a:r>
            <a:r>
              <a:rPr sz="1100" i="1" dirty="0">
                <a:solidFill>
                  <a:srgbClr val="5F5F5F"/>
                </a:solidFill>
                <a:latin typeface="Times New Roman"/>
                <a:cs typeface="Times New Roman"/>
              </a:rPr>
              <a:t>during a  scanning.</a:t>
            </a:r>
            <a:endParaRPr sz="1100" dirty="0">
              <a:latin typeface="Times New Roman"/>
              <a:cs typeface="Times New Roman"/>
            </a:endParaRPr>
          </a:p>
          <a:p>
            <a:pPr>
              <a:lnSpc>
                <a:spcPct val="100000"/>
              </a:lnSpc>
              <a:buClr>
                <a:srgbClr val="5F5F5F"/>
              </a:buClr>
              <a:buFont typeface="Wingdings"/>
              <a:buChar char=""/>
            </a:pPr>
            <a:endParaRPr sz="1150" dirty="0">
              <a:latin typeface="Times New Roman"/>
              <a:cs typeface="Times New Roman"/>
            </a:endParaRPr>
          </a:p>
          <a:p>
            <a:pPr marL="290195" marR="5080" indent="-229235" algn="just">
              <a:lnSpc>
                <a:spcPct val="99800"/>
              </a:lnSpc>
              <a:buFont typeface="Wingdings"/>
              <a:buChar char=""/>
              <a:tabLst>
                <a:tab pos="282575" algn="l"/>
              </a:tabLst>
            </a:pPr>
            <a:r>
              <a:rPr sz="1100" i="1" dirty="0">
                <a:solidFill>
                  <a:srgbClr val="5F5F5F"/>
                </a:solidFill>
                <a:latin typeface="Times New Roman"/>
                <a:cs typeface="Times New Roman"/>
              </a:rPr>
              <a:t>As an option, </a:t>
            </a:r>
            <a:r>
              <a:rPr sz="1100" i="1" spc="-10" dirty="0">
                <a:solidFill>
                  <a:srgbClr val="5F5F5F"/>
                </a:solidFill>
                <a:latin typeface="Times New Roman"/>
                <a:cs typeface="Times New Roman"/>
              </a:rPr>
              <a:t>an </a:t>
            </a:r>
            <a:r>
              <a:rPr sz="1100" i="1" spc="-5" dirty="0">
                <a:solidFill>
                  <a:srgbClr val="5F5F5F"/>
                </a:solidFill>
                <a:latin typeface="Times New Roman"/>
                <a:cs typeface="Times New Roman"/>
              </a:rPr>
              <a:t>external </a:t>
            </a:r>
            <a:r>
              <a:rPr sz="1100" i="1" dirty="0">
                <a:solidFill>
                  <a:srgbClr val="5F5F5F"/>
                </a:solidFill>
                <a:latin typeface="Times New Roman"/>
                <a:cs typeface="Times New Roman"/>
              </a:rPr>
              <a:t>device </a:t>
            </a:r>
            <a:r>
              <a:rPr sz="1100" i="1" spc="-5" dirty="0">
                <a:solidFill>
                  <a:srgbClr val="5F5F5F"/>
                </a:solidFill>
                <a:latin typeface="Times New Roman"/>
                <a:cs typeface="Times New Roman"/>
              </a:rPr>
              <a:t>can trigger  </a:t>
            </a:r>
            <a:r>
              <a:rPr sz="1100" i="1" dirty="0">
                <a:solidFill>
                  <a:srgbClr val="5F5F5F"/>
                </a:solidFill>
                <a:latin typeface="Times New Roman"/>
                <a:cs typeface="Times New Roman"/>
              </a:rPr>
              <a:t>an </a:t>
            </a:r>
            <a:r>
              <a:rPr sz="1100" i="1" spc="-5" dirty="0">
                <a:solidFill>
                  <a:srgbClr val="5F5F5F"/>
                </a:solidFill>
                <a:latin typeface="Times New Roman"/>
                <a:cs typeface="Times New Roman"/>
              </a:rPr>
              <a:t>instantaneous </a:t>
            </a:r>
            <a:r>
              <a:rPr sz="1100" i="1" dirty="0">
                <a:solidFill>
                  <a:srgbClr val="5F5F5F"/>
                </a:solidFill>
                <a:latin typeface="Times New Roman"/>
                <a:cs typeface="Times New Roman"/>
              </a:rPr>
              <a:t>storage </a:t>
            </a:r>
            <a:r>
              <a:rPr sz="1100" i="1" spc="-10" dirty="0">
                <a:solidFill>
                  <a:srgbClr val="5F5F5F"/>
                </a:solidFill>
                <a:latin typeface="Times New Roman"/>
                <a:cs typeface="Times New Roman"/>
              </a:rPr>
              <a:t>of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scanning axis  </a:t>
            </a:r>
            <a:r>
              <a:rPr sz="1100" i="1" dirty="0">
                <a:solidFill>
                  <a:srgbClr val="5F5F5F"/>
                </a:solidFill>
                <a:latin typeface="Times New Roman"/>
                <a:cs typeface="Times New Roman"/>
              </a:rPr>
              <a:t>current </a:t>
            </a:r>
            <a:r>
              <a:rPr sz="1100" i="1" spc="-5" dirty="0">
                <a:solidFill>
                  <a:srgbClr val="5F5F5F"/>
                </a:solidFill>
                <a:latin typeface="Times New Roman"/>
                <a:cs typeface="Times New Roman"/>
              </a:rPr>
              <a:t>position, </a:t>
            </a:r>
            <a:r>
              <a:rPr sz="1100" i="1" dirty="0">
                <a:solidFill>
                  <a:srgbClr val="5F5F5F"/>
                </a:solidFill>
                <a:latin typeface="Times New Roman"/>
                <a:cs typeface="Times New Roman"/>
              </a:rPr>
              <a:t>by </a:t>
            </a:r>
            <a:r>
              <a:rPr sz="1100" i="1" spc="-5" dirty="0">
                <a:solidFill>
                  <a:srgbClr val="5F5F5F"/>
                </a:solidFill>
                <a:latin typeface="Times New Roman"/>
                <a:cs typeface="Times New Roman"/>
              </a:rPr>
              <a:t>sending </a:t>
            </a:r>
            <a:r>
              <a:rPr sz="1100" i="1" dirty="0">
                <a:solidFill>
                  <a:srgbClr val="5F5F5F"/>
                </a:solidFill>
                <a:latin typeface="Times New Roman"/>
                <a:cs typeface="Times New Roman"/>
              </a:rPr>
              <a:t>a TTL </a:t>
            </a:r>
            <a:r>
              <a:rPr sz="1100" i="1" spc="-5" dirty="0">
                <a:solidFill>
                  <a:srgbClr val="5F5F5F"/>
                </a:solidFill>
                <a:latin typeface="Times New Roman"/>
                <a:cs typeface="Times New Roman"/>
              </a:rPr>
              <a:t>signal  received </a:t>
            </a:r>
            <a:r>
              <a:rPr sz="1100" i="1" dirty="0">
                <a:solidFill>
                  <a:srgbClr val="5F5F5F"/>
                </a:solidFill>
                <a:latin typeface="Times New Roman"/>
                <a:cs typeface="Times New Roman"/>
              </a:rPr>
              <a:t>on a </a:t>
            </a:r>
            <a:r>
              <a:rPr sz="1100" i="1" spc="-5" dirty="0">
                <a:solidFill>
                  <a:srgbClr val="5F5F5F"/>
                </a:solidFill>
                <a:latin typeface="Times New Roman"/>
                <a:cs typeface="Times New Roman"/>
              </a:rPr>
              <a:t>dedicated input. 30,000  positions </a:t>
            </a:r>
            <a:r>
              <a:rPr sz="1100" i="1" dirty="0">
                <a:solidFill>
                  <a:srgbClr val="5F5F5F"/>
                </a:solidFill>
                <a:latin typeface="Times New Roman"/>
                <a:cs typeface="Times New Roman"/>
              </a:rPr>
              <a:t>can be </a:t>
            </a:r>
            <a:r>
              <a:rPr sz="1100" i="1" spc="-5" dirty="0">
                <a:solidFill>
                  <a:srgbClr val="5F5F5F"/>
                </a:solidFill>
                <a:latin typeface="Times New Roman"/>
                <a:cs typeface="Times New Roman"/>
              </a:rPr>
              <a:t>stored </a:t>
            </a:r>
            <a:r>
              <a:rPr sz="1100" i="1" dirty="0">
                <a:solidFill>
                  <a:srgbClr val="5F5F5F"/>
                </a:solidFill>
                <a:latin typeface="Times New Roman"/>
                <a:cs typeface="Times New Roman"/>
              </a:rPr>
              <a:t>this way </a:t>
            </a:r>
            <a:r>
              <a:rPr sz="1100" i="1" spc="-5" dirty="0">
                <a:solidFill>
                  <a:srgbClr val="5F5F5F"/>
                </a:solidFill>
                <a:latin typeface="Times New Roman"/>
                <a:cs typeface="Times New Roman"/>
              </a:rPr>
              <a:t>and  </a:t>
            </a:r>
            <a:r>
              <a:rPr sz="1100" i="1" dirty="0">
                <a:solidFill>
                  <a:srgbClr val="5F5F5F"/>
                </a:solidFill>
                <a:latin typeface="Times New Roman"/>
                <a:cs typeface="Times New Roman"/>
              </a:rPr>
              <a:t>transferred </a:t>
            </a:r>
            <a:r>
              <a:rPr sz="1100" i="1" spc="-5" dirty="0">
                <a:solidFill>
                  <a:srgbClr val="5F5F5F"/>
                </a:solidFill>
                <a:latin typeface="Times New Roman"/>
                <a:cs typeface="Times New Roman"/>
              </a:rPr>
              <a:t>later</a:t>
            </a:r>
            <a:r>
              <a:rPr sz="1100" i="1" spc="-30" dirty="0">
                <a:solidFill>
                  <a:srgbClr val="5F5F5F"/>
                </a:solidFill>
                <a:latin typeface="Times New Roman"/>
                <a:cs typeface="Times New Roman"/>
              </a:rPr>
              <a:t> </a:t>
            </a:r>
            <a:r>
              <a:rPr sz="1100" i="1" dirty="0">
                <a:solidFill>
                  <a:srgbClr val="5F5F5F"/>
                </a:solidFill>
                <a:latin typeface="Times New Roman"/>
                <a:cs typeface="Times New Roman"/>
              </a:rPr>
              <a:t>on.</a:t>
            </a:r>
            <a:endParaRPr sz="1100" dirty="0">
              <a:latin typeface="Times New Roman"/>
              <a:cs typeface="Times New Roman"/>
            </a:endParaRPr>
          </a:p>
          <a:p>
            <a:pPr>
              <a:lnSpc>
                <a:spcPct val="100000"/>
              </a:lnSpc>
              <a:spcBef>
                <a:spcPts val="50"/>
              </a:spcBef>
              <a:buClr>
                <a:srgbClr val="5F5F5F"/>
              </a:buClr>
              <a:buFont typeface="Wingdings"/>
              <a:buChar char=""/>
            </a:pPr>
            <a:endParaRPr sz="1100" dirty="0">
              <a:latin typeface="Times New Roman"/>
              <a:cs typeface="Times New Roman"/>
            </a:endParaRPr>
          </a:p>
          <a:p>
            <a:pPr marL="290195" marR="5080" indent="-229235" algn="just">
              <a:lnSpc>
                <a:spcPct val="100000"/>
              </a:lnSpc>
              <a:buFont typeface="Wingdings"/>
              <a:buChar char=""/>
              <a:tabLst>
                <a:tab pos="282575" algn="l"/>
              </a:tabLst>
            </a:pPr>
            <a:r>
              <a:rPr sz="1100" i="1" dirty="0">
                <a:solidFill>
                  <a:srgbClr val="5F5F5F"/>
                </a:solidFill>
                <a:latin typeface="Times New Roman"/>
                <a:cs typeface="Times New Roman"/>
              </a:rPr>
              <a:t>A SRQ signal </a:t>
            </a:r>
            <a:r>
              <a:rPr sz="1100" i="1" spc="-5" dirty="0">
                <a:solidFill>
                  <a:srgbClr val="5F5F5F"/>
                </a:solidFill>
                <a:latin typeface="Times New Roman"/>
                <a:cs typeface="Times New Roman"/>
              </a:rPr>
              <a:t>can </a:t>
            </a:r>
            <a:r>
              <a:rPr sz="1100" i="1" dirty="0">
                <a:solidFill>
                  <a:srgbClr val="5F5F5F"/>
                </a:solidFill>
                <a:latin typeface="Times New Roman"/>
                <a:cs typeface="Times New Roman"/>
              </a:rPr>
              <a:t>be </a:t>
            </a:r>
            <a:r>
              <a:rPr sz="1100" i="1" spc="-5" dirty="0">
                <a:solidFill>
                  <a:srgbClr val="5F5F5F"/>
                </a:solidFill>
                <a:latin typeface="Times New Roman"/>
                <a:cs typeface="Times New Roman"/>
              </a:rPr>
              <a:t>emitted </a:t>
            </a:r>
            <a:r>
              <a:rPr sz="1100" i="1" dirty="0">
                <a:solidFill>
                  <a:srgbClr val="5F5F5F"/>
                </a:solidFill>
                <a:latin typeface="Times New Roman"/>
                <a:cs typeface="Times New Roman"/>
              </a:rPr>
              <a:t>on the </a:t>
            </a:r>
            <a:r>
              <a:rPr sz="1100" i="1" spc="-5" dirty="0">
                <a:solidFill>
                  <a:srgbClr val="5F5F5F"/>
                </a:solidFill>
                <a:latin typeface="Times New Roman"/>
                <a:cs typeface="Times New Roman"/>
              </a:rPr>
              <a:t>IEEE </a:t>
            </a:r>
            <a:r>
              <a:rPr sz="1100" i="1" dirty="0">
                <a:solidFill>
                  <a:srgbClr val="5F5F5F"/>
                </a:solidFill>
                <a:latin typeface="Times New Roman"/>
                <a:cs typeface="Times New Roman"/>
              </a:rPr>
              <a:t>488  bus to </a:t>
            </a:r>
            <a:r>
              <a:rPr sz="1100" i="1" spc="-5" dirty="0">
                <a:solidFill>
                  <a:srgbClr val="5F5F5F"/>
                </a:solidFill>
                <a:latin typeface="Times New Roman"/>
                <a:cs typeface="Times New Roman"/>
              </a:rPr>
              <a:t>signal </a:t>
            </a:r>
            <a:r>
              <a:rPr sz="1100" i="1" dirty="0">
                <a:solidFill>
                  <a:srgbClr val="5F5F5F"/>
                </a:solidFill>
                <a:latin typeface="Times New Roman"/>
                <a:cs typeface="Times New Roman"/>
              </a:rPr>
              <a:t>an </a:t>
            </a:r>
            <a:r>
              <a:rPr sz="1100" i="1" spc="-5" dirty="0">
                <a:solidFill>
                  <a:srgbClr val="5F5F5F"/>
                </a:solidFill>
                <a:latin typeface="Times New Roman"/>
                <a:cs typeface="Times New Roman"/>
              </a:rPr>
              <a:t>event </a:t>
            </a:r>
            <a:r>
              <a:rPr sz="1100" i="1" dirty="0">
                <a:solidFill>
                  <a:srgbClr val="5F5F5F"/>
                </a:solidFill>
                <a:latin typeface="Times New Roman"/>
                <a:cs typeface="Times New Roman"/>
              </a:rPr>
              <a:t>such as: </a:t>
            </a:r>
            <a:r>
              <a:rPr sz="1100" i="1" spc="-5" dirty="0">
                <a:solidFill>
                  <a:srgbClr val="5F5F5F"/>
                </a:solidFill>
                <a:latin typeface="Times New Roman"/>
                <a:cs typeface="Times New Roman"/>
              </a:rPr>
              <a:t>partial </a:t>
            </a:r>
            <a:r>
              <a:rPr sz="1100" i="1" spc="-10" dirty="0">
                <a:solidFill>
                  <a:srgbClr val="5F5F5F"/>
                </a:solidFill>
                <a:latin typeface="Times New Roman"/>
                <a:cs typeface="Times New Roman"/>
              </a:rPr>
              <a:t>or </a:t>
            </a:r>
            <a:r>
              <a:rPr sz="1100" i="1" spc="-5" dirty="0">
                <a:solidFill>
                  <a:srgbClr val="5F5F5F"/>
                </a:solidFill>
                <a:latin typeface="Times New Roman"/>
                <a:cs typeface="Times New Roman"/>
              </a:rPr>
              <a:t>total  </a:t>
            </a:r>
            <a:r>
              <a:rPr sz="1100" i="1" dirty="0">
                <a:solidFill>
                  <a:srgbClr val="5F5F5F"/>
                </a:solidFill>
                <a:latin typeface="Times New Roman"/>
                <a:cs typeface="Times New Roman"/>
              </a:rPr>
              <a:t>end </a:t>
            </a:r>
            <a:r>
              <a:rPr sz="1100" i="1" spc="-10" dirty="0">
                <a:solidFill>
                  <a:srgbClr val="5F5F5F"/>
                </a:solidFill>
                <a:latin typeface="Times New Roman"/>
                <a:cs typeface="Times New Roman"/>
              </a:rPr>
              <a:t>of </a:t>
            </a:r>
            <a:r>
              <a:rPr sz="1100" i="1" spc="-5" dirty="0">
                <a:solidFill>
                  <a:srgbClr val="5F5F5F"/>
                </a:solidFill>
                <a:latin typeface="Times New Roman"/>
                <a:cs typeface="Times New Roman"/>
              </a:rPr>
              <a:t>scanning, axis </a:t>
            </a:r>
            <a:r>
              <a:rPr sz="1100" i="1" dirty="0">
                <a:solidFill>
                  <a:srgbClr val="5F5F5F"/>
                </a:solidFill>
                <a:latin typeface="Times New Roman"/>
                <a:cs typeface="Times New Roman"/>
              </a:rPr>
              <a:t>in </a:t>
            </a:r>
            <a:r>
              <a:rPr sz="1100" i="1" spc="-5" dirty="0">
                <a:solidFill>
                  <a:srgbClr val="5F5F5F"/>
                </a:solidFill>
                <a:latin typeface="Times New Roman"/>
                <a:cs typeface="Times New Roman"/>
              </a:rPr>
              <a:t>measurement  position, </a:t>
            </a:r>
            <a:r>
              <a:rPr sz="1100" i="1" dirty="0">
                <a:solidFill>
                  <a:srgbClr val="5F5F5F"/>
                </a:solidFill>
                <a:latin typeface="Times New Roman"/>
                <a:cs typeface="Times New Roman"/>
              </a:rPr>
              <a:t>end of</a:t>
            </a:r>
            <a:r>
              <a:rPr sz="1100" i="1" spc="-5" dirty="0">
                <a:solidFill>
                  <a:srgbClr val="5F5F5F"/>
                </a:solidFill>
                <a:latin typeface="Times New Roman"/>
                <a:cs typeface="Times New Roman"/>
              </a:rPr>
              <a:t> movement.</a:t>
            </a:r>
            <a:endParaRPr sz="1100" dirty="0">
              <a:latin typeface="Times New Roman"/>
              <a:cs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idx="4294967295"/>
          </p:nvPr>
        </p:nvSpPr>
        <p:spPr>
          <a:xfrm>
            <a:off x="3860600" y="1063625"/>
            <a:ext cx="1133475" cy="390525"/>
          </a:xfrm>
          <a:prstGeom prst="rect">
            <a:avLst/>
          </a:prstGeom>
        </p:spPr>
        <p:txBody>
          <a:bodyPr vert="horz" wrap="square" lIns="0" tIns="12700" rIns="0" bIns="0" rtlCol="0">
            <a:spAutoFit/>
          </a:bodyPr>
          <a:lstStyle/>
          <a:p>
            <a:pPr marL="12700">
              <a:lnSpc>
                <a:spcPct val="100000"/>
              </a:lnSpc>
              <a:spcBef>
                <a:spcPts val="100"/>
              </a:spcBef>
            </a:pPr>
            <a:r>
              <a:rPr spc="-5" dirty="0"/>
              <a:t>AC</a:t>
            </a:r>
            <a:r>
              <a:rPr spc="-90" dirty="0"/>
              <a:t> </a:t>
            </a:r>
            <a:r>
              <a:rPr dirty="0"/>
              <a:t>9030</a:t>
            </a:r>
          </a:p>
        </p:txBody>
      </p:sp>
      <p:sp>
        <p:nvSpPr>
          <p:cNvPr id="6" name="object 6"/>
          <p:cNvSpPr txBox="1"/>
          <p:nvPr/>
        </p:nvSpPr>
        <p:spPr>
          <a:xfrm>
            <a:off x="5368925" y="1063497"/>
            <a:ext cx="2143125" cy="743585"/>
          </a:xfrm>
          <a:prstGeom prst="rect">
            <a:avLst/>
          </a:prstGeom>
        </p:spPr>
        <p:txBody>
          <a:bodyPr vert="horz" wrap="square" lIns="0" tIns="12700" rIns="0" bIns="0" rtlCol="0">
            <a:spAutoFit/>
          </a:bodyPr>
          <a:lstStyle/>
          <a:p>
            <a:pPr marR="5715" algn="r">
              <a:lnSpc>
                <a:spcPts val="2825"/>
              </a:lnSpc>
              <a:spcBef>
                <a:spcPts val="100"/>
              </a:spcBef>
            </a:pPr>
            <a:r>
              <a:rPr sz="2400" spc="-5" dirty="0">
                <a:latin typeface="Times New Roman"/>
                <a:cs typeface="Times New Roman"/>
              </a:rPr>
              <a:t>Unité de</a:t>
            </a:r>
            <a:r>
              <a:rPr sz="2400" spc="-25" dirty="0">
                <a:latin typeface="Times New Roman"/>
                <a:cs typeface="Times New Roman"/>
              </a:rPr>
              <a:t> </a:t>
            </a:r>
            <a:r>
              <a:rPr sz="2400" spc="-5" dirty="0">
                <a:latin typeface="Times New Roman"/>
                <a:cs typeface="Times New Roman"/>
              </a:rPr>
              <a:t>contrôle</a:t>
            </a:r>
            <a:endParaRPr sz="2400" dirty="0">
              <a:latin typeface="Times New Roman"/>
              <a:cs typeface="Times New Roman"/>
            </a:endParaRPr>
          </a:p>
          <a:p>
            <a:pPr marR="5080" algn="r">
              <a:lnSpc>
                <a:spcPts val="2825"/>
              </a:lnSpc>
            </a:pPr>
            <a:r>
              <a:rPr sz="2400" i="1" spc="-5" dirty="0">
                <a:solidFill>
                  <a:srgbClr val="5F5F5F"/>
                </a:solidFill>
                <a:latin typeface="Times New Roman"/>
                <a:cs typeface="Times New Roman"/>
              </a:rPr>
              <a:t>Control</a:t>
            </a:r>
            <a:r>
              <a:rPr sz="2400" i="1" spc="-65" dirty="0">
                <a:solidFill>
                  <a:srgbClr val="5F5F5F"/>
                </a:solidFill>
                <a:latin typeface="Times New Roman"/>
                <a:cs typeface="Times New Roman"/>
              </a:rPr>
              <a:t> </a:t>
            </a:r>
            <a:r>
              <a:rPr sz="2400" i="1" spc="-5" dirty="0">
                <a:solidFill>
                  <a:srgbClr val="5F5F5F"/>
                </a:solidFill>
                <a:latin typeface="Times New Roman"/>
                <a:cs typeface="Times New Roman"/>
              </a:rPr>
              <a:t>unit</a:t>
            </a:r>
            <a:endParaRPr sz="2400" dirty="0">
              <a:latin typeface="Times New Roman"/>
              <a:cs typeface="Times New Roman"/>
            </a:endParaRPr>
          </a:p>
        </p:txBody>
      </p:sp>
      <p:sp>
        <p:nvSpPr>
          <p:cNvPr id="7" name="object 7"/>
          <p:cNvSpPr txBox="1"/>
          <p:nvPr/>
        </p:nvSpPr>
        <p:spPr>
          <a:xfrm>
            <a:off x="706627" y="2108961"/>
            <a:ext cx="2997200" cy="5401945"/>
          </a:xfrm>
          <a:prstGeom prst="rect">
            <a:avLst/>
          </a:prstGeom>
        </p:spPr>
        <p:txBody>
          <a:bodyPr vert="horz" wrap="square" lIns="0" tIns="12700" rIns="0" bIns="0" rtlCol="0">
            <a:spAutoFit/>
          </a:bodyPr>
          <a:lstStyle/>
          <a:p>
            <a:pPr marL="96520" indent="-83820" algn="just">
              <a:lnSpc>
                <a:spcPct val="100000"/>
              </a:lnSpc>
              <a:spcBef>
                <a:spcPts val="100"/>
              </a:spcBef>
              <a:buChar char="•"/>
              <a:tabLst>
                <a:tab pos="96520" algn="l"/>
              </a:tabLst>
            </a:pPr>
            <a:r>
              <a:rPr sz="1100" spc="-5" dirty="0">
                <a:latin typeface="Times New Roman"/>
                <a:cs typeface="Times New Roman"/>
              </a:rPr>
              <a:t>SPECIFICATIONS</a:t>
            </a:r>
            <a:endParaRPr sz="1100">
              <a:latin typeface="Times New Roman"/>
              <a:cs typeface="Times New Roman"/>
            </a:endParaRPr>
          </a:p>
          <a:p>
            <a:pPr>
              <a:lnSpc>
                <a:spcPct val="100000"/>
              </a:lnSpc>
              <a:spcBef>
                <a:spcPts val="25"/>
              </a:spcBef>
            </a:pPr>
            <a:endParaRPr sz="1200">
              <a:latin typeface="Times New Roman"/>
              <a:cs typeface="Times New Roman"/>
            </a:endParaRPr>
          </a:p>
          <a:p>
            <a:pPr marL="241300" indent="-229235" algn="just">
              <a:lnSpc>
                <a:spcPts val="1315"/>
              </a:lnSpc>
              <a:buFont typeface="Symbol"/>
              <a:buChar char=""/>
              <a:tabLst>
                <a:tab pos="241935" algn="l"/>
              </a:tabLst>
            </a:pPr>
            <a:r>
              <a:rPr sz="1100" dirty="0">
                <a:latin typeface="Times New Roman"/>
                <a:cs typeface="Times New Roman"/>
              </a:rPr>
              <a:t>Standard</a:t>
            </a:r>
            <a:r>
              <a:rPr sz="1100" spc="-15" dirty="0">
                <a:latin typeface="Times New Roman"/>
                <a:cs typeface="Times New Roman"/>
              </a:rPr>
              <a:t> </a:t>
            </a:r>
            <a:r>
              <a:rPr sz="1100" dirty="0">
                <a:latin typeface="Times New Roman"/>
                <a:cs typeface="Times New Roman"/>
              </a:rPr>
              <a:t>:</a:t>
            </a:r>
            <a:endParaRPr sz="1100">
              <a:latin typeface="Times New Roman"/>
              <a:cs typeface="Times New Roman"/>
            </a:endParaRPr>
          </a:p>
          <a:p>
            <a:pPr marL="372110" lvl="1" indent="-131445" algn="just">
              <a:lnSpc>
                <a:spcPts val="1315"/>
              </a:lnSpc>
              <a:buChar char="-"/>
              <a:tabLst>
                <a:tab pos="372745" algn="l"/>
              </a:tabLst>
            </a:pPr>
            <a:r>
              <a:rPr sz="1100" dirty="0">
                <a:latin typeface="Times New Roman"/>
                <a:cs typeface="Times New Roman"/>
              </a:rPr>
              <a:t>4 axes équipés de </a:t>
            </a:r>
            <a:r>
              <a:rPr sz="1100" spc="-5" dirty="0">
                <a:latin typeface="Times New Roman"/>
                <a:cs typeface="Times New Roman"/>
              </a:rPr>
              <a:t>codeurs optiques</a:t>
            </a:r>
            <a:r>
              <a:rPr sz="1100" spc="-25" dirty="0">
                <a:latin typeface="Times New Roman"/>
                <a:cs typeface="Times New Roman"/>
              </a:rPr>
              <a:t> </a:t>
            </a:r>
            <a:r>
              <a:rPr sz="1100" spc="-5" dirty="0">
                <a:latin typeface="Times New Roman"/>
                <a:cs typeface="Times New Roman"/>
              </a:rPr>
              <a:t>absolus</a:t>
            </a:r>
            <a:endParaRPr sz="1100">
              <a:latin typeface="Times New Roman"/>
              <a:cs typeface="Times New Roman"/>
            </a:endParaRPr>
          </a:p>
          <a:p>
            <a:pPr marL="372110" marR="6985" lvl="1" indent="-131445" algn="just">
              <a:lnSpc>
                <a:spcPct val="100000"/>
              </a:lnSpc>
              <a:buChar char="-"/>
              <a:tabLst>
                <a:tab pos="372745" algn="l"/>
              </a:tabLst>
            </a:pPr>
            <a:r>
              <a:rPr sz="1100" spc="-5" dirty="0">
                <a:latin typeface="Times New Roman"/>
                <a:cs typeface="Times New Roman"/>
              </a:rPr>
              <a:t>interface informatique IEEE-488, </a:t>
            </a:r>
            <a:r>
              <a:rPr sz="1100" dirty="0">
                <a:latin typeface="Times New Roman"/>
                <a:cs typeface="Times New Roman"/>
              </a:rPr>
              <a:t>RS232 et  Ethernet</a:t>
            </a:r>
            <a:endParaRPr sz="1100">
              <a:latin typeface="Times New Roman"/>
              <a:cs typeface="Times New Roman"/>
            </a:endParaRPr>
          </a:p>
          <a:p>
            <a:pPr marL="372110" marR="6985" lvl="1" indent="-131445" algn="just">
              <a:lnSpc>
                <a:spcPts val="1310"/>
              </a:lnSpc>
              <a:spcBef>
                <a:spcPts val="55"/>
              </a:spcBef>
              <a:buChar char="-"/>
              <a:tabLst>
                <a:tab pos="372745" algn="l"/>
              </a:tabLst>
            </a:pPr>
            <a:r>
              <a:rPr sz="1100" spc="-5" dirty="0">
                <a:latin typeface="Times New Roman"/>
                <a:cs typeface="Times New Roman"/>
              </a:rPr>
              <a:t>commande manuelle par potentiomètre </a:t>
            </a:r>
            <a:r>
              <a:rPr sz="1100" dirty="0">
                <a:latin typeface="Times New Roman"/>
                <a:cs typeface="Times New Roman"/>
              </a:rPr>
              <a:t>et  </a:t>
            </a:r>
            <a:r>
              <a:rPr sz="1100" spc="-5" dirty="0">
                <a:latin typeface="Times New Roman"/>
                <a:cs typeface="Times New Roman"/>
              </a:rPr>
              <a:t>sélecteur</a:t>
            </a:r>
            <a:r>
              <a:rPr sz="1100" spc="-15" dirty="0">
                <a:latin typeface="Times New Roman"/>
                <a:cs typeface="Times New Roman"/>
              </a:rPr>
              <a:t> </a:t>
            </a:r>
            <a:r>
              <a:rPr sz="1100" spc="-5" dirty="0">
                <a:latin typeface="Times New Roman"/>
                <a:cs typeface="Times New Roman"/>
              </a:rPr>
              <a:t>d’axe</a:t>
            </a:r>
            <a:endParaRPr sz="1100">
              <a:latin typeface="Times New Roman"/>
              <a:cs typeface="Times New Roman"/>
            </a:endParaRPr>
          </a:p>
          <a:p>
            <a:pPr marL="372110" marR="6350" lvl="1" indent="-131445" algn="just">
              <a:lnSpc>
                <a:spcPts val="1320"/>
              </a:lnSpc>
              <a:buChar char="-"/>
              <a:tabLst>
                <a:tab pos="372745" algn="l"/>
              </a:tabLst>
            </a:pPr>
            <a:r>
              <a:rPr sz="1100" dirty="0">
                <a:latin typeface="Times New Roman"/>
                <a:cs typeface="Times New Roman"/>
              </a:rPr>
              <a:t>arrêt </a:t>
            </a:r>
            <a:r>
              <a:rPr sz="1100" spc="-5" dirty="0">
                <a:latin typeface="Times New Roman"/>
                <a:cs typeface="Times New Roman"/>
              </a:rPr>
              <a:t>mouvement </a:t>
            </a:r>
            <a:r>
              <a:rPr sz="1100" dirty="0">
                <a:latin typeface="Times New Roman"/>
                <a:cs typeface="Times New Roman"/>
              </a:rPr>
              <a:t>et raz </a:t>
            </a:r>
            <a:r>
              <a:rPr sz="1100" spc="-5" dirty="0">
                <a:latin typeface="Times New Roman"/>
                <a:cs typeface="Times New Roman"/>
              </a:rPr>
              <a:t>défauts </a:t>
            </a:r>
            <a:r>
              <a:rPr sz="1100" dirty="0">
                <a:latin typeface="Times New Roman"/>
                <a:cs typeface="Times New Roman"/>
              </a:rPr>
              <a:t>par </a:t>
            </a:r>
            <a:r>
              <a:rPr sz="1100" spc="-5" dirty="0">
                <a:latin typeface="Times New Roman"/>
                <a:cs typeface="Times New Roman"/>
              </a:rPr>
              <a:t>bouton  poussoir </a:t>
            </a:r>
            <a:r>
              <a:rPr sz="1100" dirty="0">
                <a:latin typeface="Times New Roman"/>
                <a:cs typeface="Times New Roman"/>
              </a:rPr>
              <a:t>en </a:t>
            </a:r>
            <a:r>
              <a:rPr sz="1100" spc="-5" dirty="0">
                <a:latin typeface="Times New Roman"/>
                <a:cs typeface="Times New Roman"/>
              </a:rPr>
              <a:t>face avant </a:t>
            </a:r>
            <a:r>
              <a:rPr sz="1100" dirty="0">
                <a:latin typeface="Times New Roman"/>
                <a:cs typeface="Times New Roman"/>
              </a:rPr>
              <a:t>et </a:t>
            </a:r>
            <a:r>
              <a:rPr sz="1100" spc="-5" dirty="0">
                <a:latin typeface="Times New Roman"/>
                <a:cs typeface="Times New Roman"/>
              </a:rPr>
              <a:t>par interface  informatique</a:t>
            </a:r>
            <a:endParaRPr sz="1100">
              <a:latin typeface="Times New Roman"/>
              <a:cs typeface="Times New Roman"/>
            </a:endParaRPr>
          </a:p>
          <a:p>
            <a:pPr marL="372110" marR="6350" lvl="1" indent="-131445" algn="just">
              <a:lnSpc>
                <a:spcPts val="1310"/>
              </a:lnSpc>
              <a:spcBef>
                <a:spcPts val="10"/>
              </a:spcBef>
              <a:buChar char="-"/>
              <a:tabLst>
                <a:tab pos="372745" algn="l"/>
              </a:tabLst>
            </a:pPr>
            <a:r>
              <a:rPr sz="1100" spc="-5" dirty="0">
                <a:latin typeface="Times New Roman"/>
                <a:cs typeface="Times New Roman"/>
              </a:rPr>
              <a:t>commande </a:t>
            </a:r>
            <a:r>
              <a:rPr sz="1100" dirty="0">
                <a:latin typeface="Times New Roman"/>
                <a:cs typeface="Times New Roman"/>
              </a:rPr>
              <a:t>automatique </a:t>
            </a:r>
            <a:r>
              <a:rPr sz="1100" spc="-5" dirty="0">
                <a:latin typeface="Times New Roman"/>
                <a:cs typeface="Times New Roman"/>
              </a:rPr>
              <a:t>par micro terminal </a:t>
            </a:r>
            <a:r>
              <a:rPr sz="1100" dirty="0">
                <a:latin typeface="Times New Roman"/>
                <a:cs typeface="Times New Roman"/>
              </a:rPr>
              <a:t>en  face </a:t>
            </a:r>
            <a:r>
              <a:rPr sz="1100" spc="-5" dirty="0">
                <a:latin typeface="Times New Roman"/>
                <a:cs typeface="Times New Roman"/>
              </a:rPr>
              <a:t>avant et par interface</a:t>
            </a:r>
            <a:r>
              <a:rPr sz="1100" dirty="0">
                <a:latin typeface="Times New Roman"/>
                <a:cs typeface="Times New Roman"/>
              </a:rPr>
              <a:t> </a:t>
            </a:r>
            <a:r>
              <a:rPr sz="1100" spc="-5" dirty="0">
                <a:latin typeface="Times New Roman"/>
                <a:cs typeface="Times New Roman"/>
              </a:rPr>
              <a:t>informatique</a:t>
            </a:r>
            <a:endParaRPr sz="1100">
              <a:latin typeface="Times New Roman"/>
              <a:cs typeface="Times New Roman"/>
            </a:endParaRPr>
          </a:p>
          <a:p>
            <a:pPr marL="372110" marR="5080" lvl="1" indent="-131445" algn="just">
              <a:lnSpc>
                <a:spcPts val="1320"/>
              </a:lnSpc>
              <a:buChar char="-"/>
              <a:tabLst>
                <a:tab pos="372745" algn="l"/>
              </a:tabLst>
            </a:pPr>
            <a:r>
              <a:rPr sz="1100" spc="-5" dirty="0">
                <a:latin typeface="Times New Roman"/>
                <a:cs typeface="Times New Roman"/>
              </a:rPr>
              <a:t>interface avec unité </a:t>
            </a:r>
            <a:r>
              <a:rPr sz="1100" dirty="0">
                <a:latin typeface="Times New Roman"/>
                <a:cs typeface="Times New Roman"/>
              </a:rPr>
              <a:t>de </a:t>
            </a:r>
            <a:r>
              <a:rPr sz="1100" spc="-5" dirty="0">
                <a:latin typeface="Times New Roman"/>
                <a:cs typeface="Times New Roman"/>
              </a:rPr>
              <a:t>puissance AC </a:t>
            </a:r>
            <a:r>
              <a:rPr sz="1100" dirty="0">
                <a:latin typeface="Times New Roman"/>
                <a:cs typeface="Times New Roman"/>
              </a:rPr>
              <a:t>9031 </a:t>
            </a:r>
            <a:r>
              <a:rPr sz="1100" spc="-5" dirty="0">
                <a:latin typeface="Times New Roman"/>
                <a:cs typeface="Times New Roman"/>
              </a:rPr>
              <a:t>et  unité d’affichage AC</a:t>
            </a:r>
            <a:r>
              <a:rPr sz="1100" dirty="0">
                <a:latin typeface="Times New Roman"/>
                <a:cs typeface="Times New Roman"/>
              </a:rPr>
              <a:t> 9010</a:t>
            </a:r>
            <a:endParaRPr sz="1100">
              <a:latin typeface="Times New Roman"/>
              <a:cs typeface="Times New Roman"/>
            </a:endParaRPr>
          </a:p>
          <a:p>
            <a:pPr lvl="1">
              <a:lnSpc>
                <a:spcPct val="100000"/>
              </a:lnSpc>
              <a:buFont typeface="Times New Roman"/>
              <a:buChar char="-"/>
            </a:pPr>
            <a:endParaRPr sz="1200">
              <a:latin typeface="Times New Roman"/>
              <a:cs typeface="Times New Roman"/>
            </a:endParaRPr>
          </a:p>
          <a:p>
            <a:pPr lvl="1">
              <a:lnSpc>
                <a:spcPct val="100000"/>
              </a:lnSpc>
              <a:spcBef>
                <a:spcPts val="20"/>
              </a:spcBef>
              <a:buFont typeface="Times New Roman"/>
              <a:buChar char="-"/>
            </a:pPr>
            <a:endParaRPr sz="1100">
              <a:latin typeface="Times New Roman"/>
              <a:cs typeface="Times New Roman"/>
            </a:endParaRPr>
          </a:p>
          <a:p>
            <a:pPr marL="241300" indent="-229235">
              <a:lnSpc>
                <a:spcPct val="100000"/>
              </a:lnSpc>
              <a:spcBef>
                <a:spcPts val="5"/>
              </a:spcBef>
              <a:buFont typeface="Symbol"/>
              <a:buChar char=""/>
              <a:tabLst>
                <a:tab pos="241300" algn="l"/>
                <a:tab pos="241935" algn="l"/>
              </a:tabLst>
            </a:pPr>
            <a:r>
              <a:rPr sz="1100" spc="-5" dirty="0">
                <a:latin typeface="Times New Roman"/>
                <a:cs typeface="Times New Roman"/>
              </a:rPr>
              <a:t>Options</a:t>
            </a:r>
            <a:r>
              <a:rPr sz="1100" dirty="0">
                <a:latin typeface="Times New Roman"/>
                <a:cs typeface="Times New Roman"/>
              </a:rPr>
              <a:t> :</a:t>
            </a:r>
            <a:endParaRPr sz="1100">
              <a:latin typeface="Times New Roman"/>
              <a:cs typeface="Times New Roman"/>
            </a:endParaRPr>
          </a:p>
          <a:p>
            <a:pPr marL="372110" lvl="1" indent="-132715">
              <a:lnSpc>
                <a:spcPct val="100000"/>
              </a:lnSpc>
              <a:buChar char="-"/>
              <a:tabLst>
                <a:tab pos="372745" algn="l"/>
              </a:tabLst>
            </a:pPr>
            <a:r>
              <a:rPr sz="1100" dirty="0">
                <a:latin typeface="Times New Roman"/>
                <a:cs typeface="Times New Roman"/>
              </a:rPr>
              <a:t>entrée </a:t>
            </a:r>
            <a:r>
              <a:rPr sz="1100" spc="-5" dirty="0">
                <a:latin typeface="Times New Roman"/>
                <a:cs typeface="Times New Roman"/>
              </a:rPr>
              <a:t>synchro-selsyn (par module </a:t>
            </a:r>
            <a:r>
              <a:rPr sz="1100" dirty="0">
                <a:latin typeface="Times New Roman"/>
                <a:cs typeface="Times New Roman"/>
              </a:rPr>
              <a:t>de 2</a:t>
            </a:r>
            <a:r>
              <a:rPr sz="1100" spc="5" dirty="0">
                <a:latin typeface="Times New Roman"/>
                <a:cs typeface="Times New Roman"/>
              </a:rPr>
              <a:t> </a:t>
            </a:r>
            <a:r>
              <a:rPr sz="1100" spc="-5" dirty="0">
                <a:latin typeface="Times New Roman"/>
                <a:cs typeface="Times New Roman"/>
              </a:rPr>
              <a:t>axes)</a:t>
            </a:r>
            <a:endParaRPr sz="1100">
              <a:latin typeface="Times New Roman"/>
              <a:cs typeface="Times New Roman"/>
            </a:endParaRPr>
          </a:p>
          <a:p>
            <a:pPr marL="372110" lvl="1" indent="-132715">
              <a:lnSpc>
                <a:spcPts val="1315"/>
              </a:lnSpc>
              <a:buChar char="-"/>
              <a:tabLst>
                <a:tab pos="372745" algn="l"/>
              </a:tabLst>
            </a:pPr>
            <a:r>
              <a:rPr sz="1100" dirty="0">
                <a:latin typeface="Times New Roman"/>
                <a:cs typeface="Times New Roman"/>
              </a:rPr>
              <a:t>entrée</a:t>
            </a:r>
            <a:r>
              <a:rPr sz="1100" spc="-15" dirty="0">
                <a:latin typeface="Times New Roman"/>
                <a:cs typeface="Times New Roman"/>
              </a:rPr>
              <a:t> </a:t>
            </a:r>
            <a:r>
              <a:rPr sz="1100" spc="-5" dirty="0">
                <a:latin typeface="Times New Roman"/>
                <a:cs typeface="Times New Roman"/>
              </a:rPr>
              <a:t>resolver</a:t>
            </a:r>
            <a:endParaRPr sz="1100">
              <a:latin typeface="Times New Roman"/>
              <a:cs typeface="Times New Roman"/>
            </a:endParaRPr>
          </a:p>
          <a:p>
            <a:pPr marL="372110" lvl="1" indent="-132715">
              <a:lnSpc>
                <a:spcPts val="1315"/>
              </a:lnSpc>
              <a:buChar char="-"/>
              <a:tabLst>
                <a:tab pos="372745" algn="l"/>
              </a:tabLst>
            </a:pPr>
            <a:r>
              <a:rPr sz="1100" dirty="0">
                <a:latin typeface="Times New Roman"/>
                <a:cs typeface="Times New Roman"/>
              </a:rPr>
              <a:t>entrée</a:t>
            </a:r>
            <a:r>
              <a:rPr sz="1100" spc="-5" dirty="0">
                <a:latin typeface="Times New Roman"/>
                <a:cs typeface="Times New Roman"/>
              </a:rPr>
              <a:t> Inductosyn®</a:t>
            </a:r>
            <a:endParaRPr sz="1100">
              <a:latin typeface="Times New Roman"/>
              <a:cs typeface="Times New Roman"/>
            </a:endParaRPr>
          </a:p>
          <a:p>
            <a:pPr marL="372110" lvl="1" indent="-132715">
              <a:lnSpc>
                <a:spcPct val="100000"/>
              </a:lnSpc>
              <a:buChar char="-"/>
              <a:tabLst>
                <a:tab pos="372745" algn="l"/>
              </a:tabLst>
            </a:pPr>
            <a:r>
              <a:rPr sz="1100" dirty="0">
                <a:latin typeface="Times New Roman"/>
                <a:cs typeface="Times New Roman"/>
              </a:rPr>
              <a:t>entrée </a:t>
            </a:r>
            <a:r>
              <a:rPr sz="1100" spc="-5" dirty="0">
                <a:latin typeface="Times New Roman"/>
                <a:cs typeface="Times New Roman"/>
              </a:rPr>
              <a:t>codeur incrémental</a:t>
            </a:r>
            <a:endParaRPr sz="1100">
              <a:latin typeface="Times New Roman"/>
              <a:cs typeface="Times New Roman"/>
            </a:endParaRPr>
          </a:p>
          <a:p>
            <a:pPr marL="372110" lvl="1" indent="-132715">
              <a:lnSpc>
                <a:spcPct val="100000"/>
              </a:lnSpc>
              <a:buChar char="-"/>
              <a:tabLst>
                <a:tab pos="372745" algn="l"/>
              </a:tabLst>
            </a:pPr>
            <a:r>
              <a:rPr sz="1100" spc="-5" dirty="0">
                <a:latin typeface="Times New Roman"/>
                <a:cs typeface="Times New Roman"/>
              </a:rPr>
              <a:t>augmentation </a:t>
            </a:r>
            <a:r>
              <a:rPr sz="1100" spc="-10" dirty="0">
                <a:latin typeface="Times New Roman"/>
                <a:cs typeface="Times New Roman"/>
              </a:rPr>
              <a:t>de </a:t>
            </a:r>
            <a:r>
              <a:rPr sz="1100" spc="-5" dirty="0">
                <a:latin typeface="Times New Roman"/>
                <a:cs typeface="Times New Roman"/>
              </a:rPr>
              <a:t>capacité </a:t>
            </a:r>
            <a:r>
              <a:rPr sz="1100" dirty="0">
                <a:latin typeface="Times New Roman"/>
                <a:cs typeface="Times New Roman"/>
              </a:rPr>
              <a:t>jusqu’à 12 </a:t>
            </a:r>
            <a:r>
              <a:rPr sz="1100" spc="-5" dirty="0">
                <a:latin typeface="Times New Roman"/>
                <a:cs typeface="Times New Roman"/>
              </a:rPr>
              <a:t>axes</a:t>
            </a:r>
            <a:endParaRPr sz="1100">
              <a:latin typeface="Times New Roman"/>
              <a:cs typeface="Times New Roman"/>
            </a:endParaRPr>
          </a:p>
          <a:p>
            <a:pPr marL="372110" lvl="1" indent="-132715">
              <a:lnSpc>
                <a:spcPct val="100000"/>
              </a:lnSpc>
              <a:buChar char="-"/>
              <a:tabLst>
                <a:tab pos="372745" algn="l"/>
              </a:tabLst>
            </a:pPr>
            <a:r>
              <a:rPr sz="1100" spc="-5" dirty="0">
                <a:latin typeface="Times New Roman"/>
                <a:cs typeface="Times New Roman"/>
              </a:rPr>
              <a:t>boîtier </a:t>
            </a:r>
            <a:r>
              <a:rPr sz="1100" dirty="0">
                <a:latin typeface="Times New Roman"/>
                <a:cs typeface="Times New Roman"/>
              </a:rPr>
              <a:t>de </a:t>
            </a:r>
            <a:r>
              <a:rPr sz="1100" spc="-5" dirty="0">
                <a:latin typeface="Times New Roman"/>
                <a:cs typeface="Times New Roman"/>
              </a:rPr>
              <a:t>commande manuelle</a:t>
            </a:r>
            <a:r>
              <a:rPr sz="1100" dirty="0">
                <a:latin typeface="Times New Roman"/>
                <a:cs typeface="Times New Roman"/>
              </a:rPr>
              <a:t> </a:t>
            </a:r>
            <a:r>
              <a:rPr sz="1100" spc="-5" dirty="0">
                <a:latin typeface="Times New Roman"/>
                <a:cs typeface="Times New Roman"/>
              </a:rPr>
              <a:t>déportée</a:t>
            </a:r>
            <a:endParaRPr sz="1100">
              <a:latin typeface="Times New Roman"/>
              <a:cs typeface="Times New Roman"/>
            </a:endParaRPr>
          </a:p>
          <a:p>
            <a:pPr marL="372110" marR="6985" lvl="1" indent="-132715">
              <a:lnSpc>
                <a:spcPts val="1310"/>
              </a:lnSpc>
              <a:spcBef>
                <a:spcPts val="50"/>
              </a:spcBef>
              <a:buChar char="-"/>
              <a:tabLst>
                <a:tab pos="372745" algn="l"/>
              </a:tabLst>
            </a:pPr>
            <a:r>
              <a:rPr sz="1100" spc="-5" dirty="0">
                <a:latin typeface="Times New Roman"/>
                <a:cs typeface="Times New Roman"/>
              </a:rPr>
              <a:t>mémorisation </a:t>
            </a:r>
            <a:r>
              <a:rPr sz="1100" dirty="0">
                <a:latin typeface="Times New Roman"/>
                <a:cs typeface="Times New Roman"/>
              </a:rPr>
              <a:t>de </a:t>
            </a:r>
            <a:r>
              <a:rPr sz="1100" spc="-5" dirty="0">
                <a:latin typeface="Times New Roman"/>
                <a:cs typeface="Times New Roman"/>
              </a:rPr>
              <a:t>position </a:t>
            </a:r>
            <a:r>
              <a:rPr sz="1100" dirty="0">
                <a:latin typeface="Times New Roman"/>
                <a:cs typeface="Times New Roman"/>
              </a:rPr>
              <a:t>sur </a:t>
            </a:r>
            <a:r>
              <a:rPr sz="1100" spc="-5" dirty="0">
                <a:latin typeface="Times New Roman"/>
                <a:cs typeface="Times New Roman"/>
              </a:rPr>
              <a:t>déclenchement  </a:t>
            </a:r>
            <a:r>
              <a:rPr sz="1100" dirty="0">
                <a:latin typeface="Times New Roman"/>
                <a:cs typeface="Times New Roman"/>
              </a:rPr>
              <a:t>externe</a:t>
            </a:r>
            <a:endParaRPr sz="1100">
              <a:latin typeface="Times New Roman"/>
              <a:cs typeface="Times New Roman"/>
            </a:endParaRPr>
          </a:p>
          <a:p>
            <a:pPr>
              <a:lnSpc>
                <a:spcPct val="100000"/>
              </a:lnSpc>
            </a:pPr>
            <a:endParaRPr sz="1200">
              <a:latin typeface="Times New Roman"/>
              <a:cs typeface="Times New Roman"/>
            </a:endParaRPr>
          </a:p>
          <a:p>
            <a:pPr>
              <a:lnSpc>
                <a:spcPct val="100000"/>
              </a:lnSpc>
              <a:spcBef>
                <a:spcPts val="10"/>
              </a:spcBef>
            </a:pPr>
            <a:endParaRPr sz="1050">
              <a:latin typeface="Times New Roman"/>
              <a:cs typeface="Times New Roman"/>
            </a:endParaRPr>
          </a:p>
          <a:p>
            <a:pPr marL="96520" indent="-83820">
              <a:lnSpc>
                <a:spcPct val="100000"/>
              </a:lnSpc>
              <a:buChar char="•"/>
              <a:tabLst>
                <a:tab pos="96520" algn="l"/>
              </a:tabLst>
            </a:pPr>
            <a:r>
              <a:rPr sz="1100" spc="-5" dirty="0">
                <a:latin typeface="Times New Roman"/>
                <a:cs typeface="Times New Roman"/>
              </a:rPr>
              <a:t>DIMENSIONS</a:t>
            </a:r>
            <a:endParaRPr sz="1100">
              <a:latin typeface="Times New Roman"/>
              <a:cs typeface="Times New Roman"/>
            </a:endParaRPr>
          </a:p>
          <a:p>
            <a:pPr>
              <a:lnSpc>
                <a:spcPct val="100000"/>
              </a:lnSpc>
              <a:spcBef>
                <a:spcPts val="45"/>
              </a:spcBef>
              <a:buFont typeface="Times New Roman"/>
              <a:buChar char="•"/>
            </a:pPr>
            <a:endParaRPr sz="1100">
              <a:latin typeface="Times New Roman"/>
              <a:cs typeface="Times New Roman"/>
            </a:endParaRPr>
          </a:p>
          <a:p>
            <a:pPr marL="372110" lvl="1" indent="-131445">
              <a:lnSpc>
                <a:spcPct val="100000"/>
              </a:lnSpc>
              <a:buChar char="-"/>
              <a:tabLst>
                <a:tab pos="372745" algn="l"/>
              </a:tabLst>
            </a:pPr>
            <a:r>
              <a:rPr sz="1100" spc="-5" dirty="0">
                <a:latin typeface="Times New Roman"/>
                <a:cs typeface="Times New Roman"/>
              </a:rPr>
              <a:t>présentation en coffret rackable </a:t>
            </a:r>
            <a:r>
              <a:rPr sz="1100" dirty="0">
                <a:latin typeface="Times New Roman"/>
                <a:cs typeface="Times New Roman"/>
              </a:rPr>
              <a:t>3U 19”</a:t>
            </a:r>
            <a:endParaRPr sz="1100">
              <a:latin typeface="Times New Roman"/>
              <a:cs typeface="Times New Roman"/>
            </a:endParaRPr>
          </a:p>
          <a:p>
            <a:pPr marL="372110" lvl="1" indent="-131445">
              <a:lnSpc>
                <a:spcPct val="100000"/>
              </a:lnSpc>
              <a:buChar char="-"/>
              <a:tabLst>
                <a:tab pos="372745" algn="l"/>
              </a:tabLst>
            </a:pPr>
            <a:r>
              <a:rPr sz="1100" dirty="0">
                <a:latin typeface="Times New Roman"/>
                <a:cs typeface="Times New Roman"/>
              </a:rPr>
              <a:t>poids : 5</a:t>
            </a:r>
            <a:r>
              <a:rPr sz="1100" spc="-10" dirty="0">
                <a:latin typeface="Times New Roman"/>
                <a:cs typeface="Times New Roman"/>
              </a:rPr>
              <a:t> kg</a:t>
            </a:r>
            <a:endParaRPr sz="1100">
              <a:latin typeface="Times New Roman"/>
              <a:cs typeface="Times New Roman"/>
            </a:endParaRPr>
          </a:p>
        </p:txBody>
      </p:sp>
      <p:sp>
        <p:nvSpPr>
          <p:cNvPr id="8" name="object 8"/>
          <p:cNvSpPr txBox="1"/>
          <p:nvPr/>
        </p:nvSpPr>
        <p:spPr>
          <a:xfrm>
            <a:off x="4128642" y="2108961"/>
            <a:ext cx="2997835" cy="4231640"/>
          </a:xfrm>
          <a:prstGeom prst="rect">
            <a:avLst/>
          </a:prstGeom>
        </p:spPr>
        <p:txBody>
          <a:bodyPr vert="horz" wrap="square" lIns="0" tIns="12700" rIns="0" bIns="0" rtlCol="0">
            <a:spAutoFit/>
          </a:bodyPr>
          <a:lstStyle/>
          <a:p>
            <a:pPr marL="12700">
              <a:lnSpc>
                <a:spcPct val="100000"/>
              </a:lnSpc>
              <a:spcBef>
                <a:spcPts val="100"/>
              </a:spcBef>
            </a:pPr>
            <a:r>
              <a:rPr sz="1100" i="1" spc="-5" dirty="0">
                <a:solidFill>
                  <a:srgbClr val="5F5F5F"/>
                </a:solidFill>
                <a:latin typeface="Times New Roman"/>
                <a:cs typeface="Times New Roman"/>
              </a:rPr>
              <a:t>SPECIFICATIONS</a:t>
            </a:r>
            <a:endParaRPr sz="1100">
              <a:latin typeface="Times New Roman"/>
              <a:cs typeface="Times New Roman"/>
            </a:endParaRPr>
          </a:p>
          <a:p>
            <a:pPr>
              <a:lnSpc>
                <a:spcPct val="100000"/>
              </a:lnSpc>
              <a:spcBef>
                <a:spcPts val="25"/>
              </a:spcBef>
            </a:pPr>
            <a:endParaRPr sz="1200">
              <a:latin typeface="Times New Roman"/>
              <a:cs typeface="Times New Roman"/>
            </a:endParaRPr>
          </a:p>
          <a:p>
            <a:pPr marL="241300" indent="-229235">
              <a:lnSpc>
                <a:spcPts val="1315"/>
              </a:lnSpc>
              <a:buFont typeface="Symbol"/>
              <a:buChar char=""/>
              <a:tabLst>
                <a:tab pos="241300" algn="l"/>
                <a:tab pos="241935" algn="l"/>
              </a:tabLst>
            </a:pPr>
            <a:r>
              <a:rPr sz="1100" i="1" spc="-5" dirty="0">
                <a:solidFill>
                  <a:srgbClr val="5F5F5F"/>
                </a:solidFill>
                <a:latin typeface="Times New Roman"/>
                <a:cs typeface="Times New Roman"/>
              </a:rPr>
              <a:t>Standard</a:t>
            </a:r>
            <a:r>
              <a:rPr sz="1100" i="1" spc="-60" dirty="0">
                <a:solidFill>
                  <a:srgbClr val="5F5F5F"/>
                </a:solidFill>
                <a:latin typeface="Times New Roman"/>
                <a:cs typeface="Times New Roman"/>
              </a:rPr>
              <a:t> </a:t>
            </a:r>
            <a:r>
              <a:rPr sz="1100" i="1" dirty="0">
                <a:solidFill>
                  <a:srgbClr val="5F5F5F"/>
                </a:solidFill>
                <a:latin typeface="Times New Roman"/>
                <a:cs typeface="Times New Roman"/>
              </a:rPr>
              <a:t>:</a:t>
            </a:r>
            <a:endParaRPr sz="1100">
              <a:latin typeface="Times New Roman"/>
              <a:cs typeface="Times New Roman"/>
            </a:endParaRPr>
          </a:p>
          <a:p>
            <a:pPr marL="372110" lvl="1" indent="-131445">
              <a:lnSpc>
                <a:spcPts val="1315"/>
              </a:lnSpc>
              <a:buFont typeface="Times New Roman"/>
              <a:buChar char="-"/>
              <a:tabLst>
                <a:tab pos="372745" algn="l"/>
              </a:tabLst>
            </a:pPr>
            <a:r>
              <a:rPr sz="1100" i="1" dirty="0">
                <a:solidFill>
                  <a:srgbClr val="5F5F5F"/>
                </a:solidFill>
                <a:latin typeface="Times New Roman"/>
                <a:cs typeface="Times New Roman"/>
              </a:rPr>
              <a:t>4 axes </a:t>
            </a:r>
            <a:r>
              <a:rPr sz="1100" i="1" spc="-5" dirty="0">
                <a:solidFill>
                  <a:srgbClr val="5F5F5F"/>
                </a:solidFill>
                <a:latin typeface="Times New Roman"/>
                <a:cs typeface="Times New Roman"/>
              </a:rPr>
              <a:t>fitted with absolute </a:t>
            </a:r>
            <a:r>
              <a:rPr sz="1100" i="1" dirty="0">
                <a:solidFill>
                  <a:srgbClr val="5F5F5F"/>
                </a:solidFill>
                <a:latin typeface="Times New Roman"/>
                <a:cs typeface="Times New Roman"/>
              </a:rPr>
              <a:t>optical</a:t>
            </a:r>
            <a:r>
              <a:rPr sz="1100" i="1" spc="-20" dirty="0">
                <a:solidFill>
                  <a:srgbClr val="5F5F5F"/>
                </a:solidFill>
                <a:latin typeface="Times New Roman"/>
                <a:cs typeface="Times New Roman"/>
              </a:rPr>
              <a:t> </a:t>
            </a:r>
            <a:r>
              <a:rPr sz="1100" i="1" spc="-5" dirty="0">
                <a:solidFill>
                  <a:srgbClr val="5F5F5F"/>
                </a:solidFill>
                <a:latin typeface="Times New Roman"/>
                <a:cs typeface="Times New Roman"/>
              </a:rPr>
              <a:t>encoders</a:t>
            </a:r>
            <a:endParaRPr sz="1100">
              <a:latin typeface="Times New Roman"/>
              <a:cs typeface="Times New Roman"/>
            </a:endParaRPr>
          </a:p>
          <a:p>
            <a:pPr marL="372110" marR="5080" lvl="1" indent="-131445">
              <a:lnSpc>
                <a:spcPct val="100000"/>
              </a:lnSpc>
              <a:buFont typeface="Times New Roman"/>
              <a:buChar char="-"/>
              <a:tabLst>
                <a:tab pos="372745" algn="l"/>
              </a:tabLst>
            </a:pPr>
            <a:r>
              <a:rPr sz="1100" i="1" spc="-5" dirty="0">
                <a:solidFill>
                  <a:srgbClr val="5F5F5F"/>
                </a:solidFill>
                <a:latin typeface="Times New Roman"/>
                <a:cs typeface="Times New Roman"/>
              </a:rPr>
              <a:t>IEEE-488, </a:t>
            </a:r>
            <a:r>
              <a:rPr sz="1100" i="1" dirty="0">
                <a:solidFill>
                  <a:srgbClr val="5F5F5F"/>
                </a:solidFill>
                <a:latin typeface="Times New Roman"/>
                <a:cs typeface="Times New Roman"/>
              </a:rPr>
              <a:t>RS232 and Ethernet </a:t>
            </a:r>
            <a:r>
              <a:rPr sz="1100" i="1" spc="-5" dirty="0">
                <a:solidFill>
                  <a:srgbClr val="5F5F5F"/>
                </a:solidFill>
                <a:latin typeface="Times New Roman"/>
                <a:cs typeface="Times New Roman"/>
              </a:rPr>
              <a:t>computer  interface</a:t>
            </a:r>
            <a:endParaRPr sz="1100">
              <a:latin typeface="Times New Roman"/>
              <a:cs typeface="Times New Roman"/>
            </a:endParaRPr>
          </a:p>
          <a:p>
            <a:pPr marL="372110" marR="172720" lvl="1" indent="-131445">
              <a:lnSpc>
                <a:spcPts val="1310"/>
              </a:lnSpc>
              <a:spcBef>
                <a:spcPts val="55"/>
              </a:spcBef>
              <a:buFont typeface="Times New Roman"/>
              <a:buChar char="-"/>
              <a:tabLst>
                <a:tab pos="372745" algn="l"/>
              </a:tabLst>
            </a:pPr>
            <a:r>
              <a:rPr sz="1100" i="1" dirty="0">
                <a:solidFill>
                  <a:srgbClr val="5F5F5F"/>
                </a:solidFill>
                <a:latin typeface="Times New Roman"/>
                <a:cs typeface="Times New Roman"/>
              </a:rPr>
              <a:t>manual </a:t>
            </a:r>
            <a:r>
              <a:rPr sz="1100" i="1" spc="-5" dirty="0">
                <a:solidFill>
                  <a:srgbClr val="5F5F5F"/>
                </a:solidFill>
                <a:latin typeface="Times New Roman"/>
                <a:cs typeface="Times New Roman"/>
              </a:rPr>
              <a:t>control </a:t>
            </a:r>
            <a:r>
              <a:rPr sz="1100" i="1" dirty="0">
                <a:solidFill>
                  <a:srgbClr val="5F5F5F"/>
                </a:solidFill>
                <a:latin typeface="Times New Roman"/>
                <a:cs typeface="Times New Roman"/>
              </a:rPr>
              <a:t>by </a:t>
            </a:r>
            <a:r>
              <a:rPr sz="1100" i="1" spc="-5" dirty="0">
                <a:solidFill>
                  <a:srgbClr val="5F5F5F"/>
                </a:solidFill>
                <a:latin typeface="Times New Roman"/>
                <a:cs typeface="Times New Roman"/>
              </a:rPr>
              <a:t>potentiometer </a:t>
            </a:r>
            <a:r>
              <a:rPr sz="1100" i="1" dirty="0">
                <a:solidFill>
                  <a:srgbClr val="5F5F5F"/>
                </a:solidFill>
                <a:latin typeface="Times New Roman"/>
                <a:cs typeface="Times New Roman"/>
              </a:rPr>
              <a:t>and </a:t>
            </a:r>
            <a:r>
              <a:rPr sz="1100" i="1" spc="-5" dirty="0">
                <a:solidFill>
                  <a:srgbClr val="5F5F5F"/>
                </a:solidFill>
                <a:latin typeface="Times New Roman"/>
                <a:cs typeface="Times New Roman"/>
              </a:rPr>
              <a:t>axis  selector</a:t>
            </a:r>
            <a:endParaRPr sz="1100">
              <a:latin typeface="Times New Roman"/>
              <a:cs typeface="Times New Roman"/>
            </a:endParaRPr>
          </a:p>
          <a:p>
            <a:pPr marL="372110" marR="145415" lvl="1" indent="-131445">
              <a:lnSpc>
                <a:spcPts val="1320"/>
              </a:lnSpc>
              <a:buFont typeface="Times New Roman"/>
              <a:buChar char="-"/>
              <a:tabLst>
                <a:tab pos="372745" algn="l"/>
              </a:tabLst>
            </a:pPr>
            <a:r>
              <a:rPr sz="1100" i="1" spc="-5" dirty="0">
                <a:solidFill>
                  <a:srgbClr val="5F5F5F"/>
                </a:solidFill>
                <a:latin typeface="Times New Roman"/>
                <a:cs typeface="Times New Roman"/>
              </a:rPr>
              <a:t>movement stop </a:t>
            </a:r>
            <a:r>
              <a:rPr sz="1100" i="1" dirty="0">
                <a:solidFill>
                  <a:srgbClr val="5F5F5F"/>
                </a:solidFill>
                <a:latin typeface="Times New Roman"/>
                <a:cs typeface="Times New Roman"/>
              </a:rPr>
              <a:t>and </a:t>
            </a:r>
            <a:r>
              <a:rPr sz="1100" i="1" spc="-5" dirty="0">
                <a:solidFill>
                  <a:srgbClr val="5F5F5F"/>
                </a:solidFill>
                <a:latin typeface="Times New Roman"/>
                <a:cs typeface="Times New Roman"/>
              </a:rPr>
              <a:t>failures reset </a:t>
            </a:r>
            <a:r>
              <a:rPr sz="1100" i="1" dirty="0">
                <a:solidFill>
                  <a:srgbClr val="5F5F5F"/>
                </a:solidFill>
                <a:latin typeface="Times New Roman"/>
                <a:cs typeface="Times New Roman"/>
              </a:rPr>
              <a:t>by push  button in </a:t>
            </a:r>
            <a:r>
              <a:rPr sz="1100" i="1" spc="-5" dirty="0">
                <a:solidFill>
                  <a:srgbClr val="5F5F5F"/>
                </a:solidFill>
                <a:latin typeface="Times New Roman"/>
                <a:cs typeface="Times New Roman"/>
              </a:rPr>
              <a:t>front panel </a:t>
            </a:r>
            <a:r>
              <a:rPr sz="1100" i="1" dirty="0">
                <a:solidFill>
                  <a:srgbClr val="5F5F5F"/>
                </a:solidFill>
                <a:latin typeface="Times New Roman"/>
                <a:cs typeface="Times New Roman"/>
              </a:rPr>
              <a:t>and </a:t>
            </a:r>
            <a:r>
              <a:rPr sz="1100" i="1" spc="-10" dirty="0">
                <a:solidFill>
                  <a:srgbClr val="5F5F5F"/>
                </a:solidFill>
                <a:latin typeface="Times New Roman"/>
                <a:cs typeface="Times New Roman"/>
              </a:rPr>
              <a:t>by </a:t>
            </a:r>
            <a:r>
              <a:rPr sz="1100" i="1" spc="-5" dirty="0">
                <a:solidFill>
                  <a:srgbClr val="5F5F5F"/>
                </a:solidFill>
                <a:latin typeface="Times New Roman"/>
                <a:cs typeface="Times New Roman"/>
              </a:rPr>
              <a:t>computer inter-  </a:t>
            </a:r>
            <a:r>
              <a:rPr sz="1100" i="1" dirty="0">
                <a:solidFill>
                  <a:srgbClr val="5F5F5F"/>
                </a:solidFill>
                <a:latin typeface="Times New Roman"/>
                <a:cs typeface="Times New Roman"/>
              </a:rPr>
              <a:t>face</a:t>
            </a:r>
            <a:endParaRPr sz="1100">
              <a:latin typeface="Times New Roman"/>
              <a:cs typeface="Times New Roman"/>
            </a:endParaRPr>
          </a:p>
          <a:p>
            <a:pPr marL="372110" marR="71120" lvl="1" indent="-131445">
              <a:lnSpc>
                <a:spcPts val="1310"/>
              </a:lnSpc>
              <a:spcBef>
                <a:spcPts val="10"/>
              </a:spcBef>
              <a:buFont typeface="Times New Roman"/>
              <a:buChar char="-"/>
              <a:tabLst>
                <a:tab pos="372745" algn="l"/>
              </a:tabLst>
            </a:pPr>
            <a:r>
              <a:rPr sz="1100" i="1" spc="-5" dirty="0">
                <a:solidFill>
                  <a:srgbClr val="5F5F5F"/>
                </a:solidFill>
                <a:latin typeface="Times New Roman"/>
                <a:cs typeface="Times New Roman"/>
              </a:rPr>
              <a:t>automatic control </a:t>
            </a:r>
            <a:r>
              <a:rPr sz="1100" i="1" dirty="0">
                <a:solidFill>
                  <a:srgbClr val="5F5F5F"/>
                </a:solidFill>
                <a:latin typeface="Times New Roman"/>
                <a:cs typeface="Times New Roman"/>
              </a:rPr>
              <a:t>by </a:t>
            </a:r>
            <a:r>
              <a:rPr sz="1100" i="1" spc="-5" dirty="0">
                <a:solidFill>
                  <a:srgbClr val="5F5F5F"/>
                </a:solidFill>
                <a:latin typeface="Times New Roman"/>
                <a:cs typeface="Times New Roman"/>
              </a:rPr>
              <a:t>micro terminal </a:t>
            </a:r>
            <a:r>
              <a:rPr sz="1100" i="1" dirty="0">
                <a:solidFill>
                  <a:srgbClr val="5F5F5F"/>
                </a:solidFill>
                <a:latin typeface="Times New Roman"/>
                <a:cs typeface="Times New Roman"/>
              </a:rPr>
              <a:t>in </a:t>
            </a:r>
            <a:r>
              <a:rPr sz="1100" i="1" spc="-5" dirty="0">
                <a:solidFill>
                  <a:srgbClr val="5F5F5F"/>
                </a:solidFill>
                <a:latin typeface="Times New Roman"/>
                <a:cs typeface="Times New Roman"/>
              </a:rPr>
              <a:t>front  </a:t>
            </a:r>
            <a:r>
              <a:rPr sz="1100" i="1" dirty="0">
                <a:solidFill>
                  <a:srgbClr val="5F5F5F"/>
                </a:solidFill>
                <a:latin typeface="Times New Roman"/>
                <a:cs typeface="Times New Roman"/>
              </a:rPr>
              <a:t>panel and by </a:t>
            </a:r>
            <a:r>
              <a:rPr sz="1100" i="1" spc="-5" dirty="0">
                <a:solidFill>
                  <a:srgbClr val="5F5F5F"/>
                </a:solidFill>
                <a:latin typeface="Times New Roman"/>
                <a:cs typeface="Times New Roman"/>
              </a:rPr>
              <a:t>computer</a:t>
            </a:r>
            <a:r>
              <a:rPr sz="1100" i="1" spc="-35" dirty="0">
                <a:solidFill>
                  <a:srgbClr val="5F5F5F"/>
                </a:solidFill>
                <a:latin typeface="Times New Roman"/>
                <a:cs typeface="Times New Roman"/>
              </a:rPr>
              <a:t> </a:t>
            </a:r>
            <a:r>
              <a:rPr sz="1100" i="1" spc="-5" dirty="0">
                <a:solidFill>
                  <a:srgbClr val="5F5F5F"/>
                </a:solidFill>
                <a:latin typeface="Times New Roman"/>
                <a:cs typeface="Times New Roman"/>
              </a:rPr>
              <a:t>interface</a:t>
            </a:r>
            <a:endParaRPr sz="1100">
              <a:latin typeface="Times New Roman"/>
              <a:cs typeface="Times New Roman"/>
            </a:endParaRPr>
          </a:p>
          <a:p>
            <a:pPr marL="372110" marR="108585" lvl="1" indent="-131445">
              <a:lnSpc>
                <a:spcPts val="1320"/>
              </a:lnSpc>
              <a:buFont typeface="Times New Roman"/>
              <a:buChar char="-"/>
              <a:tabLst>
                <a:tab pos="372745" algn="l"/>
              </a:tabLst>
            </a:pPr>
            <a:r>
              <a:rPr sz="1100" i="1" spc="-5" dirty="0">
                <a:solidFill>
                  <a:srgbClr val="5F5F5F"/>
                </a:solidFill>
                <a:latin typeface="Times New Roman"/>
                <a:cs typeface="Times New Roman"/>
              </a:rPr>
              <a:t>interface with </a:t>
            </a:r>
            <a:r>
              <a:rPr sz="1100" i="1" dirty="0">
                <a:solidFill>
                  <a:srgbClr val="5F5F5F"/>
                </a:solidFill>
                <a:latin typeface="Times New Roman"/>
                <a:cs typeface="Times New Roman"/>
              </a:rPr>
              <a:t>AC 9031 power </a:t>
            </a:r>
            <a:r>
              <a:rPr sz="1100" i="1" spc="-5" dirty="0">
                <a:solidFill>
                  <a:srgbClr val="5F5F5F"/>
                </a:solidFill>
                <a:latin typeface="Times New Roman"/>
                <a:cs typeface="Times New Roman"/>
              </a:rPr>
              <a:t>unit </a:t>
            </a:r>
            <a:r>
              <a:rPr sz="1100" i="1" dirty="0">
                <a:solidFill>
                  <a:srgbClr val="5F5F5F"/>
                </a:solidFill>
                <a:latin typeface="Times New Roman"/>
                <a:cs typeface="Times New Roman"/>
              </a:rPr>
              <a:t>and  AC 9010 power</a:t>
            </a:r>
            <a:r>
              <a:rPr sz="1100" i="1" spc="-20" dirty="0">
                <a:solidFill>
                  <a:srgbClr val="5F5F5F"/>
                </a:solidFill>
                <a:latin typeface="Times New Roman"/>
                <a:cs typeface="Times New Roman"/>
              </a:rPr>
              <a:t> </a:t>
            </a:r>
            <a:r>
              <a:rPr sz="1100" i="1" spc="-5" dirty="0">
                <a:solidFill>
                  <a:srgbClr val="5F5F5F"/>
                </a:solidFill>
                <a:latin typeface="Times New Roman"/>
                <a:cs typeface="Times New Roman"/>
              </a:rPr>
              <a:t>display</a:t>
            </a:r>
            <a:endParaRPr sz="1100">
              <a:latin typeface="Times New Roman"/>
              <a:cs typeface="Times New Roman"/>
            </a:endParaRPr>
          </a:p>
          <a:p>
            <a:pPr lvl="1">
              <a:lnSpc>
                <a:spcPct val="100000"/>
              </a:lnSpc>
              <a:buClr>
                <a:srgbClr val="5F5F5F"/>
              </a:buClr>
              <a:buFont typeface="Times New Roman"/>
              <a:buChar char="-"/>
            </a:pPr>
            <a:endParaRPr sz="1200">
              <a:latin typeface="Times New Roman"/>
              <a:cs typeface="Times New Roman"/>
            </a:endParaRPr>
          </a:p>
          <a:p>
            <a:pPr lvl="1">
              <a:lnSpc>
                <a:spcPct val="100000"/>
              </a:lnSpc>
              <a:spcBef>
                <a:spcPts val="20"/>
              </a:spcBef>
              <a:buClr>
                <a:srgbClr val="5F5F5F"/>
              </a:buClr>
              <a:buFont typeface="Times New Roman"/>
              <a:buChar char="-"/>
            </a:pPr>
            <a:endParaRPr sz="1100">
              <a:latin typeface="Times New Roman"/>
              <a:cs typeface="Times New Roman"/>
            </a:endParaRPr>
          </a:p>
          <a:p>
            <a:pPr marL="241300" indent="-229235">
              <a:lnSpc>
                <a:spcPct val="100000"/>
              </a:lnSpc>
              <a:spcBef>
                <a:spcPts val="5"/>
              </a:spcBef>
              <a:buFont typeface="Symbol"/>
              <a:buChar char=""/>
              <a:tabLst>
                <a:tab pos="241300" algn="l"/>
                <a:tab pos="241935" algn="l"/>
              </a:tabLst>
            </a:pPr>
            <a:r>
              <a:rPr sz="1100" i="1" spc="-5" dirty="0">
                <a:solidFill>
                  <a:srgbClr val="5F5F5F"/>
                </a:solidFill>
                <a:latin typeface="Times New Roman"/>
                <a:cs typeface="Times New Roman"/>
              </a:rPr>
              <a:t>Options</a:t>
            </a:r>
            <a:r>
              <a:rPr sz="1100" i="1" dirty="0">
                <a:solidFill>
                  <a:srgbClr val="5F5F5F"/>
                </a:solidFill>
                <a:latin typeface="Times New Roman"/>
                <a:cs typeface="Times New Roman"/>
              </a:rPr>
              <a:t> :</a:t>
            </a:r>
            <a:endParaRPr sz="1100">
              <a:latin typeface="Times New Roman"/>
              <a:cs typeface="Times New Roman"/>
            </a:endParaRPr>
          </a:p>
          <a:p>
            <a:pPr marL="372110" lvl="1" indent="-132715">
              <a:lnSpc>
                <a:spcPct val="100000"/>
              </a:lnSpc>
              <a:buFont typeface="Times New Roman"/>
              <a:buChar char="-"/>
              <a:tabLst>
                <a:tab pos="372745" algn="l"/>
              </a:tabLst>
            </a:pPr>
            <a:r>
              <a:rPr sz="1100" i="1" spc="-5" dirty="0">
                <a:solidFill>
                  <a:srgbClr val="5F5F5F"/>
                </a:solidFill>
                <a:latin typeface="Times New Roman"/>
                <a:cs typeface="Times New Roman"/>
              </a:rPr>
              <a:t>synchro-selsyn input (for </a:t>
            </a:r>
            <a:r>
              <a:rPr sz="1100" i="1" dirty="0">
                <a:solidFill>
                  <a:srgbClr val="5F5F5F"/>
                </a:solidFill>
                <a:latin typeface="Times New Roman"/>
                <a:cs typeface="Times New Roman"/>
              </a:rPr>
              <a:t>2</a:t>
            </a:r>
            <a:r>
              <a:rPr sz="1100" i="1" spc="-15" dirty="0">
                <a:solidFill>
                  <a:srgbClr val="5F5F5F"/>
                </a:solidFill>
                <a:latin typeface="Times New Roman"/>
                <a:cs typeface="Times New Roman"/>
              </a:rPr>
              <a:t> </a:t>
            </a:r>
            <a:r>
              <a:rPr sz="1100" i="1" dirty="0">
                <a:solidFill>
                  <a:srgbClr val="5F5F5F"/>
                </a:solidFill>
                <a:latin typeface="Times New Roman"/>
                <a:cs typeface="Times New Roman"/>
              </a:rPr>
              <a:t>axes)</a:t>
            </a:r>
            <a:endParaRPr sz="1100">
              <a:latin typeface="Times New Roman"/>
              <a:cs typeface="Times New Roman"/>
            </a:endParaRPr>
          </a:p>
          <a:p>
            <a:pPr marL="372110" lvl="1" indent="-132715">
              <a:lnSpc>
                <a:spcPts val="1315"/>
              </a:lnSpc>
              <a:buFont typeface="Times New Roman"/>
              <a:buChar char="-"/>
              <a:tabLst>
                <a:tab pos="372745" algn="l"/>
              </a:tabLst>
            </a:pPr>
            <a:r>
              <a:rPr sz="1100" i="1" spc="-5" dirty="0">
                <a:solidFill>
                  <a:srgbClr val="5F5F5F"/>
                </a:solidFill>
                <a:latin typeface="Times New Roman"/>
                <a:cs typeface="Times New Roman"/>
              </a:rPr>
              <a:t>resolver input</a:t>
            </a:r>
            <a:endParaRPr sz="1100">
              <a:latin typeface="Times New Roman"/>
              <a:cs typeface="Times New Roman"/>
            </a:endParaRPr>
          </a:p>
          <a:p>
            <a:pPr marL="372110" lvl="1" indent="-132715">
              <a:lnSpc>
                <a:spcPts val="1315"/>
              </a:lnSpc>
              <a:buFont typeface="Times New Roman"/>
              <a:buChar char="-"/>
              <a:tabLst>
                <a:tab pos="372745" algn="l"/>
              </a:tabLst>
            </a:pPr>
            <a:r>
              <a:rPr sz="1100" i="1" dirty="0">
                <a:solidFill>
                  <a:srgbClr val="5F5F5F"/>
                </a:solidFill>
                <a:latin typeface="Times New Roman"/>
                <a:cs typeface="Times New Roman"/>
              </a:rPr>
              <a:t>Inductosyn®</a:t>
            </a:r>
            <a:r>
              <a:rPr sz="1100" i="1" spc="-15" dirty="0">
                <a:solidFill>
                  <a:srgbClr val="5F5F5F"/>
                </a:solidFill>
                <a:latin typeface="Times New Roman"/>
                <a:cs typeface="Times New Roman"/>
              </a:rPr>
              <a:t> </a:t>
            </a:r>
            <a:r>
              <a:rPr sz="1100" i="1" spc="-5" dirty="0">
                <a:solidFill>
                  <a:srgbClr val="5F5F5F"/>
                </a:solidFill>
                <a:latin typeface="Times New Roman"/>
                <a:cs typeface="Times New Roman"/>
              </a:rPr>
              <a:t>input</a:t>
            </a:r>
            <a:endParaRPr sz="1100">
              <a:latin typeface="Times New Roman"/>
              <a:cs typeface="Times New Roman"/>
            </a:endParaRPr>
          </a:p>
          <a:p>
            <a:pPr marL="372110" lvl="1" indent="-132715">
              <a:lnSpc>
                <a:spcPct val="100000"/>
              </a:lnSpc>
              <a:buFont typeface="Times New Roman"/>
              <a:buChar char="-"/>
              <a:tabLst>
                <a:tab pos="372745" algn="l"/>
              </a:tabLst>
            </a:pPr>
            <a:r>
              <a:rPr sz="1100" i="1" spc="-5" dirty="0">
                <a:solidFill>
                  <a:srgbClr val="5F5F5F"/>
                </a:solidFill>
                <a:latin typeface="Times New Roman"/>
                <a:cs typeface="Times New Roman"/>
              </a:rPr>
              <a:t>incremental encoder</a:t>
            </a:r>
            <a:r>
              <a:rPr sz="1100" i="1" spc="-15" dirty="0">
                <a:solidFill>
                  <a:srgbClr val="5F5F5F"/>
                </a:solidFill>
                <a:latin typeface="Times New Roman"/>
                <a:cs typeface="Times New Roman"/>
              </a:rPr>
              <a:t> </a:t>
            </a:r>
            <a:r>
              <a:rPr sz="1100" i="1" spc="-5" dirty="0">
                <a:solidFill>
                  <a:srgbClr val="5F5F5F"/>
                </a:solidFill>
                <a:latin typeface="Times New Roman"/>
                <a:cs typeface="Times New Roman"/>
              </a:rPr>
              <a:t>input</a:t>
            </a:r>
            <a:endParaRPr sz="1100">
              <a:latin typeface="Times New Roman"/>
              <a:cs typeface="Times New Roman"/>
            </a:endParaRPr>
          </a:p>
          <a:p>
            <a:pPr marL="372110" lvl="1" indent="-132715">
              <a:lnSpc>
                <a:spcPct val="100000"/>
              </a:lnSpc>
              <a:buFont typeface="Times New Roman"/>
              <a:buChar char="-"/>
              <a:tabLst>
                <a:tab pos="372745" algn="l"/>
              </a:tabLst>
            </a:pPr>
            <a:r>
              <a:rPr sz="1100" i="1" dirty="0">
                <a:solidFill>
                  <a:srgbClr val="5F5F5F"/>
                </a:solidFill>
                <a:latin typeface="Times New Roman"/>
                <a:cs typeface="Times New Roman"/>
              </a:rPr>
              <a:t>capacity </a:t>
            </a:r>
            <a:r>
              <a:rPr sz="1100" i="1" spc="-5" dirty="0">
                <a:solidFill>
                  <a:srgbClr val="5F5F5F"/>
                </a:solidFill>
                <a:latin typeface="Times New Roman"/>
                <a:cs typeface="Times New Roman"/>
              </a:rPr>
              <a:t>increase </a:t>
            </a:r>
            <a:r>
              <a:rPr sz="1100" i="1" dirty="0">
                <a:solidFill>
                  <a:srgbClr val="5F5F5F"/>
                </a:solidFill>
                <a:latin typeface="Times New Roman"/>
                <a:cs typeface="Times New Roman"/>
              </a:rPr>
              <a:t>up to </a:t>
            </a:r>
            <a:r>
              <a:rPr sz="1100" i="1" spc="-10" dirty="0">
                <a:solidFill>
                  <a:srgbClr val="5F5F5F"/>
                </a:solidFill>
                <a:latin typeface="Times New Roman"/>
                <a:cs typeface="Times New Roman"/>
              </a:rPr>
              <a:t>12</a:t>
            </a:r>
            <a:r>
              <a:rPr sz="1100" i="1" spc="-45" dirty="0">
                <a:solidFill>
                  <a:srgbClr val="5F5F5F"/>
                </a:solidFill>
                <a:latin typeface="Times New Roman"/>
                <a:cs typeface="Times New Roman"/>
              </a:rPr>
              <a:t> </a:t>
            </a:r>
            <a:r>
              <a:rPr sz="1100" i="1" dirty="0">
                <a:solidFill>
                  <a:srgbClr val="5F5F5F"/>
                </a:solidFill>
                <a:latin typeface="Times New Roman"/>
                <a:cs typeface="Times New Roman"/>
              </a:rPr>
              <a:t>axes</a:t>
            </a:r>
            <a:endParaRPr sz="1100">
              <a:latin typeface="Times New Roman"/>
              <a:cs typeface="Times New Roman"/>
            </a:endParaRPr>
          </a:p>
          <a:p>
            <a:pPr marL="372110" lvl="1" indent="-132715">
              <a:lnSpc>
                <a:spcPct val="100000"/>
              </a:lnSpc>
              <a:buFont typeface="Times New Roman"/>
              <a:buChar char="-"/>
              <a:tabLst>
                <a:tab pos="372745" algn="l"/>
              </a:tabLst>
            </a:pPr>
            <a:r>
              <a:rPr sz="1100" i="1" dirty="0">
                <a:solidFill>
                  <a:srgbClr val="5F5F5F"/>
                </a:solidFill>
                <a:latin typeface="Times New Roman"/>
                <a:cs typeface="Times New Roman"/>
              </a:rPr>
              <a:t>remote manual </a:t>
            </a:r>
            <a:r>
              <a:rPr sz="1100" i="1" spc="-5" dirty="0">
                <a:solidFill>
                  <a:srgbClr val="5F5F5F"/>
                </a:solidFill>
                <a:latin typeface="Times New Roman"/>
                <a:cs typeface="Times New Roman"/>
              </a:rPr>
              <a:t>control</a:t>
            </a:r>
            <a:r>
              <a:rPr sz="1100" i="1" spc="-25" dirty="0">
                <a:solidFill>
                  <a:srgbClr val="5F5F5F"/>
                </a:solidFill>
                <a:latin typeface="Times New Roman"/>
                <a:cs typeface="Times New Roman"/>
              </a:rPr>
              <a:t> </a:t>
            </a:r>
            <a:r>
              <a:rPr sz="1100" i="1" dirty="0">
                <a:solidFill>
                  <a:srgbClr val="5F5F5F"/>
                </a:solidFill>
                <a:latin typeface="Times New Roman"/>
                <a:cs typeface="Times New Roman"/>
              </a:rPr>
              <a:t>box</a:t>
            </a:r>
            <a:endParaRPr sz="1100">
              <a:latin typeface="Times New Roman"/>
              <a:cs typeface="Times New Roman"/>
            </a:endParaRPr>
          </a:p>
          <a:p>
            <a:pPr marL="372110" lvl="1" indent="-132715">
              <a:lnSpc>
                <a:spcPct val="100000"/>
              </a:lnSpc>
              <a:buFont typeface="Times New Roman"/>
              <a:buChar char="-"/>
              <a:tabLst>
                <a:tab pos="372745" algn="l"/>
              </a:tabLst>
            </a:pPr>
            <a:r>
              <a:rPr sz="1100" i="1" spc="-5" dirty="0">
                <a:solidFill>
                  <a:srgbClr val="5F5F5F"/>
                </a:solidFill>
                <a:latin typeface="Times New Roman"/>
                <a:cs typeface="Times New Roman"/>
              </a:rPr>
              <a:t>positions recording from external</a:t>
            </a:r>
            <a:r>
              <a:rPr sz="1100" i="1" spc="-10" dirty="0">
                <a:solidFill>
                  <a:srgbClr val="5F5F5F"/>
                </a:solidFill>
                <a:latin typeface="Times New Roman"/>
                <a:cs typeface="Times New Roman"/>
              </a:rPr>
              <a:t> </a:t>
            </a:r>
            <a:r>
              <a:rPr sz="1100" i="1" dirty="0">
                <a:solidFill>
                  <a:srgbClr val="5F5F5F"/>
                </a:solidFill>
                <a:latin typeface="Times New Roman"/>
                <a:cs typeface="Times New Roman"/>
              </a:rPr>
              <a:t>trigger</a:t>
            </a:r>
            <a:endParaRPr sz="1100">
              <a:latin typeface="Times New Roman"/>
              <a:cs typeface="Times New Roman"/>
            </a:endParaRPr>
          </a:p>
        </p:txBody>
      </p:sp>
      <p:sp>
        <p:nvSpPr>
          <p:cNvPr id="9" name="object 9"/>
          <p:cNvSpPr txBox="1"/>
          <p:nvPr/>
        </p:nvSpPr>
        <p:spPr>
          <a:xfrm>
            <a:off x="4128642" y="6815708"/>
            <a:ext cx="849630" cy="193675"/>
          </a:xfrm>
          <a:prstGeom prst="rect">
            <a:avLst/>
          </a:prstGeom>
        </p:spPr>
        <p:txBody>
          <a:bodyPr vert="horz" wrap="square" lIns="0" tIns="13335" rIns="0" bIns="0" rtlCol="0">
            <a:spAutoFit/>
          </a:bodyPr>
          <a:lstStyle/>
          <a:p>
            <a:pPr marL="12700">
              <a:lnSpc>
                <a:spcPct val="100000"/>
              </a:lnSpc>
              <a:spcBef>
                <a:spcPts val="105"/>
              </a:spcBef>
            </a:pPr>
            <a:r>
              <a:rPr sz="1100" i="1" spc="-5" dirty="0">
                <a:solidFill>
                  <a:srgbClr val="5F5F5F"/>
                </a:solidFill>
                <a:latin typeface="Times New Roman"/>
                <a:cs typeface="Times New Roman"/>
              </a:rPr>
              <a:t>DIMENSIONS</a:t>
            </a:r>
            <a:endParaRPr sz="1100">
              <a:latin typeface="Times New Roman"/>
              <a:cs typeface="Times New Roman"/>
            </a:endParaRPr>
          </a:p>
        </p:txBody>
      </p:sp>
      <p:sp>
        <p:nvSpPr>
          <p:cNvPr id="10" name="object 10"/>
          <p:cNvSpPr txBox="1"/>
          <p:nvPr/>
        </p:nvSpPr>
        <p:spPr>
          <a:xfrm>
            <a:off x="4357496" y="7149465"/>
            <a:ext cx="1724660" cy="361315"/>
          </a:xfrm>
          <a:prstGeom prst="rect">
            <a:avLst/>
          </a:prstGeom>
        </p:spPr>
        <p:txBody>
          <a:bodyPr vert="horz" wrap="square" lIns="0" tIns="13335" rIns="0" bIns="0" rtlCol="0">
            <a:spAutoFit/>
          </a:bodyPr>
          <a:lstStyle/>
          <a:p>
            <a:pPr marL="143510" indent="-131445">
              <a:lnSpc>
                <a:spcPct val="100000"/>
              </a:lnSpc>
              <a:spcBef>
                <a:spcPts val="105"/>
              </a:spcBef>
              <a:buFont typeface="Times New Roman"/>
              <a:buChar char="-"/>
              <a:tabLst>
                <a:tab pos="144145" algn="l"/>
              </a:tabLst>
            </a:pPr>
            <a:r>
              <a:rPr sz="1100" i="1" dirty="0">
                <a:solidFill>
                  <a:srgbClr val="5F5F5F"/>
                </a:solidFill>
                <a:latin typeface="Times New Roman"/>
                <a:cs typeface="Times New Roman"/>
              </a:rPr>
              <a:t>19” 3U </a:t>
            </a:r>
            <a:r>
              <a:rPr sz="1100" i="1" spc="-5" dirty="0">
                <a:solidFill>
                  <a:srgbClr val="5F5F5F"/>
                </a:solidFill>
                <a:latin typeface="Times New Roman"/>
                <a:cs typeface="Times New Roman"/>
              </a:rPr>
              <a:t>rack mountable</a:t>
            </a:r>
            <a:r>
              <a:rPr sz="1100" i="1" spc="-55" dirty="0">
                <a:solidFill>
                  <a:srgbClr val="5F5F5F"/>
                </a:solidFill>
                <a:latin typeface="Times New Roman"/>
                <a:cs typeface="Times New Roman"/>
              </a:rPr>
              <a:t> </a:t>
            </a:r>
            <a:r>
              <a:rPr sz="1100" i="1" spc="-5" dirty="0">
                <a:solidFill>
                  <a:srgbClr val="5F5F5F"/>
                </a:solidFill>
                <a:latin typeface="Times New Roman"/>
                <a:cs typeface="Times New Roman"/>
              </a:rPr>
              <a:t>box</a:t>
            </a:r>
            <a:endParaRPr sz="1100">
              <a:latin typeface="Times New Roman"/>
              <a:cs typeface="Times New Roman"/>
            </a:endParaRPr>
          </a:p>
          <a:p>
            <a:pPr marL="143510" indent="-131445">
              <a:lnSpc>
                <a:spcPct val="100000"/>
              </a:lnSpc>
              <a:buFont typeface="Times New Roman"/>
              <a:buChar char="-"/>
              <a:tabLst>
                <a:tab pos="144145" algn="l"/>
              </a:tabLst>
            </a:pPr>
            <a:r>
              <a:rPr sz="1100" i="1" spc="-5" dirty="0">
                <a:solidFill>
                  <a:srgbClr val="5F5F5F"/>
                </a:solidFill>
                <a:latin typeface="Times New Roman"/>
                <a:cs typeface="Times New Roman"/>
              </a:rPr>
              <a:t>weight </a:t>
            </a:r>
            <a:r>
              <a:rPr sz="1100" i="1" dirty="0">
                <a:solidFill>
                  <a:srgbClr val="5F5F5F"/>
                </a:solidFill>
                <a:latin typeface="Times New Roman"/>
                <a:cs typeface="Times New Roman"/>
              </a:rPr>
              <a:t>: 5</a:t>
            </a:r>
            <a:r>
              <a:rPr sz="1100" i="1" spc="-15" dirty="0">
                <a:solidFill>
                  <a:srgbClr val="5F5F5F"/>
                </a:solidFill>
                <a:latin typeface="Times New Roman"/>
                <a:cs typeface="Times New Roman"/>
              </a:rPr>
              <a:t> </a:t>
            </a:r>
            <a:r>
              <a:rPr sz="1100" i="1" dirty="0">
                <a:solidFill>
                  <a:srgbClr val="5F5F5F"/>
                </a:solidFill>
                <a:latin typeface="Times New Roman"/>
                <a:cs typeface="Times New Roman"/>
              </a:rPr>
              <a:t>kg</a:t>
            </a:r>
            <a:endParaRPr sz="1100">
              <a:latin typeface="Times New Roman"/>
              <a:cs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idx="4294967295"/>
          </p:nvPr>
        </p:nvSpPr>
        <p:spPr>
          <a:xfrm>
            <a:off x="3192462" y="1063625"/>
            <a:ext cx="2033588" cy="390525"/>
          </a:xfrm>
          <a:prstGeom prst="rect">
            <a:avLst/>
          </a:prstGeom>
        </p:spPr>
        <p:txBody>
          <a:bodyPr vert="horz" wrap="square" lIns="0" tIns="12700" rIns="0" bIns="0" rtlCol="0">
            <a:spAutoFit/>
          </a:bodyPr>
          <a:lstStyle/>
          <a:p>
            <a:pPr marL="12700">
              <a:lnSpc>
                <a:spcPct val="100000"/>
              </a:lnSpc>
              <a:spcBef>
                <a:spcPts val="100"/>
              </a:spcBef>
              <a:tabLst>
                <a:tab pos="913130" algn="l"/>
              </a:tabLst>
            </a:pPr>
            <a:r>
              <a:rPr spc="-5" dirty="0">
                <a:solidFill>
                  <a:srgbClr val="585858"/>
                </a:solidFill>
              </a:rPr>
              <a:t>XI	</a:t>
            </a:r>
            <a:r>
              <a:rPr spc="-5" dirty="0"/>
              <a:t>AC</a:t>
            </a:r>
            <a:r>
              <a:rPr spc="-90" dirty="0"/>
              <a:t> </a:t>
            </a:r>
            <a:r>
              <a:rPr dirty="0"/>
              <a:t>9032</a:t>
            </a:r>
          </a:p>
        </p:txBody>
      </p:sp>
      <p:sp>
        <p:nvSpPr>
          <p:cNvPr id="6" name="object 6"/>
          <p:cNvSpPr txBox="1"/>
          <p:nvPr/>
        </p:nvSpPr>
        <p:spPr>
          <a:xfrm>
            <a:off x="5368925" y="1063497"/>
            <a:ext cx="2143125" cy="743585"/>
          </a:xfrm>
          <a:prstGeom prst="rect">
            <a:avLst/>
          </a:prstGeom>
        </p:spPr>
        <p:txBody>
          <a:bodyPr vert="horz" wrap="square" lIns="0" tIns="12700" rIns="0" bIns="0" rtlCol="0">
            <a:spAutoFit/>
          </a:bodyPr>
          <a:lstStyle/>
          <a:p>
            <a:pPr marR="5715" algn="r">
              <a:lnSpc>
                <a:spcPts val="2825"/>
              </a:lnSpc>
              <a:spcBef>
                <a:spcPts val="100"/>
              </a:spcBef>
            </a:pPr>
            <a:r>
              <a:rPr sz="2400" spc="-5" dirty="0">
                <a:latin typeface="Times New Roman"/>
                <a:cs typeface="Times New Roman"/>
              </a:rPr>
              <a:t>Unité de</a:t>
            </a:r>
            <a:r>
              <a:rPr sz="2400" spc="-25" dirty="0">
                <a:latin typeface="Times New Roman"/>
                <a:cs typeface="Times New Roman"/>
              </a:rPr>
              <a:t> </a:t>
            </a:r>
            <a:r>
              <a:rPr sz="2400" spc="-5" dirty="0">
                <a:latin typeface="Times New Roman"/>
                <a:cs typeface="Times New Roman"/>
              </a:rPr>
              <a:t>contrôle</a:t>
            </a:r>
            <a:endParaRPr sz="2400" dirty="0">
              <a:latin typeface="Times New Roman"/>
              <a:cs typeface="Times New Roman"/>
            </a:endParaRPr>
          </a:p>
          <a:p>
            <a:pPr marR="5080" algn="r">
              <a:lnSpc>
                <a:spcPts val="2825"/>
              </a:lnSpc>
            </a:pPr>
            <a:r>
              <a:rPr sz="2400" i="1" spc="-5" dirty="0">
                <a:solidFill>
                  <a:srgbClr val="5F5F5F"/>
                </a:solidFill>
                <a:latin typeface="Times New Roman"/>
                <a:cs typeface="Times New Roman"/>
              </a:rPr>
              <a:t>Control</a:t>
            </a:r>
            <a:r>
              <a:rPr sz="2400" i="1" spc="-65" dirty="0">
                <a:solidFill>
                  <a:srgbClr val="5F5F5F"/>
                </a:solidFill>
                <a:latin typeface="Times New Roman"/>
                <a:cs typeface="Times New Roman"/>
              </a:rPr>
              <a:t> </a:t>
            </a:r>
            <a:r>
              <a:rPr sz="2400" i="1" spc="-5" dirty="0">
                <a:solidFill>
                  <a:srgbClr val="5F5F5F"/>
                </a:solidFill>
                <a:latin typeface="Times New Roman"/>
                <a:cs typeface="Times New Roman"/>
              </a:rPr>
              <a:t>unit</a:t>
            </a:r>
            <a:endParaRPr sz="2400" dirty="0">
              <a:latin typeface="Times New Roman"/>
              <a:cs typeface="Times New Roman"/>
            </a:endParaRPr>
          </a:p>
        </p:txBody>
      </p:sp>
      <p:sp>
        <p:nvSpPr>
          <p:cNvPr id="7" name="object 7"/>
          <p:cNvSpPr/>
          <p:nvPr/>
        </p:nvSpPr>
        <p:spPr>
          <a:xfrm>
            <a:off x="2411095" y="2113914"/>
            <a:ext cx="2286000" cy="1371600"/>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436880" y="3619626"/>
            <a:ext cx="3088005" cy="2370455"/>
          </a:xfrm>
          <a:prstGeom prst="rect">
            <a:avLst/>
          </a:prstGeom>
        </p:spPr>
        <p:txBody>
          <a:bodyPr vert="horz" wrap="square" lIns="0" tIns="12700" rIns="0" bIns="0" rtlCol="0">
            <a:spAutoFit/>
          </a:bodyPr>
          <a:lstStyle/>
          <a:p>
            <a:pPr marL="102870" indent="-85090">
              <a:lnSpc>
                <a:spcPct val="100000"/>
              </a:lnSpc>
              <a:spcBef>
                <a:spcPts val="100"/>
              </a:spcBef>
              <a:buChar char="•"/>
              <a:tabLst>
                <a:tab pos="103505" algn="l"/>
              </a:tabLst>
            </a:pPr>
            <a:r>
              <a:rPr sz="1100" spc="-5" dirty="0">
                <a:latin typeface="Times New Roman"/>
                <a:cs typeface="Times New Roman"/>
              </a:rPr>
              <a:t>DESCRIPTION</a:t>
            </a:r>
            <a:endParaRPr sz="1100">
              <a:latin typeface="Times New Roman"/>
              <a:cs typeface="Times New Roman"/>
            </a:endParaRPr>
          </a:p>
          <a:p>
            <a:pPr>
              <a:lnSpc>
                <a:spcPct val="100000"/>
              </a:lnSpc>
              <a:buFont typeface="Times New Roman"/>
              <a:buChar char="•"/>
            </a:pPr>
            <a:endParaRPr sz="1150">
              <a:latin typeface="Times New Roman"/>
              <a:cs typeface="Times New Roman"/>
            </a:endParaRPr>
          </a:p>
          <a:p>
            <a:pPr marL="12700" marR="5080" algn="just">
              <a:lnSpc>
                <a:spcPct val="99800"/>
              </a:lnSpc>
              <a:spcBef>
                <a:spcPts val="5"/>
              </a:spcBef>
            </a:pPr>
            <a:r>
              <a:rPr sz="1100" dirty="0">
                <a:latin typeface="Times New Roman"/>
                <a:cs typeface="Times New Roman"/>
              </a:rPr>
              <a:t>L’unité de </a:t>
            </a:r>
            <a:r>
              <a:rPr sz="1100" spc="-5" dirty="0">
                <a:latin typeface="Times New Roman"/>
                <a:cs typeface="Times New Roman"/>
              </a:rPr>
              <a:t>contrôle AC </a:t>
            </a:r>
            <a:r>
              <a:rPr sz="1100" dirty="0">
                <a:latin typeface="Times New Roman"/>
                <a:cs typeface="Times New Roman"/>
              </a:rPr>
              <a:t>9032 </a:t>
            </a:r>
            <a:r>
              <a:rPr sz="1100" spc="-5" dirty="0">
                <a:latin typeface="Times New Roman"/>
                <a:cs typeface="Times New Roman"/>
              </a:rPr>
              <a:t>est spécialement  </a:t>
            </a:r>
            <a:r>
              <a:rPr sz="1100" dirty="0">
                <a:latin typeface="Times New Roman"/>
                <a:cs typeface="Times New Roman"/>
              </a:rPr>
              <a:t>indiquée </a:t>
            </a:r>
            <a:r>
              <a:rPr sz="1100" spc="-5" dirty="0">
                <a:latin typeface="Times New Roman"/>
                <a:cs typeface="Times New Roman"/>
              </a:rPr>
              <a:t>pour asservir </a:t>
            </a:r>
            <a:r>
              <a:rPr sz="1100" dirty="0">
                <a:latin typeface="Times New Roman"/>
                <a:cs typeface="Times New Roman"/>
              </a:rPr>
              <a:t>1 </a:t>
            </a:r>
            <a:r>
              <a:rPr sz="1100" spc="-5" dirty="0">
                <a:latin typeface="Times New Roman"/>
                <a:cs typeface="Times New Roman"/>
              </a:rPr>
              <a:t>axe </a:t>
            </a:r>
            <a:r>
              <a:rPr sz="1100" dirty="0">
                <a:latin typeface="Times New Roman"/>
                <a:cs typeface="Times New Roman"/>
              </a:rPr>
              <a:t>ou 2 axes en simultané.  Elle </a:t>
            </a:r>
            <a:r>
              <a:rPr sz="1100" spc="-5" dirty="0">
                <a:latin typeface="Times New Roman"/>
                <a:cs typeface="Times New Roman"/>
              </a:rPr>
              <a:t>est intégrée dans des applications </a:t>
            </a:r>
            <a:r>
              <a:rPr sz="1100" dirty="0">
                <a:latin typeface="Times New Roman"/>
                <a:cs typeface="Times New Roman"/>
              </a:rPr>
              <a:t>de </a:t>
            </a:r>
            <a:r>
              <a:rPr sz="1100" spc="-5" dirty="0">
                <a:latin typeface="Times New Roman"/>
                <a:cs typeface="Times New Roman"/>
              </a:rPr>
              <a:t>mesure  d’antenne </a:t>
            </a:r>
            <a:r>
              <a:rPr sz="1100" dirty="0">
                <a:latin typeface="Times New Roman"/>
                <a:cs typeface="Times New Roman"/>
              </a:rPr>
              <a:t>ou de </a:t>
            </a:r>
            <a:r>
              <a:rPr sz="1100" spc="-5" dirty="0">
                <a:latin typeface="Times New Roman"/>
                <a:cs typeface="Times New Roman"/>
              </a:rPr>
              <a:t>tout autre dispositif nécessitant une  caractérisation </a:t>
            </a:r>
            <a:r>
              <a:rPr sz="1100" dirty="0">
                <a:latin typeface="Times New Roman"/>
                <a:cs typeface="Times New Roman"/>
              </a:rPr>
              <a:t>de sa </a:t>
            </a:r>
            <a:r>
              <a:rPr sz="1100" spc="-5" dirty="0">
                <a:latin typeface="Times New Roman"/>
                <a:cs typeface="Times New Roman"/>
              </a:rPr>
              <a:t>fonction </a:t>
            </a:r>
            <a:r>
              <a:rPr sz="1100" dirty="0">
                <a:latin typeface="Times New Roman"/>
                <a:cs typeface="Times New Roman"/>
              </a:rPr>
              <a:t>de </a:t>
            </a:r>
            <a:r>
              <a:rPr sz="1100" spc="-5" dirty="0">
                <a:latin typeface="Times New Roman"/>
                <a:cs typeface="Times New Roman"/>
              </a:rPr>
              <a:t>transfert</a:t>
            </a:r>
            <a:r>
              <a:rPr sz="1100" spc="15" dirty="0">
                <a:latin typeface="Times New Roman"/>
                <a:cs typeface="Times New Roman"/>
              </a:rPr>
              <a:t> </a:t>
            </a:r>
            <a:r>
              <a:rPr sz="1100" spc="-5" dirty="0">
                <a:latin typeface="Times New Roman"/>
                <a:cs typeface="Times New Roman"/>
              </a:rPr>
              <a:t>spatiale.</a:t>
            </a:r>
            <a:endParaRPr sz="1100">
              <a:latin typeface="Times New Roman"/>
              <a:cs typeface="Times New Roman"/>
            </a:endParaRPr>
          </a:p>
          <a:p>
            <a:pPr>
              <a:lnSpc>
                <a:spcPct val="100000"/>
              </a:lnSpc>
            </a:pPr>
            <a:endParaRPr sz="1150">
              <a:latin typeface="Times New Roman"/>
              <a:cs typeface="Times New Roman"/>
            </a:endParaRPr>
          </a:p>
          <a:p>
            <a:pPr marL="12700" marR="5080" algn="just">
              <a:lnSpc>
                <a:spcPct val="99500"/>
              </a:lnSpc>
            </a:pPr>
            <a:r>
              <a:rPr sz="1100" dirty="0">
                <a:latin typeface="Times New Roman"/>
                <a:cs typeface="Times New Roman"/>
              </a:rPr>
              <a:t>Dédiée au </a:t>
            </a:r>
            <a:r>
              <a:rPr sz="1100" spc="-5" dirty="0">
                <a:latin typeface="Times New Roman"/>
                <a:cs typeface="Times New Roman"/>
              </a:rPr>
              <a:t>contrôle-commande </a:t>
            </a:r>
            <a:r>
              <a:rPr sz="1100" dirty="0">
                <a:latin typeface="Times New Roman"/>
                <a:cs typeface="Times New Roman"/>
              </a:rPr>
              <a:t>et </a:t>
            </a:r>
            <a:r>
              <a:rPr sz="1100" spc="-5" dirty="0">
                <a:latin typeface="Times New Roman"/>
                <a:cs typeface="Times New Roman"/>
              </a:rPr>
              <a:t>connectée </a:t>
            </a:r>
            <a:r>
              <a:rPr sz="1100" dirty="0">
                <a:latin typeface="Times New Roman"/>
                <a:cs typeface="Times New Roman"/>
              </a:rPr>
              <a:t>à </a:t>
            </a:r>
            <a:r>
              <a:rPr sz="1100" spc="-10" dirty="0">
                <a:latin typeface="Times New Roman"/>
                <a:cs typeface="Times New Roman"/>
              </a:rPr>
              <a:t>un  </a:t>
            </a:r>
            <a:r>
              <a:rPr sz="1100" spc="-5" dirty="0">
                <a:latin typeface="Times New Roman"/>
                <a:cs typeface="Times New Roman"/>
              </a:rPr>
              <a:t>système </a:t>
            </a:r>
            <a:r>
              <a:rPr sz="1100" dirty="0">
                <a:latin typeface="Times New Roman"/>
                <a:cs typeface="Times New Roman"/>
              </a:rPr>
              <a:t>hôte qui </a:t>
            </a:r>
            <a:r>
              <a:rPr sz="1100" spc="-5" dirty="0">
                <a:latin typeface="Times New Roman"/>
                <a:cs typeface="Times New Roman"/>
              </a:rPr>
              <a:t>lui envoie </a:t>
            </a:r>
            <a:r>
              <a:rPr sz="1100" dirty="0">
                <a:latin typeface="Times New Roman"/>
                <a:cs typeface="Times New Roman"/>
              </a:rPr>
              <a:t>des </a:t>
            </a:r>
            <a:r>
              <a:rPr sz="1100" spc="-5" dirty="0">
                <a:latin typeface="Times New Roman"/>
                <a:cs typeface="Times New Roman"/>
              </a:rPr>
              <a:t>consignes, </a:t>
            </a:r>
            <a:r>
              <a:rPr sz="1100" dirty="0">
                <a:latin typeface="Times New Roman"/>
                <a:cs typeface="Times New Roman"/>
              </a:rPr>
              <a:t>elle  </a:t>
            </a:r>
            <a:r>
              <a:rPr sz="1100" spc="-5" dirty="0">
                <a:latin typeface="Times New Roman"/>
                <a:cs typeface="Times New Roman"/>
              </a:rPr>
              <a:t>affranchit l’application </a:t>
            </a:r>
            <a:r>
              <a:rPr sz="1100" dirty="0">
                <a:latin typeface="Times New Roman"/>
                <a:cs typeface="Times New Roman"/>
              </a:rPr>
              <a:t>de </a:t>
            </a:r>
            <a:r>
              <a:rPr sz="1100" spc="-5" dirty="0">
                <a:latin typeface="Times New Roman"/>
                <a:cs typeface="Times New Roman"/>
              </a:rPr>
              <a:t>mesure </a:t>
            </a:r>
            <a:r>
              <a:rPr sz="1100" dirty="0">
                <a:latin typeface="Times New Roman"/>
                <a:cs typeface="Times New Roman"/>
              </a:rPr>
              <a:t>des tâches</a:t>
            </a:r>
            <a:r>
              <a:rPr sz="1100" spc="5" dirty="0">
                <a:latin typeface="Times New Roman"/>
                <a:cs typeface="Times New Roman"/>
              </a:rPr>
              <a:t> </a:t>
            </a:r>
            <a:r>
              <a:rPr sz="1100" dirty="0">
                <a:latin typeface="Times New Roman"/>
                <a:cs typeface="Times New Roman"/>
              </a:rPr>
              <a:t>:</a:t>
            </a:r>
            <a:endParaRPr sz="1100">
              <a:latin typeface="Times New Roman"/>
              <a:cs typeface="Times New Roman"/>
            </a:endParaRPr>
          </a:p>
          <a:p>
            <a:pPr marL="469900" lvl="1" indent="-231140">
              <a:lnSpc>
                <a:spcPct val="100000"/>
              </a:lnSpc>
              <a:buChar char="-"/>
              <a:tabLst>
                <a:tab pos="469900" algn="l"/>
                <a:tab pos="470534" algn="l"/>
              </a:tabLst>
            </a:pPr>
            <a:r>
              <a:rPr sz="1100" dirty="0">
                <a:latin typeface="Times New Roman"/>
                <a:cs typeface="Times New Roman"/>
              </a:rPr>
              <a:t>de </a:t>
            </a:r>
            <a:r>
              <a:rPr sz="1100" spc="-5" dirty="0">
                <a:latin typeface="Times New Roman"/>
                <a:cs typeface="Times New Roman"/>
              </a:rPr>
              <a:t>gestion des</a:t>
            </a:r>
            <a:r>
              <a:rPr sz="1100" dirty="0">
                <a:latin typeface="Times New Roman"/>
                <a:cs typeface="Times New Roman"/>
              </a:rPr>
              <a:t> </a:t>
            </a:r>
            <a:r>
              <a:rPr sz="1100" spc="-5" dirty="0">
                <a:latin typeface="Times New Roman"/>
                <a:cs typeface="Times New Roman"/>
              </a:rPr>
              <a:t>mouvements,</a:t>
            </a:r>
            <a:endParaRPr sz="1100">
              <a:latin typeface="Times New Roman"/>
              <a:cs typeface="Times New Roman"/>
            </a:endParaRPr>
          </a:p>
          <a:p>
            <a:pPr marL="469900" lvl="1" indent="-231140">
              <a:lnSpc>
                <a:spcPct val="100000"/>
              </a:lnSpc>
              <a:buChar char="-"/>
              <a:tabLst>
                <a:tab pos="469900" algn="l"/>
                <a:tab pos="470534" algn="l"/>
              </a:tabLst>
            </a:pPr>
            <a:r>
              <a:rPr sz="1100" spc="-5" dirty="0">
                <a:latin typeface="Times New Roman"/>
                <a:cs typeface="Times New Roman"/>
              </a:rPr>
              <a:t>d'asservissement,</a:t>
            </a:r>
            <a:endParaRPr sz="1100">
              <a:latin typeface="Times New Roman"/>
              <a:cs typeface="Times New Roman"/>
            </a:endParaRPr>
          </a:p>
          <a:p>
            <a:pPr marL="469900" lvl="1" indent="-231140">
              <a:lnSpc>
                <a:spcPct val="100000"/>
              </a:lnSpc>
              <a:spcBef>
                <a:spcPts val="5"/>
              </a:spcBef>
              <a:buChar char="-"/>
              <a:tabLst>
                <a:tab pos="469900" algn="l"/>
                <a:tab pos="470534" algn="l"/>
              </a:tabLst>
            </a:pPr>
            <a:r>
              <a:rPr sz="1100" dirty="0">
                <a:latin typeface="Times New Roman"/>
                <a:cs typeface="Times New Roman"/>
              </a:rPr>
              <a:t>de </a:t>
            </a:r>
            <a:r>
              <a:rPr sz="1100" spc="-5" dirty="0">
                <a:latin typeface="Times New Roman"/>
                <a:cs typeface="Times New Roman"/>
              </a:rPr>
              <a:t>synchronisation des</a:t>
            </a:r>
            <a:r>
              <a:rPr sz="1100" spc="10" dirty="0">
                <a:latin typeface="Times New Roman"/>
                <a:cs typeface="Times New Roman"/>
              </a:rPr>
              <a:t> </a:t>
            </a:r>
            <a:r>
              <a:rPr sz="1100" spc="-5" dirty="0">
                <a:latin typeface="Times New Roman"/>
                <a:cs typeface="Times New Roman"/>
              </a:rPr>
              <a:t>mesures.</a:t>
            </a:r>
            <a:endParaRPr sz="1100">
              <a:latin typeface="Times New Roman"/>
              <a:cs typeface="Times New Roman"/>
            </a:endParaRPr>
          </a:p>
        </p:txBody>
      </p:sp>
      <p:sp>
        <p:nvSpPr>
          <p:cNvPr id="9" name="object 9"/>
          <p:cNvSpPr txBox="1"/>
          <p:nvPr/>
        </p:nvSpPr>
        <p:spPr>
          <a:xfrm>
            <a:off x="436880" y="6465188"/>
            <a:ext cx="3088640" cy="3205480"/>
          </a:xfrm>
          <a:prstGeom prst="rect">
            <a:avLst/>
          </a:prstGeom>
        </p:spPr>
        <p:txBody>
          <a:bodyPr vert="horz" wrap="square" lIns="0" tIns="13335" rIns="0" bIns="0" rtlCol="0">
            <a:spAutoFit/>
          </a:bodyPr>
          <a:lstStyle/>
          <a:p>
            <a:pPr marL="102235" indent="-84455">
              <a:lnSpc>
                <a:spcPct val="100000"/>
              </a:lnSpc>
              <a:spcBef>
                <a:spcPts val="105"/>
              </a:spcBef>
              <a:buChar char="•"/>
              <a:tabLst>
                <a:tab pos="102870" algn="l"/>
              </a:tabLst>
            </a:pPr>
            <a:r>
              <a:rPr sz="1100" spc="-5" dirty="0">
                <a:latin typeface="Times New Roman"/>
                <a:cs typeface="Times New Roman"/>
              </a:rPr>
              <a:t>AVANTAGES</a:t>
            </a:r>
            <a:endParaRPr sz="1100">
              <a:latin typeface="Times New Roman"/>
              <a:cs typeface="Times New Roman"/>
            </a:endParaRPr>
          </a:p>
          <a:p>
            <a:pPr>
              <a:lnSpc>
                <a:spcPct val="100000"/>
              </a:lnSpc>
              <a:spcBef>
                <a:spcPts val="40"/>
              </a:spcBef>
            </a:pPr>
            <a:endParaRPr sz="1100">
              <a:latin typeface="Times New Roman"/>
              <a:cs typeface="Times New Roman"/>
            </a:endParaRPr>
          </a:p>
          <a:p>
            <a:pPr marL="12700" marR="6350" algn="just">
              <a:lnSpc>
                <a:spcPct val="100000"/>
              </a:lnSpc>
            </a:pPr>
            <a:r>
              <a:rPr sz="1100" spc="-5" dirty="0">
                <a:latin typeface="Times New Roman"/>
                <a:cs typeface="Times New Roman"/>
              </a:rPr>
              <a:t>L'AC </a:t>
            </a:r>
            <a:r>
              <a:rPr sz="1100" dirty="0">
                <a:latin typeface="Times New Roman"/>
                <a:cs typeface="Times New Roman"/>
              </a:rPr>
              <a:t>9032 est </a:t>
            </a:r>
            <a:r>
              <a:rPr sz="1100" spc="-5" dirty="0">
                <a:latin typeface="Times New Roman"/>
                <a:cs typeface="Times New Roman"/>
              </a:rPr>
              <a:t>initialement prévue pour équiper les  positionneurs ACC </a:t>
            </a:r>
            <a:r>
              <a:rPr sz="1100" spc="-10" dirty="0">
                <a:latin typeface="Times New Roman"/>
                <a:cs typeface="Times New Roman"/>
              </a:rPr>
              <a:t>I&amp;M, </a:t>
            </a:r>
            <a:r>
              <a:rPr sz="1100" dirty="0">
                <a:latin typeface="Times New Roman"/>
                <a:cs typeface="Times New Roman"/>
              </a:rPr>
              <a:t>afin de </a:t>
            </a:r>
            <a:r>
              <a:rPr sz="1100" spc="-5" dirty="0">
                <a:latin typeface="Times New Roman"/>
                <a:cs typeface="Times New Roman"/>
              </a:rPr>
              <a:t>garantir une solution  homogène </a:t>
            </a:r>
            <a:r>
              <a:rPr sz="1100" dirty="0">
                <a:latin typeface="Times New Roman"/>
                <a:cs typeface="Times New Roman"/>
              </a:rPr>
              <a:t>et</a:t>
            </a:r>
            <a:r>
              <a:rPr sz="1100" spc="10" dirty="0">
                <a:latin typeface="Times New Roman"/>
                <a:cs typeface="Times New Roman"/>
              </a:rPr>
              <a:t> </a:t>
            </a:r>
            <a:r>
              <a:rPr sz="1100" spc="-5" dirty="0">
                <a:latin typeface="Times New Roman"/>
                <a:cs typeface="Times New Roman"/>
              </a:rPr>
              <a:t>performante.</a:t>
            </a:r>
            <a:endParaRPr sz="1100">
              <a:latin typeface="Times New Roman"/>
              <a:cs typeface="Times New Roman"/>
            </a:endParaRPr>
          </a:p>
          <a:p>
            <a:pPr marL="12700" marR="6985" algn="just">
              <a:lnSpc>
                <a:spcPct val="99800"/>
              </a:lnSpc>
              <a:spcBef>
                <a:spcPts val="5"/>
              </a:spcBef>
            </a:pPr>
            <a:r>
              <a:rPr sz="1100" dirty="0">
                <a:latin typeface="Times New Roman"/>
                <a:cs typeface="Times New Roman"/>
              </a:rPr>
              <a:t>Cependant, </a:t>
            </a:r>
            <a:r>
              <a:rPr sz="1100" spc="-5" dirty="0">
                <a:latin typeface="Times New Roman"/>
                <a:cs typeface="Times New Roman"/>
              </a:rPr>
              <a:t>sa modularité </a:t>
            </a:r>
            <a:r>
              <a:rPr sz="1100" dirty="0">
                <a:latin typeface="Times New Roman"/>
                <a:cs typeface="Times New Roman"/>
              </a:rPr>
              <a:t>et </a:t>
            </a:r>
            <a:r>
              <a:rPr sz="1100" spc="-5" dirty="0">
                <a:latin typeface="Times New Roman"/>
                <a:cs typeface="Times New Roman"/>
              </a:rPr>
              <a:t>sa connectivité lui  permettent </a:t>
            </a:r>
            <a:r>
              <a:rPr sz="1100" dirty="0">
                <a:latin typeface="Times New Roman"/>
                <a:cs typeface="Times New Roman"/>
              </a:rPr>
              <a:t>de </a:t>
            </a:r>
            <a:r>
              <a:rPr sz="1100" spc="-5" dirty="0">
                <a:latin typeface="Times New Roman"/>
                <a:cs typeface="Times New Roman"/>
              </a:rPr>
              <a:t>s'adapter </a:t>
            </a:r>
            <a:r>
              <a:rPr sz="1100" dirty="0">
                <a:latin typeface="Times New Roman"/>
                <a:cs typeface="Times New Roman"/>
              </a:rPr>
              <a:t>à tous les </a:t>
            </a:r>
            <a:r>
              <a:rPr sz="1100" spc="-5" dirty="0">
                <a:latin typeface="Times New Roman"/>
                <a:cs typeface="Times New Roman"/>
              </a:rPr>
              <a:t>positionneurs </a:t>
            </a:r>
            <a:r>
              <a:rPr sz="1100" spc="-10" dirty="0">
                <a:latin typeface="Times New Roman"/>
                <a:cs typeface="Times New Roman"/>
              </a:rPr>
              <a:t>de  </a:t>
            </a:r>
            <a:r>
              <a:rPr sz="1100" spc="-5" dirty="0">
                <a:latin typeface="Times New Roman"/>
                <a:cs typeface="Times New Roman"/>
              </a:rPr>
              <a:t>mesure existants sur le marché, quel </a:t>
            </a:r>
            <a:r>
              <a:rPr sz="1100" dirty="0">
                <a:latin typeface="Times New Roman"/>
                <a:cs typeface="Times New Roman"/>
              </a:rPr>
              <a:t>que soit la  </a:t>
            </a:r>
            <a:r>
              <a:rPr sz="1100" spc="-5" dirty="0">
                <a:latin typeface="Times New Roman"/>
                <a:cs typeface="Times New Roman"/>
              </a:rPr>
              <a:t>motorisation (moteur </a:t>
            </a:r>
            <a:r>
              <a:rPr sz="1100" dirty="0">
                <a:latin typeface="Times New Roman"/>
                <a:cs typeface="Times New Roman"/>
              </a:rPr>
              <a:t>à </a:t>
            </a:r>
            <a:r>
              <a:rPr sz="1100" spc="-5" dirty="0">
                <a:latin typeface="Times New Roman"/>
                <a:cs typeface="Times New Roman"/>
              </a:rPr>
              <a:t>courant continu </a:t>
            </a:r>
            <a:r>
              <a:rPr sz="1100" dirty="0">
                <a:latin typeface="Times New Roman"/>
                <a:cs typeface="Times New Roman"/>
              </a:rPr>
              <a:t>ou </a:t>
            </a:r>
            <a:r>
              <a:rPr sz="1100" spc="-5" dirty="0">
                <a:latin typeface="Times New Roman"/>
                <a:cs typeface="Times New Roman"/>
              </a:rPr>
              <a:t>moteur  brushless) </a:t>
            </a:r>
            <a:r>
              <a:rPr sz="1100" dirty="0">
                <a:latin typeface="Times New Roman"/>
                <a:cs typeface="Times New Roman"/>
              </a:rPr>
              <a:t>ou le </a:t>
            </a:r>
            <a:r>
              <a:rPr sz="1100" spc="-5" dirty="0">
                <a:latin typeface="Times New Roman"/>
                <a:cs typeface="Times New Roman"/>
              </a:rPr>
              <a:t>type </a:t>
            </a:r>
            <a:r>
              <a:rPr sz="1100" dirty="0">
                <a:latin typeface="Times New Roman"/>
                <a:cs typeface="Times New Roman"/>
              </a:rPr>
              <a:t>de </a:t>
            </a:r>
            <a:r>
              <a:rPr sz="1100" spc="-5" dirty="0">
                <a:latin typeface="Times New Roman"/>
                <a:cs typeface="Times New Roman"/>
              </a:rPr>
              <a:t>capteur. Ainsi </a:t>
            </a:r>
            <a:r>
              <a:rPr sz="1100" spc="5" dirty="0">
                <a:latin typeface="Times New Roman"/>
                <a:cs typeface="Times New Roman"/>
              </a:rPr>
              <a:t>il </a:t>
            </a:r>
            <a:r>
              <a:rPr sz="1100" dirty="0">
                <a:latin typeface="Times New Roman"/>
                <a:cs typeface="Times New Roman"/>
              </a:rPr>
              <a:t>est </a:t>
            </a:r>
            <a:r>
              <a:rPr sz="1100" spc="-5" dirty="0">
                <a:latin typeface="Times New Roman"/>
                <a:cs typeface="Times New Roman"/>
              </a:rPr>
              <a:t>utilisable  aussi bien </a:t>
            </a:r>
            <a:r>
              <a:rPr sz="1100" dirty="0">
                <a:latin typeface="Times New Roman"/>
                <a:cs typeface="Times New Roman"/>
              </a:rPr>
              <a:t>dans le </a:t>
            </a:r>
            <a:r>
              <a:rPr sz="1100" spc="-5" dirty="0">
                <a:latin typeface="Times New Roman"/>
                <a:cs typeface="Times New Roman"/>
              </a:rPr>
              <a:t>cadre </a:t>
            </a:r>
            <a:r>
              <a:rPr sz="1100" dirty="0">
                <a:latin typeface="Times New Roman"/>
                <a:cs typeface="Times New Roman"/>
              </a:rPr>
              <a:t>de la </a:t>
            </a:r>
            <a:r>
              <a:rPr sz="1100" spc="-5" dirty="0">
                <a:latin typeface="Times New Roman"/>
                <a:cs typeface="Times New Roman"/>
              </a:rPr>
              <a:t>rénovation d’un  positionneur </a:t>
            </a:r>
            <a:r>
              <a:rPr sz="1100" dirty="0">
                <a:latin typeface="Times New Roman"/>
                <a:cs typeface="Times New Roman"/>
              </a:rPr>
              <a:t>que </a:t>
            </a:r>
            <a:r>
              <a:rPr sz="1100" spc="-5" dirty="0">
                <a:latin typeface="Times New Roman"/>
                <a:cs typeface="Times New Roman"/>
              </a:rPr>
              <a:t>lors </a:t>
            </a:r>
            <a:r>
              <a:rPr sz="1100" dirty="0">
                <a:latin typeface="Times New Roman"/>
                <a:cs typeface="Times New Roman"/>
              </a:rPr>
              <a:t>de </a:t>
            </a:r>
            <a:r>
              <a:rPr sz="1100" spc="-5" dirty="0">
                <a:latin typeface="Times New Roman"/>
                <a:cs typeface="Times New Roman"/>
              </a:rPr>
              <a:t>la fourniture d’un  positionneur neuf.</a:t>
            </a:r>
            <a:endParaRPr sz="1100">
              <a:latin typeface="Times New Roman"/>
              <a:cs typeface="Times New Roman"/>
            </a:endParaRPr>
          </a:p>
          <a:p>
            <a:pPr>
              <a:lnSpc>
                <a:spcPct val="100000"/>
              </a:lnSpc>
            </a:pPr>
            <a:endParaRPr sz="1150">
              <a:latin typeface="Times New Roman"/>
              <a:cs typeface="Times New Roman"/>
            </a:endParaRPr>
          </a:p>
          <a:p>
            <a:pPr marL="12700" marR="5080" algn="just">
              <a:lnSpc>
                <a:spcPct val="99800"/>
              </a:lnSpc>
            </a:pPr>
            <a:r>
              <a:rPr sz="1100" spc="-5" dirty="0">
                <a:latin typeface="Times New Roman"/>
                <a:cs typeface="Times New Roman"/>
              </a:rPr>
              <a:t>L'AC </a:t>
            </a:r>
            <a:r>
              <a:rPr sz="1100" dirty="0">
                <a:latin typeface="Times New Roman"/>
                <a:cs typeface="Times New Roman"/>
              </a:rPr>
              <a:t>9032 est </a:t>
            </a:r>
            <a:r>
              <a:rPr sz="1100" spc="-5" dirty="0">
                <a:latin typeface="Times New Roman"/>
                <a:cs typeface="Times New Roman"/>
              </a:rPr>
              <a:t>pleinement compatible avec les  </a:t>
            </a:r>
            <a:r>
              <a:rPr sz="1100" dirty="0">
                <a:latin typeface="Times New Roman"/>
                <a:cs typeface="Times New Roman"/>
              </a:rPr>
              <a:t>standards de </a:t>
            </a:r>
            <a:r>
              <a:rPr sz="1100" spc="-5" dirty="0">
                <a:latin typeface="Times New Roman"/>
                <a:cs typeface="Times New Roman"/>
              </a:rPr>
              <a:t>communication suivants </a:t>
            </a:r>
            <a:r>
              <a:rPr sz="1100" dirty="0">
                <a:latin typeface="Times New Roman"/>
                <a:cs typeface="Times New Roman"/>
              </a:rPr>
              <a:t>: </a:t>
            </a:r>
            <a:r>
              <a:rPr sz="1100" spc="-5" dirty="0">
                <a:latin typeface="Times New Roman"/>
                <a:cs typeface="Times New Roman"/>
              </a:rPr>
              <a:t>IEE488, </a:t>
            </a:r>
            <a:r>
              <a:rPr sz="1100" dirty="0">
                <a:latin typeface="Times New Roman"/>
                <a:cs typeface="Times New Roman"/>
              </a:rPr>
              <a:t>RS-  232, </a:t>
            </a:r>
            <a:r>
              <a:rPr sz="1100" spc="-5" dirty="0">
                <a:latin typeface="Times New Roman"/>
                <a:cs typeface="Times New Roman"/>
              </a:rPr>
              <a:t>RS-422, RS-485, CAN, </a:t>
            </a:r>
            <a:r>
              <a:rPr sz="1100" dirty="0">
                <a:latin typeface="Times New Roman"/>
                <a:cs typeface="Times New Roman"/>
              </a:rPr>
              <a:t>Ethernet. </a:t>
            </a:r>
            <a:r>
              <a:rPr sz="1100" spc="-5" dirty="0">
                <a:latin typeface="Times New Roman"/>
                <a:cs typeface="Times New Roman"/>
              </a:rPr>
              <a:t>Elle peut </a:t>
            </a:r>
            <a:r>
              <a:rPr sz="1100" dirty="0">
                <a:latin typeface="Times New Roman"/>
                <a:cs typeface="Times New Roman"/>
              </a:rPr>
              <a:t>ainsi  </a:t>
            </a:r>
            <a:r>
              <a:rPr sz="1100" spc="-5" dirty="0">
                <a:latin typeface="Times New Roman"/>
                <a:cs typeface="Times New Roman"/>
              </a:rPr>
              <a:t>s'intégrer dans </a:t>
            </a:r>
            <a:r>
              <a:rPr sz="1100" dirty="0">
                <a:latin typeface="Times New Roman"/>
                <a:cs typeface="Times New Roman"/>
              </a:rPr>
              <a:t>tous les </a:t>
            </a:r>
            <a:r>
              <a:rPr sz="1100" spc="-5" dirty="0">
                <a:latin typeface="Times New Roman"/>
                <a:cs typeface="Times New Roman"/>
              </a:rPr>
              <a:t>environnements  d'instrumentation.</a:t>
            </a:r>
            <a:endParaRPr sz="1100">
              <a:latin typeface="Times New Roman"/>
              <a:cs typeface="Times New Roman"/>
            </a:endParaRPr>
          </a:p>
        </p:txBody>
      </p:sp>
      <p:sp>
        <p:nvSpPr>
          <p:cNvPr id="10" name="object 10"/>
          <p:cNvSpPr txBox="1"/>
          <p:nvPr/>
        </p:nvSpPr>
        <p:spPr>
          <a:xfrm>
            <a:off x="4037203" y="3619626"/>
            <a:ext cx="996315" cy="193675"/>
          </a:xfrm>
          <a:prstGeom prst="rect">
            <a:avLst/>
          </a:prstGeom>
        </p:spPr>
        <p:txBody>
          <a:bodyPr vert="horz" wrap="square" lIns="0" tIns="12700" rIns="0" bIns="0" rtlCol="0">
            <a:spAutoFit/>
          </a:bodyPr>
          <a:lstStyle/>
          <a:p>
            <a:pPr marL="96520" indent="-84455">
              <a:lnSpc>
                <a:spcPct val="100000"/>
              </a:lnSpc>
              <a:spcBef>
                <a:spcPts val="100"/>
              </a:spcBef>
              <a:buChar char="•"/>
              <a:tabLst>
                <a:tab pos="97155" algn="l"/>
              </a:tabLst>
            </a:pPr>
            <a:r>
              <a:rPr sz="1100" i="1" spc="-10" dirty="0">
                <a:solidFill>
                  <a:srgbClr val="5F5F5F"/>
                </a:solidFill>
                <a:latin typeface="Times New Roman"/>
                <a:cs typeface="Times New Roman"/>
              </a:rPr>
              <a:t>D</a:t>
            </a:r>
            <a:r>
              <a:rPr sz="1100" i="1" dirty="0">
                <a:solidFill>
                  <a:srgbClr val="5F5F5F"/>
                </a:solidFill>
                <a:latin typeface="Times New Roman"/>
                <a:cs typeface="Times New Roman"/>
              </a:rPr>
              <a:t>ES</a:t>
            </a:r>
            <a:r>
              <a:rPr sz="1100" i="1" spc="-10" dirty="0">
                <a:solidFill>
                  <a:srgbClr val="5F5F5F"/>
                </a:solidFill>
                <a:latin typeface="Times New Roman"/>
                <a:cs typeface="Times New Roman"/>
              </a:rPr>
              <a:t>C</a:t>
            </a:r>
            <a:r>
              <a:rPr sz="1100" i="1" dirty="0">
                <a:solidFill>
                  <a:srgbClr val="5F5F5F"/>
                </a:solidFill>
                <a:latin typeface="Times New Roman"/>
                <a:cs typeface="Times New Roman"/>
              </a:rPr>
              <a:t>RIPTION</a:t>
            </a:r>
            <a:endParaRPr sz="1100">
              <a:latin typeface="Times New Roman"/>
              <a:cs typeface="Times New Roman"/>
            </a:endParaRPr>
          </a:p>
        </p:txBody>
      </p:sp>
      <p:sp>
        <p:nvSpPr>
          <p:cNvPr id="11" name="object 11"/>
          <p:cNvSpPr txBox="1"/>
          <p:nvPr/>
        </p:nvSpPr>
        <p:spPr>
          <a:xfrm>
            <a:off x="3857371" y="3954907"/>
            <a:ext cx="3086735" cy="4377690"/>
          </a:xfrm>
          <a:prstGeom prst="rect">
            <a:avLst/>
          </a:prstGeom>
        </p:spPr>
        <p:txBody>
          <a:bodyPr vert="horz" wrap="square" lIns="0" tIns="13335" rIns="0" bIns="0" rtlCol="0">
            <a:spAutoFit/>
          </a:bodyPr>
          <a:lstStyle/>
          <a:p>
            <a:pPr marL="192405" marR="5080" algn="just">
              <a:lnSpc>
                <a:spcPct val="99800"/>
              </a:lnSpc>
              <a:spcBef>
                <a:spcPts val="105"/>
              </a:spcBef>
            </a:pPr>
            <a:r>
              <a:rPr sz="1100" i="1" dirty="0">
                <a:solidFill>
                  <a:srgbClr val="5F5F5F"/>
                </a:solidFill>
                <a:latin typeface="Times New Roman"/>
                <a:cs typeface="Times New Roman"/>
              </a:rPr>
              <a:t>The AC 9032 </a:t>
            </a:r>
            <a:r>
              <a:rPr sz="1100" i="1" spc="-5" dirty="0">
                <a:solidFill>
                  <a:srgbClr val="5F5F5F"/>
                </a:solidFill>
                <a:latin typeface="Times New Roman"/>
                <a:cs typeface="Times New Roman"/>
              </a:rPr>
              <a:t>control unit is suitable </a:t>
            </a:r>
            <a:r>
              <a:rPr sz="1100" i="1" dirty="0">
                <a:solidFill>
                  <a:srgbClr val="5F5F5F"/>
                </a:solidFill>
                <a:latin typeface="Times New Roman"/>
                <a:cs typeface="Times New Roman"/>
              </a:rPr>
              <a:t>to </a:t>
            </a:r>
            <a:r>
              <a:rPr sz="1100" i="1" spc="-5" dirty="0">
                <a:solidFill>
                  <a:srgbClr val="5F5F5F"/>
                </a:solidFill>
                <a:latin typeface="Times New Roman"/>
                <a:cs typeface="Times New Roman"/>
              </a:rPr>
              <a:t>control </a:t>
            </a:r>
            <a:r>
              <a:rPr sz="1100" i="1" spc="-10" dirty="0">
                <a:solidFill>
                  <a:srgbClr val="5F5F5F"/>
                </a:solidFill>
                <a:latin typeface="Times New Roman"/>
                <a:cs typeface="Times New Roman"/>
              </a:rPr>
              <a:t>of </a:t>
            </a:r>
            <a:r>
              <a:rPr sz="1100" i="1" dirty="0">
                <a:solidFill>
                  <a:srgbClr val="5F5F5F"/>
                </a:solidFill>
                <a:latin typeface="Times New Roman"/>
                <a:cs typeface="Times New Roman"/>
              </a:rPr>
              <a:t>1  axis or 2 </a:t>
            </a:r>
            <a:r>
              <a:rPr sz="1100" i="1" spc="-5" dirty="0">
                <a:solidFill>
                  <a:srgbClr val="5F5F5F"/>
                </a:solidFill>
                <a:latin typeface="Times New Roman"/>
                <a:cs typeface="Times New Roman"/>
              </a:rPr>
              <a:t>axes simultaneously. This unit is used in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field </a:t>
            </a:r>
            <a:r>
              <a:rPr sz="1100" i="1" dirty="0">
                <a:solidFill>
                  <a:srgbClr val="5F5F5F"/>
                </a:solidFill>
                <a:latin typeface="Times New Roman"/>
                <a:cs typeface="Times New Roman"/>
              </a:rPr>
              <a:t>of antenna </a:t>
            </a:r>
            <a:r>
              <a:rPr sz="1100" i="1" spc="-5" dirty="0">
                <a:solidFill>
                  <a:srgbClr val="5F5F5F"/>
                </a:solidFill>
                <a:latin typeface="Times New Roman"/>
                <a:cs typeface="Times New Roman"/>
              </a:rPr>
              <a:t>measurement applications </a:t>
            </a:r>
            <a:r>
              <a:rPr sz="1100" i="1" dirty="0">
                <a:solidFill>
                  <a:srgbClr val="5F5F5F"/>
                </a:solidFill>
                <a:latin typeface="Times New Roman"/>
                <a:cs typeface="Times New Roman"/>
              </a:rPr>
              <a:t>or  in any </a:t>
            </a:r>
            <a:r>
              <a:rPr sz="1100" i="1" spc="-5" dirty="0">
                <a:solidFill>
                  <a:srgbClr val="5F5F5F"/>
                </a:solidFill>
                <a:latin typeface="Times New Roman"/>
                <a:cs typeface="Times New Roman"/>
              </a:rPr>
              <a:t>device needing </a:t>
            </a:r>
            <a:r>
              <a:rPr sz="1100" i="1" dirty="0">
                <a:solidFill>
                  <a:srgbClr val="5F5F5F"/>
                </a:solidFill>
                <a:latin typeface="Times New Roman"/>
                <a:cs typeface="Times New Roman"/>
              </a:rPr>
              <a:t>a </a:t>
            </a:r>
            <a:r>
              <a:rPr sz="1100" i="1" spc="-5" dirty="0">
                <a:solidFill>
                  <a:srgbClr val="5F5F5F"/>
                </a:solidFill>
                <a:latin typeface="Times New Roman"/>
                <a:cs typeface="Times New Roman"/>
              </a:rPr>
              <a:t>characterization </a:t>
            </a:r>
            <a:r>
              <a:rPr sz="1100" i="1" dirty="0">
                <a:solidFill>
                  <a:srgbClr val="5F5F5F"/>
                </a:solidFill>
                <a:latin typeface="Times New Roman"/>
                <a:cs typeface="Times New Roman"/>
              </a:rPr>
              <a:t>of </a:t>
            </a:r>
            <a:r>
              <a:rPr sz="1100" i="1" spc="-5" dirty="0">
                <a:solidFill>
                  <a:srgbClr val="5F5F5F"/>
                </a:solidFill>
                <a:latin typeface="Times New Roman"/>
                <a:cs typeface="Times New Roman"/>
              </a:rPr>
              <a:t>its  </a:t>
            </a:r>
            <a:r>
              <a:rPr sz="1100" i="1" dirty="0">
                <a:solidFill>
                  <a:srgbClr val="5F5F5F"/>
                </a:solidFill>
                <a:latin typeface="Times New Roman"/>
                <a:cs typeface="Times New Roman"/>
              </a:rPr>
              <a:t>spatial </a:t>
            </a:r>
            <a:r>
              <a:rPr sz="1100" i="1" spc="-5" dirty="0">
                <a:solidFill>
                  <a:srgbClr val="5F5F5F"/>
                </a:solidFill>
                <a:latin typeface="Times New Roman"/>
                <a:cs typeface="Times New Roman"/>
              </a:rPr>
              <a:t>transfer</a:t>
            </a:r>
            <a:r>
              <a:rPr sz="1100" i="1" spc="-25" dirty="0">
                <a:solidFill>
                  <a:srgbClr val="5F5F5F"/>
                </a:solidFill>
                <a:latin typeface="Times New Roman"/>
                <a:cs typeface="Times New Roman"/>
              </a:rPr>
              <a:t> </a:t>
            </a:r>
            <a:r>
              <a:rPr sz="1100" i="1" spc="-5" dirty="0">
                <a:solidFill>
                  <a:srgbClr val="5F5F5F"/>
                </a:solidFill>
                <a:latin typeface="Times New Roman"/>
                <a:cs typeface="Times New Roman"/>
              </a:rPr>
              <a:t>function.</a:t>
            </a:r>
            <a:endParaRPr sz="1100">
              <a:latin typeface="Times New Roman"/>
              <a:cs typeface="Times New Roman"/>
            </a:endParaRPr>
          </a:p>
          <a:p>
            <a:pPr>
              <a:lnSpc>
                <a:spcPct val="100000"/>
              </a:lnSpc>
            </a:pPr>
            <a:endParaRPr sz="1150">
              <a:latin typeface="Times New Roman"/>
              <a:cs typeface="Times New Roman"/>
            </a:endParaRPr>
          </a:p>
          <a:p>
            <a:pPr marL="192405" marR="5715" algn="just">
              <a:lnSpc>
                <a:spcPct val="99700"/>
              </a:lnSpc>
            </a:pPr>
            <a:r>
              <a:rPr sz="1100" i="1" dirty="0">
                <a:solidFill>
                  <a:srgbClr val="5F5F5F"/>
                </a:solidFill>
                <a:latin typeface="Times New Roman"/>
                <a:cs typeface="Times New Roman"/>
              </a:rPr>
              <a:t>Dedicated to </a:t>
            </a:r>
            <a:r>
              <a:rPr sz="1100" i="1" spc="-5" dirty="0">
                <a:solidFill>
                  <a:srgbClr val="5F5F5F"/>
                </a:solidFill>
                <a:latin typeface="Times New Roman"/>
                <a:cs typeface="Times New Roman"/>
              </a:rPr>
              <a:t>control </a:t>
            </a:r>
            <a:r>
              <a:rPr sz="1100" i="1" dirty="0">
                <a:solidFill>
                  <a:srgbClr val="5F5F5F"/>
                </a:solidFill>
                <a:latin typeface="Times New Roman"/>
                <a:cs typeface="Times New Roman"/>
              </a:rPr>
              <a:t>and </a:t>
            </a:r>
            <a:r>
              <a:rPr sz="1100" i="1" spc="-5" dirty="0">
                <a:solidFill>
                  <a:srgbClr val="5F5F5F"/>
                </a:solidFill>
                <a:latin typeface="Times New Roman"/>
                <a:cs typeface="Times New Roman"/>
              </a:rPr>
              <a:t>monitoring and  </a:t>
            </a:r>
            <a:r>
              <a:rPr sz="1100" i="1" dirty="0">
                <a:solidFill>
                  <a:srgbClr val="5F5F5F"/>
                </a:solidFill>
                <a:latin typeface="Times New Roman"/>
                <a:cs typeface="Times New Roman"/>
              </a:rPr>
              <a:t>connected to a </a:t>
            </a:r>
            <a:r>
              <a:rPr sz="1100" i="1" spc="-5" dirty="0">
                <a:solidFill>
                  <a:srgbClr val="5F5F5F"/>
                </a:solidFill>
                <a:latin typeface="Times New Roman"/>
                <a:cs typeface="Times New Roman"/>
              </a:rPr>
              <a:t>host </a:t>
            </a:r>
            <a:r>
              <a:rPr sz="1100" i="1" dirty="0">
                <a:solidFill>
                  <a:srgbClr val="5F5F5F"/>
                </a:solidFill>
                <a:latin typeface="Times New Roman"/>
                <a:cs typeface="Times New Roman"/>
              </a:rPr>
              <a:t>system which </a:t>
            </a:r>
            <a:r>
              <a:rPr sz="1100" i="1" spc="-5" dirty="0">
                <a:solidFill>
                  <a:srgbClr val="5F5F5F"/>
                </a:solidFill>
                <a:latin typeface="Times New Roman"/>
                <a:cs typeface="Times New Roman"/>
              </a:rPr>
              <a:t>sends setpoints,  </a:t>
            </a:r>
            <a:r>
              <a:rPr sz="1100" i="1" dirty="0">
                <a:solidFill>
                  <a:srgbClr val="5F5F5F"/>
                </a:solidFill>
                <a:latin typeface="Times New Roman"/>
                <a:cs typeface="Times New Roman"/>
              </a:rPr>
              <a:t>it </a:t>
            </a:r>
            <a:r>
              <a:rPr sz="1100" i="1" spc="-5" dirty="0">
                <a:solidFill>
                  <a:srgbClr val="5F5F5F"/>
                </a:solidFill>
                <a:latin typeface="Times New Roman"/>
                <a:cs typeface="Times New Roman"/>
              </a:rPr>
              <a:t>frees entirely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measurement application </a:t>
            </a:r>
            <a:r>
              <a:rPr sz="1100" i="1" spc="-10" dirty="0">
                <a:solidFill>
                  <a:srgbClr val="5F5F5F"/>
                </a:solidFill>
                <a:latin typeface="Times New Roman"/>
                <a:cs typeface="Times New Roman"/>
              </a:rPr>
              <a:t>of </a:t>
            </a:r>
            <a:r>
              <a:rPr sz="1100" i="1" spc="-5" dirty="0">
                <a:solidFill>
                  <a:srgbClr val="5F5F5F"/>
                </a:solidFill>
                <a:latin typeface="Times New Roman"/>
                <a:cs typeface="Times New Roman"/>
              </a:rPr>
              <a:t>the  following tasks</a:t>
            </a:r>
            <a:r>
              <a:rPr sz="1100" i="1" spc="-10" dirty="0">
                <a:solidFill>
                  <a:srgbClr val="5F5F5F"/>
                </a:solidFill>
                <a:latin typeface="Times New Roman"/>
                <a:cs typeface="Times New Roman"/>
              </a:rPr>
              <a:t> </a:t>
            </a:r>
            <a:r>
              <a:rPr sz="1100" i="1" dirty="0">
                <a:solidFill>
                  <a:srgbClr val="5F5F5F"/>
                </a:solidFill>
                <a:latin typeface="Times New Roman"/>
                <a:cs typeface="Times New Roman"/>
              </a:rPr>
              <a:t>:</a:t>
            </a:r>
            <a:endParaRPr sz="1100">
              <a:latin typeface="Times New Roman"/>
              <a:cs typeface="Times New Roman"/>
            </a:endParaRPr>
          </a:p>
          <a:p>
            <a:pPr marL="462280" indent="-138430">
              <a:lnSpc>
                <a:spcPct val="100000"/>
              </a:lnSpc>
              <a:buFont typeface="Times New Roman"/>
              <a:buChar char="-"/>
              <a:tabLst>
                <a:tab pos="462915" algn="l"/>
              </a:tabLst>
            </a:pPr>
            <a:r>
              <a:rPr sz="1100" i="1" dirty="0">
                <a:solidFill>
                  <a:srgbClr val="5F5F5F"/>
                </a:solidFill>
                <a:latin typeface="Times New Roman"/>
                <a:cs typeface="Times New Roman"/>
              </a:rPr>
              <a:t>axis</a:t>
            </a:r>
            <a:r>
              <a:rPr sz="1100" i="1" spc="-5" dirty="0">
                <a:solidFill>
                  <a:srgbClr val="5F5F5F"/>
                </a:solidFill>
                <a:latin typeface="Times New Roman"/>
                <a:cs typeface="Times New Roman"/>
              </a:rPr>
              <a:t> motions,</a:t>
            </a:r>
            <a:endParaRPr sz="1100">
              <a:latin typeface="Times New Roman"/>
              <a:cs typeface="Times New Roman"/>
            </a:endParaRPr>
          </a:p>
          <a:p>
            <a:pPr marL="462280" indent="-137795">
              <a:lnSpc>
                <a:spcPts val="1315"/>
              </a:lnSpc>
              <a:spcBef>
                <a:spcPts val="5"/>
              </a:spcBef>
              <a:buFont typeface="Times New Roman"/>
              <a:buChar char="-"/>
              <a:tabLst>
                <a:tab pos="462915" algn="l"/>
              </a:tabLst>
            </a:pPr>
            <a:r>
              <a:rPr sz="1100" i="1" dirty="0">
                <a:solidFill>
                  <a:srgbClr val="5F5F5F"/>
                </a:solidFill>
                <a:latin typeface="Times New Roman"/>
                <a:cs typeface="Times New Roman"/>
              </a:rPr>
              <a:t>servo</a:t>
            </a:r>
            <a:r>
              <a:rPr sz="1100" i="1" spc="-20" dirty="0">
                <a:solidFill>
                  <a:srgbClr val="5F5F5F"/>
                </a:solidFill>
                <a:latin typeface="Times New Roman"/>
                <a:cs typeface="Times New Roman"/>
              </a:rPr>
              <a:t> </a:t>
            </a:r>
            <a:r>
              <a:rPr sz="1100" i="1" spc="-5" dirty="0">
                <a:solidFill>
                  <a:srgbClr val="5F5F5F"/>
                </a:solidFill>
                <a:latin typeface="Times New Roman"/>
                <a:cs typeface="Times New Roman"/>
              </a:rPr>
              <a:t>control,</a:t>
            </a:r>
            <a:endParaRPr sz="1100">
              <a:latin typeface="Times New Roman"/>
              <a:cs typeface="Times New Roman"/>
            </a:endParaRPr>
          </a:p>
          <a:p>
            <a:pPr marL="462280" indent="-137795">
              <a:lnSpc>
                <a:spcPts val="1315"/>
              </a:lnSpc>
              <a:buFont typeface="Times New Roman"/>
              <a:buChar char="-"/>
              <a:tabLst>
                <a:tab pos="462915" algn="l"/>
              </a:tabLst>
            </a:pPr>
            <a:r>
              <a:rPr sz="1100" i="1" spc="-5" dirty="0">
                <a:solidFill>
                  <a:srgbClr val="5F5F5F"/>
                </a:solidFill>
                <a:latin typeface="Times New Roman"/>
                <a:cs typeface="Times New Roman"/>
              </a:rPr>
              <a:t>measurement synchronization.</a:t>
            </a:r>
            <a:endParaRPr sz="1100">
              <a:latin typeface="Times New Roman"/>
              <a:cs typeface="Times New Roman"/>
            </a:endParaRPr>
          </a:p>
          <a:p>
            <a:pPr>
              <a:lnSpc>
                <a:spcPct val="100000"/>
              </a:lnSpc>
            </a:pPr>
            <a:endParaRPr sz="1200">
              <a:latin typeface="Times New Roman"/>
              <a:cs typeface="Times New Roman"/>
            </a:endParaRPr>
          </a:p>
          <a:p>
            <a:pPr>
              <a:lnSpc>
                <a:spcPct val="100000"/>
              </a:lnSpc>
              <a:spcBef>
                <a:spcPts val="50"/>
              </a:spcBef>
            </a:pPr>
            <a:endParaRPr sz="1050">
              <a:latin typeface="Times New Roman"/>
              <a:cs typeface="Times New Roman"/>
            </a:endParaRPr>
          </a:p>
          <a:p>
            <a:pPr marL="276225" indent="-84455">
              <a:lnSpc>
                <a:spcPct val="100000"/>
              </a:lnSpc>
              <a:buChar char="•"/>
              <a:tabLst>
                <a:tab pos="276860" algn="l"/>
              </a:tabLst>
            </a:pPr>
            <a:r>
              <a:rPr sz="1100" i="1" dirty="0">
                <a:solidFill>
                  <a:srgbClr val="5F5F5F"/>
                </a:solidFill>
                <a:latin typeface="Times New Roman"/>
                <a:cs typeface="Times New Roman"/>
              </a:rPr>
              <a:t>KEY </a:t>
            </a:r>
            <a:r>
              <a:rPr sz="1100" i="1" spc="-5" dirty="0">
                <a:solidFill>
                  <a:srgbClr val="5F5F5F"/>
                </a:solidFill>
                <a:latin typeface="Times New Roman"/>
                <a:cs typeface="Times New Roman"/>
              </a:rPr>
              <a:t>STRENGTHS</a:t>
            </a:r>
            <a:endParaRPr sz="1100">
              <a:latin typeface="Times New Roman"/>
              <a:cs typeface="Times New Roman"/>
            </a:endParaRPr>
          </a:p>
          <a:p>
            <a:pPr>
              <a:lnSpc>
                <a:spcPct val="100000"/>
              </a:lnSpc>
              <a:spcBef>
                <a:spcPts val="45"/>
              </a:spcBef>
            </a:pPr>
            <a:endParaRPr sz="1100">
              <a:latin typeface="Times New Roman"/>
              <a:cs typeface="Times New Roman"/>
            </a:endParaRPr>
          </a:p>
          <a:p>
            <a:pPr marL="12700" marR="29845" algn="just">
              <a:lnSpc>
                <a:spcPct val="99900"/>
              </a:lnSpc>
            </a:pPr>
            <a:r>
              <a:rPr sz="1100" i="1" dirty="0">
                <a:solidFill>
                  <a:srgbClr val="5F5F5F"/>
                </a:solidFill>
                <a:latin typeface="Times New Roman"/>
                <a:cs typeface="Times New Roman"/>
              </a:rPr>
              <a:t>The AC 9032 </a:t>
            </a:r>
            <a:r>
              <a:rPr sz="1100" i="1" spc="-5" dirty="0">
                <a:solidFill>
                  <a:srgbClr val="5F5F5F"/>
                </a:solidFill>
                <a:latin typeface="Times New Roman"/>
                <a:cs typeface="Times New Roman"/>
              </a:rPr>
              <a:t>unit </a:t>
            </a:r>
            <a:r>
              <a:rPr sz="1100" i="1" dirty="0">
                <a:solidFill>
                  <a:srgbClr val="5F5F5F"/>
                </a:solidFill>
                <a:latin typeface="Times New Roman"/>
                <a:cs typeface="Times New Roman"/>
              </a:rPr>
              <a:t>is </a:t>
            </a:r>
            <a:r>
              <a:rPr sz="1100" i="1" spc="-5" dirty="0">
                <a:solidFill>
                  <a:srgbClr val="5F5F5F"/>
                </a:solidFill>
                <a:latin typeface="Times New Roman"/>
                <a:cs typeface="Times New Roman"/>
              </a:rPr>
              <a:t>originally </a:t>
            </a:r>
            <a:r>
              <a:rPr sz="1100" i="1" dirty="0">
                <a:solidFill>
                  <a:srgbClr val="5F5F5F"/>
                </a:solidFill>
                <a:latin typeface="Times New Roman"/>
                <a:cs typeface="Times New Roman"/>
              </a:rPr>
              <a:t>designed </a:t>
            </a:r>
            <a:r>
              <a:rPr sz="1100" i="1" spc="-5" dirty="0">
                <a:solidFill>
                  <a:srgbClr val="5F5F5F"/>
                </a:solidFill>
                <a:latin typeface="Times New Roman"/>
                <a:cs typeface="Times New Roman"/>
              </a:rPr>
              <a:t>to </a:t>
            </a:r>
            <a:r>
              <a:rPr sz="1100" i="1" dirty="0">
                <a:solidFill>
                  <a:srgbClr val="5F5F5F"/>
                </a:solidFill>
                <a:latin typeface="Times New Roman"/>
                <a:cs typeface="Times New Roman"/>
              </a:rPr>
              <a:t>work </a:t>
            </a:r>
            <a:r>
              <a:rPr sz="1100" i="1" spc="-5" dirty="0">
                <a:solidFill>
                  <a:srgbClr val="5F5F5F"/>
                </a:solidFill>
                <a:latin typeface="Times New Roman"/>
                <a:cs typeface="Times New Roman"/>
              </a:rPr>
              <a:t>with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ACC I&amp;M positioners, </a:t>
            </a:r>
            <a:r>
              <a:rPr sz="1100" i="1" dirty="0">
                <a:solidFill>
                  <a:srgbClr val="5F5F5F"/>
                </a:solidFill>
                <a:latin typeface="Times New Roman"/>
                <a:cs typeface="Times New Roman"/>
              </a:rPr>
              <a:t>in </a:t>
            </a:r>
            <a:r>
              <a:rPr sz="1100" i="1" spc="-5" dirty="0">
                <a:solidFill>
                  <a:srgbClr val="5F5F5F"/>
                </a:solidFill>
                <a:latin typeface="Times New Roman"/>
                <a:cs typeface="Times New Roman"/>
              </a:rPr>
              <a:t>order to grant </a:t>
            </a:r>
            <a:r>
              <a:rPr sz="1100" i="1" dirty="0">
                <a:solidFill>
                  <a:srgbClr val="5F5F5F"/>
                </a:solidFill>
                <a:latin typeface="Times New Roman"/>
                <a:cs typeface="Times New Roman"/>
              </a:rPr>
              <a:t>to the  user an homogeneous </a:t>
            </a:r>
            <a:r>
              <a:rPr sz="1100" i="1" spc="-5" dirty="0">
                <a:solidFill>
                  <a:srgbClr val="5F5F5F"/>
                </a:solidFill>
                <a:latin typeface="Times New Roman"/>
                <a:cs typeface="Times New Roman"/>
              </a:rPr>
              <a:t>and performing solution.  </a:t>
            </a:r>
            <a:r>
              <a:rPr sz="1100" i="1" dirty="0">
                <a:solidFill>
                  <a:srgbClr val="5F5F5F"/>
                </a:solidFill>
                <a:latin typeface="Times New Roman"/>
                <a:cs typeface="Times New Roman"/>
              </a:rPr>
              <a:t>However, its </a:t>
            </a:r>
            <a:r>
              <a:rPr sz="1100" i="1" spc="-5" dirty="0">
                <a:solidFill>
                  <a:srgbClr val="5F5F5F"/>
                </a:solidFill>
                <a:latin typeface="Times New Roman"/>
                <a:cs typeface="Times New Roman"/>
              </a:rPr>
              <a:t>great modularity allows </a:t>
            </a:r>
            <a:r>
              <a:rPr sz="1100" i="1" dirty="0">
                <a:solidFill>
                  <a:srgbClr val="5F5F5F"/>
                </a:solidFill>
                <a:latin typeface="Times New Roman"/>
                <a:cs typeface="Times New Roman"/>
              </a:rPr>
              <a:t>it to </a:t>
            </a:r>
            <a:r>
              <a:rPr sz="1100" i="1" spc="-5" dirty="0">
                <a:solidFill>
                  <a:srgbClr val="5F5F5F"/>
                </a:solidFill>
                <a:latin typeface="Times New Roman"/>
                <a:cs typeface="Times New Roman"/>
              </a:rPr>
              <a:t>fit any  existing measurement positioner, whatever the kind </a:t>
            </a:r>
            <a:r>
              <a:rPr sz="1100" i="1" dirty="0">
                <a:solidFill>
                  <a:srgbClr val="5F5F5F"/>
                </a:solidFill>
                <a:latin typeface="Times New Roman"/>
                <a:cs typeface="Times New Roman"/>
              </a:rPr>
              <a:t>of  </a:t>
            </a:r>
            <a:r>
              <a:rPr sz="1100" i="1" spc="-5" dirty="0">
                <a:solidFill>
                  <a:srgbClr val="5F5F5F"/>
                </a:solidFill>
                <a:latin typeface="Times New Roman"/>
                <a:cs typeface="Times New Roman"/>
              </a:rPr>
              <a:t>motor (DC brush motor </a:t>
            </a:r>
            <a:r>
              <a:rPr sz="1100" i="1" dirty="0">
                <a:solidFill>
                  <a:srgbClr val="5F5F5F"/>
                </a:solidFill>
                <a:latin typeface="Times New Roman"/>
                <a:cs typeface="Times New Roman"/>
              </a:rPr>
              <a:t>or </a:t>
            </a:r>
            <a:r>
              <a:rPr sz="1100" i="1" spc="-5" dirty="0">
                <a:solidFill>
                  <a:srgbClr val="5F5F5F"/>
                </a:solidFill>
                <a:latin typeface="Times New Roman"/>
                <a:cs typeface="Times New Roman"/>
              </a:rPr>
              <a:t>DC brushless motor) is </a:t>
            </a:r>
            <a:r>
              <a:rPr sz="1100" i="1" spc="-10" dirty="0">
                <a:solidFill>
                  <a:srgbClr val="5F5F5F"/>
                </a:solidFill>
                <a:latin typeface="Times New Roman"/>
                <a:cs typeface="Times New Roman"/>
              </a:rPr>
              <a:t>or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type </a:t>
            </a:r>
            <a:r>
              <a:rPr sz="1100" i="1" spc="-10" dirty="0">
                <a:solidFill>
                  <a:srgbClr val="5F5F5F"/>
                </a:solidFill>
                <a:latin typeface="Times New Roman"/>
                <a:cs typeface="Times New Roman"/>
              </a:rPr>
              <a:t>of </a:t>
            </a:r>
            <a:r>
              <a:rPr sz="1100" i="1" spc="-5" dirty="0">
                <a:solidFill>
                  <a:srgbClr val="5F5F5F"/>
                </a:solidFill>
                <a:latin typeface="Times New Roman"/>
                <a:cs typeface="Times New Roman"/>
              </a:rPr>
              <a:t>position sensor </a:t>
            </a:r>
            <a:r>
              <a:rPr sz="1100" i="1" dirty="0">
                <a:solidFill>
                  <a:srgbClr val="5F5F5F"/>
                </a:solidFill>
                <a:latin typeface="Times New Roman"/>
                <a:cs typeface="Times New Roman"/>
              </a:rPr>
              <a:t>is. Thus, </a:t>
            </a:r>
            <a:r>
              <a:rPr sz="1100" i="1" spc="-5" dirty="0">
                <a:solidFill>
                  <a:srgbClr val="5F5F5F"/>
                </a:solidFill>
                <a:latin typeface="Times New Roman"/>
                <a:cs typeface="Times New Roman"/>
              </a:rPr>
              <a:t>it </a:t>
            </a:r>
            <a:r>
              <a:rPr sz="1100" i="1" dirty="0">
                <a:solidFill>
                  <a:srgbClr val="5F5F5F"/>
                </a:solidFill>
                <a:latin typeface="Times New Roman"/>
                <a:cs typeface="Times New Roman"/>
              </a:rPr>
              <a:t>is </a:t>
            </a:r>
            <a:r>
              <a:rPr sz="1100" i="1" spc="-5" dirty="0">
                <a:solidFill>
                  <a:srgbClr val="5F5F5F"/>
                </a:solidFill>
                <a:latin typeface="Times New Roman"/>
                <a:cs typeface="Times New Roman"/>
              </a:rPr>
              <a:t>suitable for  refurbishment cases </a:t>
            </a:r>
            <a:r>
              <a:rPr sz="1100" i="1" dirty="0">
                <a:solidFill>
                  <a:srgbClr val="5F5F5F"/>
                </a:solidFill>
                <a:latin typeface="Times New Roman"/>
                <a:cs typeface="Times New Roman"/>
              </a:rPr>
              <a:t>as </a:t>
            </a:r>
            <a:r>
              <a:rPr sz="1100" i="1" spc="-5" dirty="0">
                <a:solidFill>
                  <a:srgbClr val="5F5F5F"/>
                </a:solidFill>
                <a:latin typeface="Times New Roman"/>
                <a:cs typeface="Times New Roman"/>
              </a:rPr>
              <a:t>well </a:t>
            </a:r>
            <a:r>
              <a:rPr sz="1100" i="1" spc="-10" dirty="0">
                <a:solidFill>
                  <a:srgbClr val="5F5F5F"/>
                </a:solidFill>
                <a:latin typeface="Times New Roman"/>
                <a:cs typeface="Times New Roman"/>
              </a:rPr>
              <a:t>as </a:t>
            </a:r>
            <a:r>
              <a:rPr sz="1100" i="1" spc="-5" dirty="0">
                <a:solidFill>
                  <a:srgbClr val="5F5F5F"/>
                </a:solidFill>
                <a:latin typeface="Times New Roman"/>
                <a:cs typeface="Times New Roman"/>
              </a:rPr>
              <a:t>for </a:t>
            </a:r>
            <a:r>
              <a:rPr sz="1100" i="1" dirty="0">
                <a:solidFill>
                  <a:srgbClr val="5F5F5F"/>
                </a:solidFill>
                <a:latin typeface="Times New Roman"/>
                <a:cs typeface="Times New Roman"/>
              </a:rPr>
              <a:t>new </a:t>
            </a:r>
            <a:r>
              <a:rPr sz="1100" i="1" spc="-5" dirty="0">
                <a:solidFill>
                  <a:srgbClr val="5F5F5F"/>
                </a:solidFill>
                <a:latin typeface="Times New Roman"/>
                <a:cs typeface="Times New Roman"/>
              </a:rPr>
              <a:t>positioner  </a:t>
            </a:r>
            <a:r>
              <a:rPr sz="1100" i="1" dirty="0">
                <a:solidFill>
                  <a:srgbClr val="5F5F5F"/>
                </a:solidFill>
                <a:latin typeface="Times New Roman"/>
                <a:cs typeface="Times New Roman"/>
              </a:rPr>
              <a:t>supply</a:t>
            </a:r>
            <a:endParaRPr sz="1100">
              <a:latin typeface="Times New Roman"/>
              <a:cs typeface="Times New Roman"/>
            </a:endParaRPr>
          </a:p>
        </p:txBody>
      </p:sp>
      <p:sp>
        <p:nvSpPr>
          <p:cNvPr id="12" name="object 12"/>
          <p:cNvSpPr txBox="1"/>
          <p:nvPr/>
        </p:nvSpPr>
        <p:spPr>
          <a:xfrm>
            <a:off x="3857371" y="8807957"/>
            <a:ext cx="3063240" cy="695325"/>
          </a:xfrm>
          <a:prstGeom prst="rect">
            <a:avLst/>
          </a:prstGeom>
        </p:spPr>
        <p:txBody>
          <a:bodyPr vert="horz" wrap="square" lIns="0" tIns="13335" rIns="0" bIns="0" rtlCol="0">
            <a:spAutoFit/>
          </a:bodyPr>
          <a:lstStyle/>
          <a:p>
            <a:pPr marL="12700" marR="5080" algn="just">
              <a:lnSpc>
                <a:spcPct val="99700"/>
              </a:lnSpc>
              <a:spcBef>
                <a:spcPts val="105"/>
              </a:spcBef>
            </a:pPr>
            <a:r>
              <a:rPr sz="1100" i="1" dirty="0">
                <a:solidFill>
                  <a:srgbClr val="5F5F5F"/>
                </a:solidFill>
                <a:latin typeface="Times New Roman"/>
                <a:cs typeface="Times New Roman"/>
              </a:rPr>
              <a:t>The AC </a:t>
            </a:r>
            <a:r>
              <a:rPr sz="1100" i="1" spc="-5" dirty="0">
                <a:solidFill>
                  <a:srgbClr val="5F5F5F"/>
                </a:solidFill>
                <a:latin typeface="Times New Roman"/>
                <a:cs typeface="Times New Roman"/>
              </a:rPr>
              <a:t>9032 unit is fully compatible </a:t>
            </a:r>
            <a:r>
              <a:rPr sz="1100" i="1" dirty="0">
                <a:solidFill>
                  <a:srgbClr val="5F5F5F"/>
                </a:solidFill>
                <a:latin typeface="Times New Roman"/>
                <a:cs typeface="Times New Roman"/>
              </a:rPr>
              <a:t>with the  </a:t>
            </a:r>
            <a:r>
              <a:rPr sz="1100" i="1" spc="-5" dirty="0">
                <a:solidFill>
                  <a:srgbClr val="5F5F5F"/>
                </a:solidFill>
                <a:latin typeface="Times New Roman"/>
                <a:cs typeface="Times New Roman"/>
              </a:rPr>
              <a:t>following communication standards: </a:t>
            </a:r>
            <a:r>
              <a:rPr sz="1100" i="1" dirty="0">
                <a:solidFill>
                  <a:srgbClr val="5F5F5F"/>
                </a:solidFill>
                <a:latin typeface="Times New Roman"/>
                <a:cs typeface="Times New Roman"/>
              </a:rPr>
              <a:t>IEEE-488, </a:t>
            </a:r>
            <a:r>
              <a:rPr sz="1100" i="1" spc="-5" dirty="0">
                <a:solidFill>
                  <a:srgbClr val="5F5F5F"/>
                </a:solidFill>
                <a:latin typeface="Times New Roman"/>
                <a:cs typeface="Times New Roman"/>
              </a:rPr>
              <a:t>RS-  </a:t>
            </a:r>
            <a:r>
              <a:rPr sz="1100" i="1" dirty="0">
                <a:solidFill>
                  <a:srgbClr val="5F5F5F"/>
                </a:solidFill>
                <a:latin typeface="Times New Roman"/>
                <a:cs typeface="Times New Roman"/>
              </a:rPr>
              <a:t>232, RS-422, </a:t>
            </a:r>
            <a:r>
              <a:rPr sz="1100" i="1" spc="-5" dirty="0">
                <a:solidFill>
                  <a:srgbClr val="5F5F5F"/>
                </a:solidFill>
                <a:latin typeface="Times New Roman"/>
                <a:cs typeface="Times New Roman"/>
              </a:rPr>
              <a:t>RS-485, CAN, </a:t>
            </a:r>
            <a:r>
              <a:rPr sz="1100" i="1" dirty="0">
                <a:solidFill>
                  <a:srgbClr val="5F5F5F"/>
                </a:solidFill>
                <a:latin typeface="Times New Roman"/>
                <a:cs typeface="Times New Roman"/>
              </a:rPr>
              <a:t>Ethernet. </a:t>
            </a:r>
            <a:r>
              <a:rPr sz="1100" i="1" spc="-5" dirty="0">
                <a:solidFill>
                  <a:srgbClr val="5F5F5F"/>
                </a:solidFill>
                <a:latin typeface="Times New Roman"/>
                <a:cs typeface="Times New Roman"/>
              </a:rPr>
              <a:t>It </a:t>
            </a:r>
            <a:r>
              <a:rPr sz="1100" i="1" dirty="0">
                <a:solidFill>
                  <a:srgbClr val="5F5F5F"/>
                </a:solidFill>
                <a:latin typeface="Times New Roman"/>
                <a:cs typeface="Times New Roman"/>
              </a:rPr>
              <a:t>can be </a:t>
            </a:r>
            <a:r>
              <a:rPr sz="1100" i="1" spc="-5" dirty="0">
                <a:solidFill>
                  <a:srgbClr val="5F5F5F"/>
                </a:solidFill>
                <a:latin typeface="Times New Roman"/>
                <a:cs typeface="Times New Roman"/>
              </a:rPr>
              <a:t>fitted  </a:t>
            </a:r>
            <a:r>
              <a:rPr sz="1100" i="1" dirty="0">
                <a:solidFill>
                  <a:srgbClr val="5F5F5F"/>
                </a:solidFill>
                <a:latin typeface="Times New Roman"/>
                <a:cs typeface="Times New Roman"/>
              </a:rPr>
              <a:t>also in </a:t>
            </a:r>
            <a:r>
              <a:rPr sz="1100" i="1" spc="-5" dirty="0">
                <a:solidFill>
                  <a:srgbClr val="5F5F5F"/>
                </a:solidFill>
                <a:latin typeface="Times New Roman"/>
                <a:cs typeface="Times New Roman"/>
              </a:rPr>
              <a:t>all instrumentation</a:t>
            </a:r>
            <a:r>
              <a:rPr sz="1100" i="1" spc="-30" dirty="0">
                <a:solidFill>
                  <a:srgbClr val="5F5F5F"/>
                </a:solidFill>
                <a:latin typeface="Times New Roman"/>
                <a:cs typeface="Times New Roman"/>
              </a:rPr>
              <a:t> </a:t>
            </a:r>
            <a:r>
              <a:rPr sz="1100" i="1" spc="-5" dirty="0">
                <a:solidFill>
                  <a:srgbClr val="5F5F5F"/>
                </a:solidFill>
                <a:latin typeface="Times New Roman"/>
                <a:cs typeface="Times New Roman"/>
              </a:rPr>
              <a:t>environments.</a:t>
            </a:r>
            <a:endParaRPr sz="1100">
              <a:latin typeface="Times New Roman"/>
              <a:cs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texte 15">
            <a:extLst>
              <a:ext uri="{FF2B5EF4-FFF2-40B4-BE49-F238E27FC236}">
                <a16:creationId xmlns:a16="http://schemas.microsoft.com/office/drawing/2014/main" id="{353CF80F-1431-4006-A3E5-503439743604}"/>
              </a:ext>
            </a:extLst>
          </p:cNvPr>
          <p:cNvSpPr>
            <a:spLocks noGrp="1"/>
          </p:cNvSpPr>
          <p:nvPr>
            <p:ph type="body" idx="4294967295"/>
          </p:nvPr>
        </p:nvSpPr>
        <p:spPr>
          <a:xfrm>
            <a:off x="1093012" y="1801621"/>
            <a:ext cx="5831840" cy="7129145"/>
          </a:xfrm>
        </p:spPr>
        <p:txBody>
          <a:bodyPr/>
          <a:lstStyle/>
          <a:p>
            <a:endParaRPr lang="fr-FR"/>
          </a:p>
        </p:txBody>
      </p:sp>
      <p:sp>
        <p:nvSpPr>
          <p:cNvPr id="5" name="object 5"/>
          <p:cNvSpPr txBox="1">
            <a:spLocks noGrp="1"/>
          </p:cNvSpPr>
          <p:nvPr>
            <p:ph type="title" idx="4294967295"/>
          </p:nvPr>
        </p:nvSpPr>
        <p:spPr>
          <a:xfrm>
            <a:off x="3025775" y="1173479"/>
            <a:ext cx="1133475" cy="390525"/>
          </a:xfrm>
          <a:prstGeom prst="rect">
            <a:avLst/>
          </a:prstGeom>
        </p:spPr>
        <p:txBody>
          <a:bodyPr vert="horz" wrap="square" lIns="0" tIns="12700" rIns="0" bIns="0" rtlCol="0">
            <a:spAutoFit/>
          </a:bodyPr>
          <a:lstStyle/>
          <a:p>
            <a:pPr marL="12700">
              <a:lnSpc>
                <a:spcPct val="100000"/>
              </a:lnSpc>
              <a:spcBef>
                <a:spcPts val="100"/>
              </a:spcBef>
            </a:pPr>
            <a:r>
              <a:rPr spc="-5" dirty="0"/>
              <a:t>AC</a:t>
            </a:r>
            <a:r>
              <a:rPr spc="-90" dirty="0"/>
              <a:t> </a:t>
            </a:r>
            <a:r>
              <a:rPr dirty="0"/>
              <a:t>9032</a:t>
            </a:r>
          </a:p>
        </p:txBody>
      </p:sp>
      <p:sp>
        <p:nvSpPr>
          <p:cNvPr id="6" name="object 6"/>
          <p:cNvSpPr txBox="1"/>
          <p:nvPr/>
        </p:nvSpPr>
        <p:spPr>
          <a:xfrm>
            <a:off x="712723" y="1961133"/>
            <a:ext cx="2188210" cy="696595"/>
          </a:xfrm>
          <a:prstGeom prst="rect">
            <a:avLst/>
          </a:prstGeom>
        </p:spPr>
        <p:txBody>
          <a:bodyPr vert="horz" wrap="square" lIns="0" tIns="12700" rIns="0" bIns="0" rtlCol="0">
            <a:spAutoFit/>
          </a:bodyPr>
          <a:lstStyle/>
          <a:p>
            <a:pPr marL="96520" indent="-83820">
              <a:lnSpc>
                <a:spcPct val="100000"/>
              </a:lnSpc>
              <a:spcBef>
                <a:spcPts val="100"/>
              </a:spcBef>
              <a:buChar char="•"/>
              <a:tabLst>
                <a:tab pos="96520" algn="l"/>
              </a:tabLst>
            </a:pPr>
            <a:r>
              <a:rPr sz="1100" spc="-5" dirty="0">
                <a:latin typeface="Times New Roman"/>
                <a:cs typeface="Times New Roman"/>
              </a:rPr>
              <a:t>CARACTERISTIQUES</a:t>
            </a:r>
            <a:endParaRPr sz="1100">
              <a:latin typeface="Times New Roman"/>
              <a:cs typeface="Times New Roman"/>
            </a:endParaRPr>
          </a:p>
          <a:p>
            <a:pPr>
              <a:lnSpc>
                <a:spcPct val="100000"/>
              </a:lnSpc>
              <a:buFont typeface="Times New Roman"/>
              <a:buChar char="•"/>
            </a:pPr>
            <a:endParaRPr sz="1150">
              <a:latin typeface="Times New Roman"/>
              <a:cs typeface="Times New Roman"/>
            </a:endParaRPr>
          </a:p>
          <a:p>
            <a:pPr marL="455930" lvl="1" indent="-221615">
              <a:lnSpc>
                <a:spcPct val="100000"/>
              </a:lnSpc>
              <a:buChar char="-"/>
              <a:tabLst>
                <a:tab pos="455930" algn="l"/>
                <a:tab pos="456565" algn="l"/>
              </a:tabLst>
            </a:pPr>
            <a:r>
              <a:rPr sz="1100" dirty="0">
                <a:latin typeface="Times New Roman"/>
                <a:cs typeface="Times New Roman"/>
              </a:rPr>
              <a:t>1 axe ou 2 </a:t>
            </a:r>
            <a:r>
              <a:rPr sz="1100" spc="-5" dirty="0">
                <a:latin typeface="Times New Roman"/>
                <a:cs typeface="Times New Roman"/>
              </a:rPr>
              <a:t>axes</a:t>
            </a:r>
            <a:r>
              <a:rPr sz="1100" spc="-45" dirty="0">
                <a:latin typeface="Times New Roman"/>
                <a:cs typeface="Times New Roman"/>
              </a:rPr>
              <a:t> </a:t>
            </a:r>
            <a:r>
              <a:rPr sz="1100" spc="-5" dirty="0">
                <a:latin typeface="Times New Roman"/>
                <a:cs typeface="Times New Roman"/>
              </a:rPr>
              <a:t>simultanément</a:t>
            </a:r>
            <a:endParaRPr sz="1100">
              <a:latin typeface="Times New Roman"/>
              <a:cs typeface="Times New Roman"/>
            </a:endParaRPr>
          </a:p>
          <a:p>
            <a:pPr marL="455930" lvl="1" indent="-221615">
              <a:lnSpc>
                <a:spcPct val="100000"/>
              </a:lnSpc>
              <a:buChar char="-"/>
              <a:tabLst>
                <a:tab pos="455930" algn="l"/>
                <a:tab pos="456565" algn="l"/>
              </a:tabLst>
            </a:pPr>
            <a:r>
              <a:rPr sz="1100" spc="-5" dirty="0">
                <a:latin typeface="Times New Roman"/>
                <a:cs typeface="Times New Roman"/>
              </a:rPr>
              <a:t>interfaçable avec tous</a:t>
            </a:r>
            <a:r>
              <a:rPr sz="1100" spc="195" dirty="0">
                <a:latin typeface="Times New Roman"/>
                <a:cs typeface="Times New Roman"/>
              </a:rPr>
              <a:t> </a:t>
            </a:r>
            <a:r>
              <a:rPr sz="1100" spc="-5" dirty="0">
                <a:latin typeface="Times New Roman"/>
                <a:cs typeface="Times New Roman"/>
              </a:rPr>
              <a:t>les</a:t>
            </a:r>
            <a:endParaRPr sz="1100">
              <a:latin typeface="Times New Roman"/>
              <a:cs typeface="Times New Roman"/>
            </a:endParaRPr>
          </a:p>
        </p:txBody>
      </p:sp>
      <p:sp>
        <p:nvSpPr>
          <p:cNvPr id="7" name="object 7"/>
          <p:cNvSpPr txBox="1"/>
          <p:nvPr/>
        </p:nvSpPr>
        <p:spPr>
          <a:xfrm>
            <a:off x="2954883" y="2464054"/>
            <a:ext cx="74739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Times New Roman"/>
                <a:cs typeface="Times New Roman"/>
              </a:rPr>
              <a:t>capteurs</a:t>
            </a:r>
            <a:r>
              <a:rPr sz="1100" spc="90" dirty="0">
                <a:latin typeface="Times New Roman"/>
                <a:cs typeface="Times New Roman"/>
              </a:rPr>
              <a:t> </a:t>
            </a:r>
            <a:r>
              <a:rPr sz="1100" dirty="0">
                <a:latin typeface="Times New Roman"/>
                <a:cs typeface="Times New Roman"/>
              </a:rPr>
              <a:t>de</a:t>
            </a:r>
            <a:endParaRPr sz="1100">
              <a:latin typeface="Times New Roman"/>
              <a:cs typeface="Times New Roman"/>
            </a:endParaRPr>
          </a:p>
        </p:txBody>
      </p:sp>
      <p:sp>
        <p:nvSpPr>
          <p:cNvPr id="8" name="object 8"/>
          <p:cNvSpPr txBox="1"/>
          <p:nvPr/>
        </p:nvSpPr>
        <p:spPr>
          <a:xfrm>
            <a:off x="1164132" y="2630169"/>
            <a:ext cx="550545" cy="361315"/>
          </a:xfrm>
          <a:prstGeom prst="rect">
            <a:avLst/>
          </a:prstGeom>
        </p:spPr>
        <p:txBody>
          <a:bodyPr vert="horz" wrap="square" lIns="0" tIns="12700" rIns="0" bIns="0" rtlCol="0">
            <a:spAutoFit/>
          </a:bodyPr>
          <a:lstStyle/>
          <a:p>
            <a:pPr marL="12700" marR="5080">
              <a:lnSpc>
                <a:spcPct val="100000"/>
              </a:lnSpc>
              <a:spcBef>
                <a:spcPts val="100"/>
              </a:spcBef>
            </a:pPr>
            <a:r>
              <a:rPr sz="1100" spc="-5" dirty="0">
                <a:latin typeface="Times New Roman"/>
                <a:cs typeface="Times New Roman"/>
              </a:rPr>
              <a:t>position</a:t>
            </a:r>
            <a:r>
              <a:rPr sz="1100" spc="-65" dirty="0">
                <a:latin typeface="Times New Roman"/>
                <a:cs typeface="Times New Roman"/>
              </a:rPr>
              <a:t> </a:t>
            </a:r>
            <a:r>
              <a:rPr sz="1100" dirty="0">
                <a:latin typeface="Times New Roman"/>
                <a:cs typeface="Times New Roman"/>
              </a:rPr>
              <a:t>:  </a:t>
            </a:r>
            <a:r>
              <a:rPr sz="1100" spc="-5" dirty="0">
                <a:latin typeface="Times New Roman"/>
                <a:cs typeface="Times New Roman"/>
              </a:rPr>
              <a:t>inductifs</a:t>
            </a:r>
            <a:endParaRPr sz="1100">
              <a:latin typeface="Times New Roman"/>
              <a:cs typeface="Times New Roman"/>
            </a:endParaRPr>
          </a:p>
        </p:txBody>
      </p:sp>
      <p:sp>
        <p:nvSpPr>
          <p:cNvPr id="9" name="object 9"/>
          <p:cNvSpPr txBox="1"/>
          <p:nvPr/>
        </p:nvSpPr>
        <p:spPr>
          <a:xfrm>
            <a:off x="1854039" y="2630169"/>
            <a:ext cx="1849120" cy="361315"/>
          </a:xfrm>
          <a:prstGeom prst="rect">
            <a:avLst/>
          </a:prstGeom>
        </p:spPr>
        <p:txBody>
          <a:bodyPr vert="horz" wrap="square" lIns="0" tIns="12700" rIns="0" bIns="0" rtlCol="0">
            <a:spAutoFit/>
          </a:bodyPr>
          <a:lstStyle/>
          <a:p>
            <a:pPr marL="12700" marR="5080" indent="28575">
              <a:lnSpc>
                <a:spcPct val="100000"/>
              </a:lnSpc>
              <a:spcBef>
                <a:spcPts val="100"/>
              </a:spcBef>
              <a:tabLst>
                <a:tab pos="665480" algn="l"/>
                <a:tab pos="1280795" algn="l"/>
                <a:tab pos="1369695" algn="l"/>
              </a:tabLst>
            </a:pPr>
            <a:r>
              <a:rPr sz="1100" spc="-10" dirty="0">
                <a:latin typeface="Times New Roman"/>
                <a:cs typeface="Times New Roman"/>
              </a:rPr>
              <a:t>c</a:t>
            </a:r>
            <a:r>
              <a:rPr sz="1100" dirty="0">
                <a:latin typeface="Times New Roman"/>
                <a:cs typeface="Times New Roman"/>
              </a:rPr>
              <a:t>ode</a:t>
            </a:r>
            <a:r>
              <a:rPr sz="1100" spc="-10" dirty="0">
                <a:latin typeface="Times New Roman"/>
                <a:cs typeface="Times New Roman"/>
              </a:rPr>
              <a:t>u</a:t>
            </a:r>
            <a:r>
              <a:rPr sz="1100" dirty="0">
                <a:latin typeface="Times New Roman"/>
                <a:cs typeface="Times New Roman"/>
              </a:rPr>
              <a:t>rs	</a:t>
            </a:r>
            <a:r>
              <a:rPr sz="1100" spc="-250" dirty="0">
                <a:latin typeface="Times New Roman"/>
                <a:cs typeface="Times New Roman"/>
              </a:rPr>
              <a:t> </a:t>
            </a:r>
            <a:r>
              <a:rPr sz="1100" dirty="0">
                <a:latin typeface="Times New Roman"/>
                <a:cs typeface="Times New Roman"/>
              </a:rPr>
              <a:t>o</a:t>
            </a:r>
            <a:r>
              <a:rPr sz="1100" spc="-15" dirty="0">
                <a:latin typeface="Times New Roman"/>
                <a:cs typeface="Times New Roman"/>
              </a:rPr>
              <a:t>p</a:t>
            </a:r>
            <a:r>
              <a:rPr sz="1100" spc="-10" dirty="0">
                <a:latin typeface="Times New Roman"/>
                <a:cs typeface="Times New Roman"/>
              </a:rPr>
              <a:t>t</a:t>
            </a:r>
            <a:r>
              <a:rPr sz="1100" dirty="0">
                <a:latin typeface="Times New Roman"/>
                <a:cs typeface="Times New Roman"/>
              </a:rPr>
              <a:t>ique</a:t>
            </a:r>
            <a:r>
              <a:rPr sz="1100" spc="-10" dirty="0">
                <a:latin typeface="Times New Roman"/>
                <a:cs typeface="Times New Roman"/>
              </a:rPr>
              <a:t>s</a:t>
            </a:r>
            <a:r>
              <a:rPr sz="1100" dirty="0">
                <a:latin typeface="Times New Roman"/>
                <a:cs typeface="Times New Roman"/>
              </a:rPr>
              <a:t>,		ca</a:t>
            </a:r>
            <a:r>
              <a:rPr sz="1100" spc="-15" dirty="0">
                <a:latin typeface="Times New Roman"/>
                <a:cs typeface="Times New Roman"/>
              </a:rPr>
              <a:t>p</a:t>
            </a:r>
            <a:r>
              <a:rPr sz="1100" dirty="0">
                <a:latin typeface="Times New Roman"/>
                <a:cs typeface="Times New Roman"/>
              </a:rPr>
              <a:t>te</a:t>
            </a:r>
            <a:r>
              <a:rPr sz="1100" spc="-10" dirty="0">
                <a:latin typeface="Times New Roman"/>
                <a:cs typeface="Times New Roman"/>
              </a:rPr>
              <a:t>u</a:t>
            </a:r>
            <a:r>
              <a:rPr sz="1100" dirty="0">
                <a:latin typeface="Times New Roman"/>
                <a:cs typeface="Times New Roman"/>
              </a:rPr>
              <a:t>rs  (</a:t>
            </a:r>
            <a:r>
              <a:rPr sz="1100" spc="-15" dirty="0">
                <a:latin typeface="Times New Roman"/>
                <a:cs typeface="Times New Roman"/>
              </a:rPr>
              <a:t>L</a:t>
            </a:r>
            <a:r>
              <a:rPr sz="1100" spc="5" dirty="0">
                <a:latin typeface="Times New Roman"/>
                <a:cs typeface="Times New Roman"/>
              </a:rPr>
              <a:t>V</a:t>
            </a:r>
            <a:r>
              <a:rPr sz="1100" spc="-20" dirty="0">
                <a:latin typeface="Times New Roman"/>
                <a:cs typeface="Times New Roman"/>
              </a:rPr>
              <a:t>D</a:t>
            </a:r>
            <a:r>
              <a:rPr sz="1100" spc="5" dirty="0">
                <a:latin typeface="Times New Roman"/>
                <a:cs typeface="Times New Roman"/>
              </a:rPr>
              <a:t>T</a:t>
            </a:r>
            <a:r>
              <a:rPr sz="1100" dirty="0">
                <a:latin typeface="Times New Roman"/>
                <a:cs typeface="Times New Roman"/>
              </a:rPr>
              <a:t>,	</a:t>
            </a:r>
            <a:r>
              <a:rPr sz="1100" spc="-5" dirty="0">
                <a:latin typeface="Times New Roman"/>
                <a:cs typeface="Times New Roman"/>
              </a:rPr>
              <a:t>R</a:t>
            </a:r>
            <a:r>
              <a:rPr sz="1100" spc="-10" dirty="0">
                <a:latin typeface="Times New Roman"/>
                <a:cs typeface="Times New Roman"/>
              </a:rPr>
              <a:t>VD</a:t>
            </a:r>
            <a:r>
              <a:rPr sz="1100" spc="5" dirty="0">
                <a:latin typeface="Times New Roman"/>
                <a:cs typeface="Times New Roman"/>
              </a:rPr>
              <a:t>T</a:t>
            </a:r>
            <a:r>
              <a:rPr sz="1100" dirty="0">
                <a:latin typeface="Times New Roman"/>
                <a:cs typeface="Times New Roman"/>
              </a:rPr>
              <a:t>,	r</a:t>
            </a:r>
            <a:r>
              <a:rPr sz="1100" spc="-10" dirty="0">
                <a:latin typeface="Times New Roman"/>
                <a:cs typeface="Times New Roman"/>
              </a:rPr>
              <a:t>é</a:t>
            </a:r>
            <a:r>
              <a:rPr sz="1100" dirty="0">
                <a:latin typeface="Times New Roman"/>
                <a:cs typeface="Times New Roman"/>
              </a:rPr>
              <a:t>so</a:t>
            </a:r>
            <a:r>
              <a:rPr sz="1100" spc="5" dirty="0">
                <a:latin typeface="Times New Roman"/>
                <a:cs typeface="Times New Roman"/>
              </a:rPr>
              <a:t>l</a:t>
            </a:r>
            <a:r>
              <a:rPr sz="1100" spc="-15" dirty="0">
                <a:latin typeface="Times New Roman"/>
                <a:cs typeface="Times New Roman"/>
              </a:rPr>
              <a:t>v</a:t>
            </a:r>
            <a:r>
              <a:rPr sz="1100" dirty="0">
                <a:latin typeface="Times New Roman"/>
                <a:cs typeface="Times New Roman"/>
              </a:rPr>
              <a:t>eu</a:t>
            </a:r>
            <a:r>
              <a:rPr sz="1100" spc="-10" dirty="0">
                <a:latin typeface="Times New Roman"/>
                <a:cs typeface="Times New Roman"/>
              </a:rPr>
              <a:t>r</a:t>
            </a:r>
            <a:r>
              <a:rPr sz="1100" dirty="0">
                <a:latin typeface="Times New Roman"/>
                <a:cs typeface="Times New Roman"/>
              </a:rPr>
              <a:t>,</a:t>
            </a:r>
            <a:endParaRPr sz="1100">
              <a:latin typeface="Times New Roman"/>
              <a:cs typeface="Times New Roman"/>
            </a:endParaRPr>
          </a:p>
        </p:txBody>
      </p:sp>
      <p:sp>
        <p:nvSpPr>
          <p:cNvPr id="10" name="object 10"/>
          <p:cNvSpPr txBox="1"/>
          <p:nvPr/>
        </p:nvSpPr>
        <p:spPr>
          <a:xfrm>
            <a:off x="935532" y="2965449"/>
            <a:ext cx="2769870" cy="2704465"/>
          </a:xfrm>
          <a:prstGeom prst="rect">
            <a:avLst/>
          </a:prstGeom>
        </p:spPr>
        <p:txBody>
          <a:bodyPr vert="horz" wrap="square" lIns="0" tIns="12700" rIns="0" bIns="0" rtlCol="0">
            <a:spAutoFit/>
          </a:bodyPr>
          <a:lstStyle/>
          <a:p>
            <a:pPr marL="241300" algn="just">
              <a:lnSpc>
                <a:spcPct val="100000"/>
              </a:lnSpc>
              <a:spcBef>
                <a:spcPts val="100"/>
              </a:spcBef>
            </a:pPr>
            <a:r>
              <a:rPr sz="1100" dirty="0">
                <a:latin typeface="Times New Roman"/>
                <a:cs typeface="Times New Roman"/>
              </a:rPr>
              <a:t>synchro,</a:t>
            </a:r>
            <a:r>
              <a:rPr sz="1100" spc="-5" dirty="0">
                <a:latin typeface="Times New Roman"/>
                <a:cs typeface="Times New Roman"/>
              </a:rPr>
              <a:t> Inductosyn®)</a:t>
            </a:r>
            <a:endParaRPr sz="1100">
              <a:latin typeface="Times New Roman"/>
              <a:cs typeface="Times New Roman"/>
            </a:endParaRPr>
          </a:p>
          <a:p>
            <a:pPr marL="241300" marR="7620" indent="-228600" algn="just">
              <a:lnSpc>
                <a:spcPct val="100000"/>
              </a:lnSpc>
              <a:spcBef>
                <a:spcPts val="5"/>
              </a:spcBef>
              <a:buChar char="-"/>
              <a:tabLst>
                <a:tab pos="233679" algn="l"/>
              </a:tabLst>
            </a:pPr>
            <a:r>
              <a:rPr sz="1100" spc="-5" dirty="0">
                <a:latin typeface="Times New Roman"/>
                <a:cs typeface="Times New Roman"/>
              </a:rPr>
              <a:t>commande locale </a:t>
            </a:r>
            <a:r>
              <a:rPr sz="1100" dirty="0">
                <a:latin typeface="Times New Roman"/>
                <a:cs typeface="Times New Roman"/>
              </a:rPr>
              <a:t>ou </a:t>
            </a:r>
            <a:r>
              <a:rPr sz="1100" spc="-5" dirty="0">
                <a:latin typeface="Times New Roman"/>
                <a:cs typeface="Times New Roman"/>
              </a:rPr>
              <a:t>déportée </a:t>
            </a:r>
            <a:r>
              <a:rPr sz="1100" dirty="0">
                <a:latin typeface="Times New Roman"/>
                <a:cs typeface="Times New Roman"/>
              </a:rPr>
              <a:t>à </a:t>
            </a:r>
            <a:r>
              <a:rPr sz="1100" spc="-5" dirty="0">
                <a:latin typeface="Times New Roman"/>
                <a:cs typeface="Times New Roman"/>
              </a:rPr>
              <a:t>partir </a:t>
            </a:r>
            <a:r>
              <a:rPr sz="1100" dirty="0">
                <a:latin typeface="Times New Roman"/>
                <a:cs typeface="Times New Roman"/>
              </a:rPr>
              <a:t>d’un  </a:t>
            </a:r>
            <a:r>
              <a:rPr sz="1100" spc="-5" dirty="0">
                <a:latin typeface="Times New Roman"/>
                <a:cs typeface="Times New Roman"/>
              </a:rPr>
              <a:t>clavier portable </a:t>
            </a:r>
            <a:r>
              <a:rPr sz="1100" dirty="0">
                <a:latin typeface="Times New Roman"/>
                <a:cs typeface="Times New Roman"/>
              </a:rPr>
              <a:t>ou d’une </a:t>
            </a:r>
            <a:r>
              <a:rPr sz="1100" spc="-5" dirty="0">
                <a:latin typeface="Times New Roman"/>
                <a:cs typeface="Times New Roman"/>
              </a:rPr>
              <a:t>interface  </a:t>
            </a:r>
            <a:r>
              <a:rPr sz="1100" dirty="0">
                <a:latin typeface="Times New Roman"/>
                <a:cs typeface="Times New Roman"/>
              </a:rPr>
              <a:t>graphique</a:t>
            </a:r>
            <a:endParaRPr sz="1100">
              <a:latin typeface="Times New Roman"/>
              <a:cs typeface="Times New Roman"/>
            </a:endParaRPr>
          </a:p>
          <a:p>
            <a:pPr marL="233679" indent="-220979" algn="just">
              <a:lnSpc>
                <a:spcPts val="1310"/>
              </a:lnSpc>
              <a:buChar char="-"/>
              <a:tabLst>
                <a:tab pos="233679" algn="l"/>
              </a:tabLst>
            </a:pPr>
            <a:r>
              <a:rPr sz="1100" dirty="0">
                <a:latin typeface="Times New Roman"/>
                <a:cs typeface="Times New Roman"/>
              </a:rPr>
              <a:t>synchronisation </a:t>
            </a:r>
            <a:r>
              <a:rPr sz="1100" spc="-5" dirty="0">
                <a:latin typeface="Times New Roman"/>
                <a:cs typeface="Times New Roman"/>
              </a:rPr>
              <a:t>avec système</a:t>
            </a:r>
            <a:r>
              <a:rPr sz="1100" spc="-25" dirty="0">
                <a:latin typeface="Times New Roman"/>
                <a:cs typeface="Times New Roman"/>
              </a:rPr>
              <a:t> </a:t>
            </a:r>
            <a:r>
              <a:rPr sz="1100" dirty="0">
                <a:latin typeface="Times New Roman"/>
                <a:cs typeface="Times New Roman"/>
              </a:rPr>
              <a:t>externe</a:t>
            </a:r>
            <a:endParaRPr sz="1100">
              <a:latin typeface="Times New Roman"/>
              <a:cs typeface="Times New Roman"/>
            </a:endParaRPr>
          </a:p>
          <a:p>
            <a:pPr marL="241300" marR="58419" indent="-228600" algn="just">
              <a:lnSpc>
                <a:spcPct val="100000"/>
              </a:lnSpc>
              <a:buChar char="-"/>
              <a:tabLst>
                <a:tab pos="233679" algn="l"/>
              </a:tabLst>
            </a:pPr>
            <a:r>
              <a:rPr sz="1100" spc="-5" dirty="0">
                <a:latin typeface="Times New Roman"/>
                <a:cs typeface="Times New Roman"/>
              </a:rPr>
              <a:t>intègre </a:t>
            </a:r>
            <a:r>
              <a:rPr sz="1100" dirty="0">
                <a:latin typeface="Times New Roman"/>
                <a:cs typeface="Times New Roman"/>
              </a:rPr>
              <a:t>1 ou 2 </a:t>
            </a:r>
            <a:r>
              <a:rPr sz="1100" spc="-5" dirty="0">
                <a:latin typeface="Times New Roman"/>
                <a:cs typeface="Times New Roman"/>
              </a:rPr>
              <a:t>variateurs </a:t>
            </a:r>
            <a:r>
              <a:rPr sz="1100" dirty="0">
                <a:latin typeface="Times New Roman"/>
                <a:cs typeface="Times New Roman"/>
              </a:rPr>
              <a:t>numériques </a:t>
            </a:r>
            <a:r>
              <a:rPr sz="1100" spc="-5" dirty="0">
                <a:latin typeface="Times New Roman"/>
                <a:cs typeface="Times New Roman"/>
              </a:rPr>
              <a:t>pour  piloter des moteurs </a:t>
            </a:r>
            <a:r>
              <a:rPr sz="1100" spc="-10" dirty="0">
                <a:latin typeface="Times New Roman"/>
                <a:cs typeface="Times New Roman"/>
              </a:rPr>
              <a:t>de </a:t>
            </a:r>
            <a:r>
              <a:rPr sz="1100" spc="-5" dirty="0">
                <a:latin typeface="Times New Roman"/>
                <a:cs typeface="Times New Roman"/>
              </a:rPr>
              <a:t>puissance inférieure  </a:t>
            </a:r>
            <a:r>
              <a:rPr sz="1100" dirty="0">
                <a:latin typeface="Times New Roman"/>
                <a:cs typeface="Times New Roman"/>
              </a:rPr>
              <a:t>à 700</a:t>
            </a:r>
            <a:r>
              <a:rPr sz="1100" spc="-5" dirty="0">
                <a:latin typeface="Times New Roman"/>
                <a:cs typeface="Times New Roman"/>
              </a:rPr>
              <a:t> </a:t>
            </a:r>
            <a:r>
              <a:rPr sz="1100" dirty="0">
                <a:latin typeface="Times New Roman"/>
                <a:cs typeface="Times New Roman"/>
              </a:rPr>
              <a:t>W</a:t>
            </a:r>
            <a:endParaRPr sz="1100">
              <a:latin typeface="Times New Roman"/>
              <a:cs typeface="Times New Roman"/>
            </a:endParaRPr>
          </a:p>
          <a:p>
            <a:pPr marL="241300" marR="9525" indent="-228600" algn="just">
              <a:lnSpc>
                <a:spcPts val="1320"/>
              </a:lnSpc>
              <a:spcBef>
                <a:spcPts val="30"/>
              </a:spcBef>
              <a:buChar char="-"/>
              <a:tabLst>
                <a:tab pos="233679" algn="l"/>
              </a:tabLst>
            </a:pPr>
            <a:r>
              <a:rPr sz="1100" spc="-5" dirty="0">
                <a:latin typeface="Times New Roman"/>
                <a:cs typeface="Times New Roman"/>
              </a:rPr>
              <a:t>contrôle des axes </a:t>
            </a:r>
            <a:r>
              <a:rPr sz="1100" dirty="0">
                <a:latin typeface="Times New Roman"/>
                <a:cs typeface="Times New Roman"/>
              </a:rPr>
              <a:t>de </a:t>
            </a:r>
            <a:r>
              <a:rPr sz="1100" spc="-5" dirty="0">
                <a:latin typeface="Times New Roman"/>
                <a:cs typeface="Times New Roman"/>
              </a:rPr>
              <a:t>type linéaire et  circulaire, mono </a:t>
            </a:r>
            <a:r>
              <a:rPr sz="1100" dirty="0">
                <a:latin typeface="Times New Roman"/>
                <a:cs typeface="Times New Roman"/>
              </a:rPr>
              <a:t>ou</a:t>
            </a:r>
            <a:r>
              <a:rPr sz="1100" spc="5" dirty="0">
                <a:latin typeface="Times New Roman"/>
                <a:cs typeface="Times New Roman"/>
              </a:rPr>
              <a:t> </a:t>
            </a:r>
            <a:r>
              <a:rPr sz="1100" spc="-5" dirty="0">
                <a:latin typeface="Times New Roman"/>
                <a:cs typeface="Times New Roman"/>
              </a:rPr>
              <a:t>multitours</a:t>
            </a:r>
            <a:endParaRPr sz="1100">
              <a:latin typeface="Times New Roman"/>
              <a:cs typeface="Times New Roman"/>
            </a:endParaRPr>
          </a:p>
          <a:p>
            <a:pPr marL="241300" marR="8255" indent="-228600" algn="just">
              <a:lnSpc>
                <a:spcPts val="1320"/>
              </a:lnSpc>
              <a:buChar char="-"/>
              <a:tabLst>
                <a:tab pos="233679" algn="l"/>
              </a:tabLst>
            </a:pPr>
            <a:r>
              <a:rPr sz="1100" dirty="0">
                <a:latin typeface="Times New Roman"/>
                <a:cs typeface="Times New Roman"/>
              </a:rPr>
              <a:t>peut </a:t>
            </a:r>
            <a:r>
              <a:rPr sz="1100" spc="-5" dirty="0">
                <a:latin typeface="Times New Roman"/>
                <a:cs typeface="Times New Roman"/>
              </a:rPr>
              <a:t>être raccordée </a:t>
            </a:r>
            <a:r>
              <a:rPr sz="1100" dirty="0">
                <a:latin typeface="Times New Roman"/>
                <a:cs typeface="Times New Roman"/>
              </a:rPr>
              <a:t>à une </a:t>
            </a:r>
            <a:r>
              <a:rPr sz="1100" spc="-5" dirty="0">
                <a:latin typeface="Times New Roman"/>
                <a:cs typeface="Times New Roman"/>
              </a:rPr>
              <a:t>unité d’affichage  AC </a:t>
            </a:r>
            <a:r>
              <a:rPr sz="1100" dirty="0">
                <a:latin typeface="Times New Roman"/>
                <a:cs typeface="Times New Roman"/>
              </a:rPr>
              <a:t>9010 </a:t>
            </a:r>
            <a:r>
              <a:rPr sz="1100" spc="-5" dirty="0">
                <a:latin typeface="Times New Roman"/>
                <a:cs typeface="Times New Roman"/>
              </a:rPr>
              <a:t>pour fournir simultanément </a:t>
            </a:r>
            <a:r>
              <a:rPr sz="1100" dirty="0">
                <a:latin typeface="Times New Roman"/>
                <a:cs typeface="Times New Roman"/>
              </a:rPr>
              <a:t>la  </a:t>
            </a:r>
            <a:r>
              <a:rPr sz="1100" spc="-5" dirty="0">
                <a:latin typeface="Times New Roman"/>
                <a:cs typeface="Times New Roman"/>
              </a:rPr>
              <a:t>position </a:t>
            </a:r>
            <a:r>
              <a:rPr sz="1100" dirty="0">
                <a:latin typeface="Times New Roman"/>
                <a:cs typeface="Times New Roman"/>
              </a:rPr>
              <a:t>des </a:t>
            </a:r>
            <a:r>
              <a:rPr sz="1100" spc="-5" dirty="0">
                <a:latin typeface="Times New Roman"/>
                <a:cs typeface="Times New Roman"/>
              </a:rPr>
              <a:t>axes</a:t>
            </a:r>
            <a:r>
              <a:rPr sz="1100" spc="-10" dirty="0">
                <a:latin typeface="Times New Roman"/>
                <a:cs typeface="Times New Roman"/>
              </a:rPr>
              <a:t> </a:t>
            </a:r>
            <a:r>
              <a:rPr sz="1100" spc="-5" dirty="0">
                <a:latin typeface="Times New Roman"/>
                <a:cs typeface="Times New Roman"/>
              </a:rPr>
              <a:t>contrôlés</a:t>
            </a:r>
            <a:endParaRPr sz="1100">
              <a:latin typeface="Times New Roman"/>
              <a:cs typeface="Times New Roman"/>
            </a:endParaRPr>
          </a:p>
          <a:p>
            <a:pPr marL="233679" indent="-220979" algn="just">
              <a:lnSpc>
                <a:spcPts val="1265"/>
              </a:lnSpc>
              <a:buChar char="-"/>
              <a:tabLst>
                <a:tab pos="233679" algn="l"/>
              </a:tabLst>
            </a:pPr>
            <a:r>
              <a:rPr sz="1100" spc="-5" dirty="0">
                <a:latin typeface="Times New Roman"/>
                <a:cs typeface="Times New Roman"/>
              </a:rPr>
              <a:t>dialogue avec </a:t>
            </a:r>
            <a:r>
              <a:rPr sz="1100" dirty="0">
                <a:latin typeface="Times New Roman"/>
                <a:cs typeface="Times New Roman"/>
              </a:rPr>
              <a:t>un </a:t>
            </a:r>
            <a:r>
              <a:rPr sz="1100" spc="-5" dirty="0">
                <a:latin typeface="Times New Roman"/>
                <a:cs typeface="Times New Roman"/>
              </a:rPr>
              <a:t>système hôte </a:t>
            </a:r>
            <a:r>
              <a:rPr sz="1100" dirty="0">
                <a:latin typeface="Times New Roman"/>
                <a:cs typeface="Times New Roman"/>
              </a:rPr>
              <a:t>par</a:t>
            </a:r>
            <a:r>
              <a:rPr sz="1100" spc="210" dirty="0">
                <a:latin typeface="Times New Roman"/>
                <a:cs typeface="Times New Roman"/>
              </a:rPr>
              <a:t> </a:t>
            </a:r>
            <a:r>
              <a:rPr sz="1100" spc="-5" dirty="0">
                <a:latin typeface="Times New Roman"/>
                <a:cs typeface="Times New Roman"/>
              </a:rPr>
              <a:t>bus</a:t>
            </a:r>
            <a:endParaRPr sz="1100">
              <a:latin typeface="Times New Roman"/>
              <a:cs typeface="Times New Roman"/>
            </a:endParaRPr>
          </a:p>
          <a:p>
            <a:pPr marL="241300" marR="5080" algn="just">
              <a:lnSpc>
                <a:spcPct val="100000"/>
              </a:lnSpc>
            </a:pPr>
            <a:r>
              <a:rPr sz="1100" spc="-5" dirty="0">
                <a:latin typeface="Times New Roman"/>
                <a:cs typeface="Times New Roman"/>
              </a:rPr>
              <a:t>IEEE-488, </a:t>
            </a:r>
            <a:r>
              <a:rPr sz="1100" dirty="0">
                <a:latin typeface="Times New Roman"/>
                <a:cs typeface="Times New Roman"/>
              </a:rPr>
              <a:t>liaison </a:t>
            </a:r>
            <a:r>
              <a:rPr sz="1100" spc="-5" dirty="0">
                <a:latin typeface="Times New Roman"/>
                <a:cs typeface="Times New Roman"/>
              </a:rPr>
              <a:t>série asynchrone </a:t>
            </a:r>
            <a:r>
              <a:rPr sz="1100" dirty="0">
                <a:latin typeface="Times New Roman"/>
                <a:cs typeface="Times New Roman"/>
              </a:rPr>
              <a:t>en RS-  232 ou </a:t>
            </a:r>
            <a:r>
              <a:rPr sz="1100" spc="-5" dirty="0">
                <a:latin typeface="Times New Roman"/>
                <a:cs typeface="Times New Roman"/>
              </a:rPr>
              <a:t>socket </a:t>
            </a:r>
            <a:r>
              <a:rPr sz="1100" spc="-10" dirty="0">
                <a:latin typeface="Times New Roman"/>
                <a:cs typeface="Times New Roman"/>
              </a:rPr>
              <a:t>IP </a:t>
            </a:r>
            <a:r>
              <a:rPr sz="1100" dirty="0">
                <a:latin typeface="Times New Roman"/>
                <a:cs typeface="Times New Roman"/>
              </a:rPr>
              <a:t>sur réseau</a:t>
            </a:r>
            <a:r>
              <a:rPr sz="1100" spc="5" dirty="0">
                <a:latin typeface="Times New Roman"/>
                <a:cs typeface="Times New Roman"/>
              </a:rPr>
              <a:t> </a:t>
            </a:r>
            <a:r>
              <a:rPr sz="1100" spc="-5" dirty="0">
                <a:latin typeface="Times New Roman"/>
                <a:cs typeface="Times New Roman"/>
              </a:rPr>
              <a:t>Ethernet</a:t>
            </a:r>
            <a:endParaRPr sz="1100">
              <a:latin typeface="Times New Roman"/>
              <a:cs typeface="Times New Roman"/>
            </a:endParaRPr>
          </a:p>
        </p:txBody>
      </p:sp>
      <p:sp>
        <p:nvSpPr>
          <p:cNvPr id="11" name="object 11"/>
          <p:cNvSpPr txBox="1"/>
          <p:nvPr/>
        </p:nvSpPr>
        <p:spPr>
          <a:xfrm>
            <a:off x="706627" y="6145148"/>
            <a:ext cx="2983865" cy="2872105"/>
          </a:xfrm>
          <a:prstGeom prst="rect">
            <a:avLst/>
          </a:prstGeom>
        </p:spPr>
        <p:txBody>
          <a:bodyPr vert="horz" wrap="square" lIns="0" tIns="13335" rIns="0" bIns="0" rtlCol="0">
            <a:spAutoFit/>
          </a:bodyPr>
          <a:lstStyle/>
          <a:p>
            <a:pPr marL="102235" indent="-84455">
              <a:lnSpc>
                <a:spcPct val="100000"/>
              </a:lnSpc>
              <a:spcBef>
                <a:spcPts val="105"/>
              </a:spcBef>
              <a:buChar char="•"/>
              <a:tabLst>
                <a:tab pos="102870" algn="l"/>
              </a:tabLst>
            </a:pPr>
            <a:r>
              <a:rPr sz="1100" spc="-5" dirty="0">
                <a:latin typeface="Times New Roman"/>
                <a:cs typeface="Times New Roman"/>
              </a:rPr>
              <a:t>FONCTIONNALITÉS</a:t>
            </a:r>
            <a:endParaRPr sz="1100">
              <a:latin typeface="Times New Roman"/>
              <a:cs typeface="Times New Roman"/>
            </a:endParaRPr>
          </a:p>
          <a:p>
            <a:pPr>
              <a:lnSpc>
                <a:spcPct val="100000"/>
              </a:lnSpc>
              <a:spcBef>
                <a:spcPts val="55"/>
              </a:spcBef>
            </a:pPr>
            <a:endParaRPr sz="1100">
              <a:latin typeface="Times New Roman"/>
              <a:cs typeface="Times New Roman"/>
            </a:endParaRPr>
          </a:p>
          <a:p>
            <a:pPr marL="12700" marR="28575" algn="just">
              <a:lnSpc>
                <a:spcPct val="99800"/>
              </a:lnSpc>
            </a:pPr>
            <a:r>
              <a:rPr sz="1100" spc="-5" dirty="0">
                <a:latin typeface="Times New Roman"/>
                <a:cs typeface="Times New Roman"/>
              </a:rPr>
              <a:t>Paramétrage complet </a:t>
            </a:r>
            <a:r>
              <a:rPr sz="1100" dirty="0">
                <a:latin typeface="Times New Roman"/>
                <a:cs typeface="Times New Roman"/>
              </a:rPr>
              <a:t>des </a:t>
            </a:r>
            <a:r>
              <a:rPr sz="1100" spc="-5" dirty="0">
                <a:latin typeface="Times New Roman"/>
                <a:cs typeface="Times New Roman"/>
              </a:rPr>
              <a:t>caractéristiques physiques  </a:t>
            </a:r>
            <a:r>
              <a:rPr sz="1100" dirty="0">
                <a:latin typeface="Times New Roman"/>
                <a:cs typeface="Times New Roman"/>
              </a:rPr>
              <a:t>d’un </a:t>
            </a:r>
            <a:r>
              <a:rPr sz="1100" spc="-5" dirty="0">
                <a:latin typeface="Times New Roman"/>
                <a:cs typeface="Times New Roman"/>
              </a:rPr>
              <a:t>axe </a:t>
            </a:r>
            <a:r>
              <a:rPr sz="1100" dirty="0">
                <a:latin typeface="Times New Roman"/>
                <a:cs typeface="Times New Roman"/>
              </a:rPr>
              <a:t>: </a:t>
            </a:r>
            <a:r>
              <a:rPr sz="1100" spc="-5" dirty="0">
                <a:latin typeface="Times New Roman"/>
                <a:cs typeface="Times New Roman"/>
              </a:rPr>
              <a:t>origine, limites </a:t>
            </a:r>
            <a:r>
              <a:rPr sz="1100" dirty="0">
                <a:latin typeface="Times New Roman"/>
                <a:cs typeface="Times New Roman"/>
              </a:rPr>
              <a:t>de </a:t>
            </a:r>
            <a:r>
              <a:rPr sz="1100" spc="-5" dirty="0">
                <a:latin typeface="Times New Roman"/>
                <a:cs typeface="Times New Roman"/>
              </a:rPr>
              <a:t>débattement, </a:t>
            </a:r>
            <a:r>
              <a:rPr sz="1100" dirty="0">
                <a:latin typeface="Times New Roman"/>
                <a:cs typeface="Times New Roman"/>
              </a:rPr>
              <a:t>linéaire  ou </a:t>
            </a:r>
            <a:r>
              <a:rPr sz="1100" spc="-5" dirty="0">
                <a:latin typeface="Times New Roman"/>
                <a:cs typeface="Times New Roman"/>
              </a:rPr>
              <a:t>circulaire, mono </a:t>
            </a:r>
            <a:r>
              <a:rPr sz="1100" dirty="0">
                <a:latin typeface="Times New Roman"/>
                <a:cs typeface="Times New Roman"/>
              </a:rPr>
              <a:t>ou </a:t>
            </a:r>
            <a:r>
              <a:rPr sz="1100" spc="-5" dirty="0">
                <a:latin typeface="Times New Roman"/>
                <a:cs typeface="Times New Roman"/>
              </a:rPr>
              <a:t>multitour, vitesse et  accélération maximum, </a:t>
            </a:r>
            <a:r>
              <a:rPr sz="1100" dirty="0">
                <a:latin typeface="Times New Roman"/>
                <a:cs typeface="Times New Roman"/>
              </a:rPr>
              <a:t>tolérance </a:t>
            </a:r>
            <a:r>
              <a:rPr sz="1100" spc="-10" dirty="0">
                <a:latin typeface="Times New Roman"/>
                <a:cs typeface="Times New Roman"/>
              </a:rPr>
              <a:t>de  </a:t>
            </a:r>
            <a:r>
              <a:rPr sz="1100" spc="-5" dirty="0">
                <a:latin typeface="Times New Roman"/>
                <a:cs typeface="Times New Roman"/>
              </a:rPr>
              <a:t>positionnement, etc...</a:t>
            </a:r>
            <a:endParaRPr sz="1100">
              <a:latin typeface="Times New Roman"/>
              <a:cs typeface="Times New Roman"/>
            </a:endParaRPr>
          </a:p>
          <a:p>
            <a:pPr>
              <a:lnSpc>
                <a:spcPct val="100000"/>
              </a:lnSpc>
            </a:pPr>
            <a:endParaRPr sz="1150">
              <a:latin typeface="Times New Roman"/>
              <a:cs typeface="Times New Roman"/>
            </a:endParaRPr>
          </a:p>
          <a:p>
            <a:pPr marL="12700" marR="145415" algn="just">
              <a:lnSpc>
                <a:spcPct val="99700"/>
              </a:lnSpc>
            </a:pPr>
            <a:r>
              <a:rPr sz="1100" spc="-5" dirty="0">
                <a:latin typeface="Times New Roman"/>
                <a:cs typeface="Times New Roman"/>
              </a:rPr>
              <a:t>Commande manuelle sécurisée par </a:t>
            </a:r>
            <a:r>
              <a:rPr sz="1100" dirty="0">
                <a:latin typeface="Times New Roman"/>
                <a:cs typeface="Times New Roman"/>
              </a:rPr>
              <a:t>le </a:t>
            </a:r>
            <a:r>
              <a:rPr sz="1100" spc="-5" dirty="0">
                <a:latin typeface="Times New Roman"/>
                <a:cs typeface="Times New Roman"/>
              </a:rPr>
              <a:t>logiciel  intégré </a:t>
            </a:r>
            <a:r>
              <a:rPr sz="1100" dirty="0">
                <a:latin typeface="Times New Roman"/>
                <a:cs typeface="Times New Roman"/>
              </a:rPr>
              <a:t>à </a:t>
            </a:r>
            <a:r>
              <a:rPr sz="1100" spc="-5" dirty="0">
                <a:latin typeface="Times New Roman"/>
                <a:cs typeface="Times New Roman"/>
              </a:rPr>
              <a:t>partir </a:t>
            </a:r>
            <a:r>
              <a:rPr sz="1100" dirty="0">
                <a:latin typeface="Times New Roman"/>
                <a:cs typeface="Times New Roman"/>
              </a:rPr>
              <a:t>de la </a:t>
            </a:r>
            <a:r>
              <a:rPr sz="1100" spc="-5" dirty="0">
                <a:latin typeface="Times New Roman"/>
                <a:cs typeface="Times New Roman"/>
              </a:rPr>
              <a:t>face avant </a:t>
            </a:r>
            <a:r>
              <a:rPr sz="1100" dirty="0">
                <a:latin typeface="Times New Roman"/>
                <a:cs typeface="Times New Roman"/>
              </a:rPr>
              <a:t>du </a:t>
            </a:r>
            <a:r>
              <a:rPr sz="1100" spc="-5" dirty="0">
                <a:latin typeface="Times New Roman"/>
                <a:cs typeface="Times New Roman"/>
              </a:rPr>
              <a:t>coffret </a:t>
            </a:r>
            <a:r>
              <a:rPr sz="1100" spc="-10" dirty="0">
                <a:latin typeface="Times New Roman"/>
                <a:cs typeface="Times New Roman"/>
              </a:rPr>
              <a:t>ou  </a:t>
            </a:r>
            <a:r>
              <a:rPr sz="1100" dirty="0">
                <a:latin typeface="Times New Roman"/>
                <a:cs typeface="Times New Roman"/>
              </a:rPr>
              <a:t>depuis un </a:t>
            </a:r>
            <a:r>
              <a:rPr sz="1100" spc="-5" dirty="0">
                <a:latin typeface="Times New Roman"/>
                <a:cs typeface="Times New Roman"/>
              </a:rPr>
              <a:t>boîtier </a:t>
            </a:r>
            <a:r>
              <a:rPr sz="1100" spc="-10" dirty="0">
                <a:latin typeface="Times New Roman"/>
                <a:cs typeface="Times New Roman"/>
              </a:rPr>
              <a:t>de </a:t>
            </a:r>
            <a:r>
              <a:rPr sz="1100" spc="-5" dirty="0">
                <a:latin typeface="Times New Roman"/>
                <a:cs typeface="Times New Roman"/>
              </a:rPr>
              <a:t>commande </a:t>
            </a:r>
            <a:r>
              <a:rPr sz="1100" dirty="0">
                <a:latin typeface="Times New Roman"/>
                <a:cs typeface="Times New Roman"/>
              </a:rPr>
              <a:t>déporté à  </a:t>
            </a:r>
            <a:r>
              <a:rPr sz="1100" spc="-5" dirty="0">
                <a:latin typeface="Times New Roman"/>
                <a:cs typeface="Times New Roman"/>
              </a:rPr>
              <a:t>proximité </a:t>
            </a:r>
            <a:r>
              <a:rPr sz="1100" dirty="0">
                <a:latin typeface="Times New Roman"/>
                <a:cs typeface="Times New Roman"/>
              </a:rPr>
              <a:t>du </a:t>
            </a:r>
            <a:r>
              <a:rPr sz="1100" spc="-5" dirty="0">
                <a:latin typeface="Times New Roman"/>
                <a:cs typeface="Times New Roman"/>
              </a:rPr>
              <a:t>positionneur.</a:t>
            </a:r>
            <a:endParaRPr sz="1100">
              <a:latin typeface="Times New Roman"/>
              <a:cs typeface="Times New Roman"/>
            </a:endParaRPr>
          </a:p>
          <a:p>
            <a:pPr>
              <a:lnSpc>
                <a:spcPct val="100000"/>
              </a:lnSpc>
              <a:spcBef>
                <a:spcPts val="5"/>
              </a:spcBef>
            </a:pPr>
            <a:endParaRPr sz="1150">
              <a:latin typeface="Times New Roman"/>
              <a:cs typeface="Times New Roman"/>
            </a:endParaRPr>
          </a:p>
          <a:p>
            <a:pPr marL="283845" marR="5080" indent="-143510" algn="just">
              <a:lnSpc>
                <a:spcPct val="99700"/>
              </a:lnSpc>
            </a:pPr>
            <a:r>
              <a:rPr sz="1100" dirty="0">
                <a:solidFill>
                  <a:srgbClr val="4B4B4B"/>
                </a:solidFill>
                <a:latin typeface="Times New Roman"/>
                <a:cs typeface="Times New Roman"/>
              </a:rPr>
              <a:t>- </a:t>
            </a:r>
            <a:r>
              <a:rPr sz="1100" spc="-5" dirty="0">
                <a:latin typeface="Times New Roman"/>
                <a:cs typeface="Times New Roman"/>
              </a:rPr>
              <a:t>Paramétrage et programmation </a:t>
            </a:r>
            <a:r>
              <a:rPr sz="1100" dirty="0">
                <a:latin typeface="Times New Roman"/>
                <a:cs typeface="Times New Roman"/>
              </a:rPr>
              <a:t>des  </a:t>
            </a:r>
            <a:r>
              <a:rPr sz="1100" spc="-5" dirty="0">
                <a:latin typeface="Times New Roman"/>
                <a:cs typeface="Times New Roman"/>
              </a:rPr>
              <a:t>mouvements par </a:t>
            </a:r>
            <a:r>
              <a:rPr sz="1100" dirty="0">
                <a:latin typeface="Times New Roman"/>
                <a:cs typeface="Times New Roman"/>
              </a:rPr>
              <a:t>un </a:t>
            </a:r>
            <a:r>
              <a:rPr sz="1100" spc="-5" dirty="0">
                <a:latin typeface="Times New Roman"/>
                <a:cs typeface="Times New Roman"/>
              </a:rPr>
              <a:t>ordinateur maître </a:t>
            </a:r>
            <a:r>
              <a:rPr sz="1100" dirty="0">
                <a:latin typeface="Times New Roman"/>
                <a:cs typeface="Times New Roman"/>
              </a:rPr>
              <a:t>à </a:t>
            </a:r>
            <a:r>
              <a:rPr sz="1100" spc="-5" dirty="0">
                <a:latin typeface="Times New Roman"/>
                <a:cs typeface="Times New Roman"/>
              </a:rPr>
              <a:t>l’aide  </a:t>
            </a:r>
            <a:r>
              <a:rPr sz="1100" dirty="0">
                <a:latin typeface="Times New Roman"/>
                <a:cs typeface="Times New Roman"/>
              </a:rPr>
              <a:t>de jeu de </a:t>
            </a:r>
            <a:r>
              <a:rPr sz="1100" spc="-5" dirty="0">
                <a:latin typeface="Times New Roman"/>
                <a:cs typeface="Times New Roman"/>
              </a:rPr>
              <a:t>commandes codées ASCII </a:t>
            </a:r>
            <a:r>
              <a:rPr sz="1100" dirty="0">
                <a:latin typeface="Times New Roman"/>
                <a:cs typeface="Times New Roman"/>
              </a:rPr>
              <a:t>très aisé à  </a:t>
            </a:r>
            <a:r>
              <a:rPr sz="1100" spc="-5" dirty="0">
                <a:latin typeface="Times New Roman"/>
                <a:cs typeface="Times New Roman"/>
              </a:rPr>
              <a:t>mettre </a:t>
            </a:r>
            <a:r>
              <a:rPr sz="1100" dirty="0">
                <a:latin typeface="Times New Roman"/>
                <a:cs typeface="Times New Roman"/>
              </a:rPr>
              <a:t>en </a:t>
            </a:r>
            <a:r>
              <a:rPr sz="1100" spc="-5" dirty="0">
                <a:latin typeface="Times New Roman"/>
                <a:cs typeface="Times New Roman"/>
              </a:rPr>
              <a:t>œuvre.</a:t>
            </a:r>
            <a:endParaRPr sz="1100">
              <a:latin typeface="Times New Roman"/>
              <a:cs typeface="Times New Roman"/>
            </a:endParaRPr>
          </a:p>
        </p:txBody>
      </p:sp>
      <p:sp>
        <p:nvSpPr>
          <p:cNvPr id="12" name="object 12"/>
          <p:cNvSpPr txBox="1"/>
          <p:nvPr/>
        </p:nvSpPr>
        <p:spPr>
          <a:xfrm>
            <a:off x="4185285" y="1063497"/>
            <a:ext cx="3326765" cy="1091565"/>
          </a:xfrm>
          <a:prstGeom prst="rect">
            <a:avLst/>
          </a:prstGeom>
        </p:spPr>
        <p:txBody>
          <a:bodyPr vert="horz" wrap="square" lIns="0" tIns="12700" rIns="0" bIns="0" rtlCol="0">
            <a:spAutoFit/>
          </a:bodyPr>
          <a:lstStyle/>
          <a:p>
            <a:pPr marR="5715" algn="r">
              <a:lnSpc>
                <a:spcPts val="2875"/>
              </a:lnSpc>
              <a:spcBef>
                <a:spcPts val="100"/>
              </a:spcBef>
            </a:pPr>
            <a:r>
              <a:rPr sz="2400" spc="-5" dirty="0">
                <a:latin typeface="Times New Roman"/>
                <a:cs typeface="Times New Roman"/>
              </a:rPr>
              <a:t>Unité de contrôle AC</a:t>
            </a:r>
            <a:r>
              <a:rPr sz="2400" spc="-10" dirty="0">
                <a:latin typeface="Times New Roman"/>
                <a:cs typeface="Times New Roman"/>
              </a:rPr>
              <a:t> </a:t>
            </a:r>
            <a:r>
              <a:rPr sz="2400" spc="-5" dirty="0">
                <a:latin typeface="Times New Roman"/>
                <a:cs typeface="Times New Roman"/>
              </a:rPr>
              <a:t>9032</a:t>
            </a:r>
            <a:endParaRPr sz="2400" dirty="0">
              <a:latin typeface="Times New Roman"/>
              <a:cs typeface="Times New Roman"/>
            </a:endParaRPr>
          </a:p>
          <a:p>
            <a:pPr marR="5080" algn="r">
              <a:lnSpc>
                <a:spcPts val="2875"/>
              </a:lnSpc>
            </a:pPr>
            <a:r>
              <a:rPr sz="2400" i="1" spc="-5" dirty="0">
                <a:solidFill>
                  <a:srgbClr val="5F5F5F"/>
                </a:solidFill>
                <a:latin typeface="Times New Roman"/>
                <a:cs typeface="Times New Roman"/>
              </a:rPr>
              <a:t>Control</a:t>
            </a:r>
            <a:r>
              <a:rPr sz="2400" i="1" spc="-70" dirty="0">
                <a:solidFill>
                  <a:srgbClr val="5F5F5F"/>
                </a:solidFill>
                <a:latin typeface="Times New Roman"/>
                <a:cs typeface="Times New Roman"/>
              </a:rPr>
              <a:t> </a:t>
            </a:r>
            <a:r>
              <a:rPr sz="2400" i="1" dirty="0">
                <a:solidFill>
                  <a:srgbClr val="5F5F5F"/>
                </a:solidFill>
                <a:latin typeface="Times New Roman"/>
                <a:cs typeface="Times New Roman"/>
              </a:rPr>
              <a:t>unit</a:t>
            </a:r>
            <a:endParaRPr sz="2400" dirty="0">
              <a:latin typeface="Times New Roman"/>
              <a:cs typeface="Times New Roman"/>
            </a:endParaRPr>
          </a:p>
          <a:p>
            <a:pPr marL="542925" indent="-84455">
              <a:lnSpc>
                <a:spcPct val="100000"/>
              </a:lnSpc>
              <a:spcBef>
                <a:spcPts val="1320"/>
              </a:spcBef>
              <a:buChar char="•"/>
              <a:tabLst>
                <a:tab pos="543560" algn="l"/>
              </a:tabLst>
            </a:pPr>
            <a:r>
              <a:rPr sz="1100" i="1" spc="-5" dirty="0">
                <a:solidFill>
                  <a:srgbClr val="5F5F5F"/>
                </a:solidFill>
                <a:latin typeface="Times New Roman"/>
                <a:cs typeface="Times New Roman"/>
              </a:rPr>
              <a:t>FEATURES</a:t>
            </a:r>
            <a:endParaRPr sz="1100" dirty="0">
              <a:latin typeface="Times New Roman"/>
              <a:cs typeface="Times New Roman"/>
            </a:endParaRPr>
          </a:p>
        </p:txBody>
      </p:sp>
      <p:sp>
        <p:nvSpPr>
          <p:cNvPr id="13" name="object 13"/>
          <p:cNvSpPr txBox="1"/>
          <p:nvPr/>
        </p:nvSpPr>
        <p:spPr>
          <a:xfrm>
            <a:off x="4349877" y="2296413"/>
            <a:ext cx="2776220" cy="3037840"/>
          </a:xfrm>
          <a:prstGeom prst="rect">
            <a:avLst/>
          </a:prstGeom>
        </p:spPr>
        <p:txBody>
          <a:bodyPr vert="horz" wrap="square" lIns="0" tIns="12700" rIns="0" bIns="0" rtlCol="0">
            <a:spAutoFit/>
          </a:bodyPr>
          <a:lstStyle/>
          <a:p>
            <a:pPr marL="241300" indent="-228600" algn="just">
              <a:lnSpc>
                <a:spcPct val="100000"/>
              </a:lnSpc>
              <a:spcBef>
                <a:spcPts val="100"/>
              </a:spcBef>
              <a:buFont typeface="Times New Roman"/>
              <a:buChar char="-"/>
              <a:tabLst>
                <a:tab pos="241300" algn="l"/>
              </a:tabLst>
            </a:pPr>
            <a:r>
              <a:rPr sz="1100" i="1" dirty="0">
                <a:solidFill>
                  <a:srgbClr val="5F5F5F"/>
                </a:solidFill>
                <a:latin typeface="Times New Roman"/>
                <a:cs typeface="Times New Roman"/>
              </a:rPr>
              <a:t>1 </a:t>
            </a:r>
            <a:r>
              <a:rPr sz="1100" i="1" spc="-5" dirty="0">
                <a:solidFill>
                  <a:srgbClr val="5F5F5F"/>
                </a:solidFill>
                <a:latin typeface="Times New Roman"/>
                <a:cs typeface="Times New Roman"/>
              </a:rPr>
              <a:t>axis </a:t>
            </a:r>
            <a:r>
              <a:rPr sz="1100" i="1" dirty="0">
                <a:solidFill>
                  <a:srgbClr val="5F5F5F"/>
                </a:solidFill>
                <a:latin typeface="Times New Roman"/>
                <a:cs typeface="Times New Roman"/>
              </a:rPr>
              <a:t>or 2 </a:t>
            </a:r>
            <a:r>
              <a:rPr sz="1100" i="1" spc="-5" dirty="0">
                <a:solidFill>
                  <a:srgbClr val="5F5F5F"/>
                </a:solidFill>
                <a:latin typeface="Times New Roman"/>
                <a:cs typeface="Times New Roman"/>
              </a:rPr>
              <a:t>simultaneous</a:t>
            </a:r>
            <a:r>
              <a:rPr sz="1100" i="1" spc="-10" dirty="0">
                <a:solidFill>
                  <a:srgbClr val="5F5F5F"/>
                </a:solidFill>
                <a:latin typeface="Times New Roman"/>
                <a:cs typeface="Times New Roman"/>
              </a:rPr>
              <a:t> </a:t>
            </a:r>
            <a:r>
              <a:rPr sz="1100" i="1" spc="-5" dirty="0">
                <a:solidFill>
                  <a:srgbClr val="5F5F5F"/>
                </a:solidFill>
                <a:latin typeface="Times New Roman"/>
                <a:cs typeface="Times New Roman"/>
              </a:rPr>
              <a:t>axes</a:t>
            </a:r>
            <a:endParaRPr sz="1100">
              <a:latin typeface="Times New Roman"/>
              <a:cs typeface="Times New Roman"/>
            </a:endParaRPr>
          </a:p>
          <a:p>
            <a:pPr marL="241300" marR="5080" indent="-228600" algn="just">
              <a:lnSpc>
                <a:spcPct val="99500"/>
              </a:lnSpc>
              <a:spcBef>
                <a:spcPts val="10"/>
              </a:spcBef>
              <a:buFont typeface="Times New Roman"/>
              <a:buChar char="-"/>
              <a:tabLst>
                <a:tab pos="241300" algn="l"/>
              </a:tabLst>
            </a:pPr>
            <a:r>
              <a:rPr sz="1100" i="1" spc="-5" dirty="0">
                <a:solidFill>
                  <a:srgbClr val="5F5F5F"/>
                </a:solidFill>
                <a:latin typeface="Times New Roman"/>
                <a:cs typeface="Times New Roman"/>
              </a:rPr>
              <a:t>interface with </a:t>
            </a:r>
            <a:r>
              <a:rPr sz="1100" i="1" spc="-10" dirty="0">
                <a:solidFill>
                  <a:srgbClr val="5F5F5F"/>
                </a:solidFill>
                <a:latin typeface="Times New Roman"/>
                <a:cs typeface="Times New Roman"/>
              </a:rPr>
              <a:t>all </a:t>
            </a:r>
            <a:r>
              <a:rPr sz="1100" i="1" spc="-5" dirty="0">
                <a:solidFill>
                  <a:srgbClr val="5F5F5F"/>
                </a:solidFill>
                <a:latin typeface="Times New Roman"/>
                <a:cs typeface="Times New Roman"/>
              </a:rPr>
              <a:t>position </a:t>
            </a:r>
            <a:r>
              <a:rPr sz="1100" i="1" dirty="0">
                <a:solidFill>
                  <a:srgbClr val="5F5F5F"/>
                </a:solidFill>
                <a:latin typeface="Times New Roman"/>
                <a:cs typeface="Times New Roman"/>
              </a:rPr>
              <a:t>sensors : </a:t>
            </a:r>
            <a:r>
              <a:rPr sz="1100" i="1" spc="-5" dirty="0">
                <a:solidFill>
                  <a:srgbClr val="5F5F5F"/>
                </a:solidFill>
                <a:latin typeface="Times New Roman"/>
                <a:cs typeface="Times New Roman"/>
              </a:rPr>
              <a:t>optical  </a:t>
            </a:r>
            <a:r>
              <a:rPr sz="1100" i="1" dirty="0">
                <a:solidFill>
                  <a:srgbClr val="5F5F5F"/>
                </a:solidFill>
                <a:latin typeface="Times New Roman"/>
                <a:cs typeface="Times New Roman"/>
              </a:rPr>
              <a:t>encoders, </a:t>
            </a:r>
            <a:r>
              <a:rPr sz="1100" i="1" spc="-5" dirty="0">
                <a:solidFill>
                  <a:srgbClr val="5F5F5F"/>
                </a:solidFill>
                <a:latin typeface="Times New Roman"/>
                <a:cs typeface="Times New Roman"/>
              </a:rPr>
              <a:t>inductive sensors (LVDT, RVDT,  </a:t>
            </a:r>
            <a:r>
              <a:rPr sz="1100" i="1" dirty="0">
                <a:solidFill>
                  <a:srgbClr val="5F5F5F"/>
                </a:solidFill>
                <a:latin typeface="Times New Roman"/>
                <a:cs typeface="Times New Roman"/>
              </a:rPr>
              <a:t>such </a:t>
            </a:r>
            <a:r>
              <a:rPr sz="1100" i="1" spc="-10" dirty="0">
                <a:solidFill>
                  <a:srgbClr val="5F5F5F"/>
                </a:solidFill>
                <a:latin typeface="Times New Roman"/>
                <a:cs typeface="Times New Roman"/>
              </a:rPr>
              <a:t>as </a:t>
            </a:r>
            <a:r>
              <a:rPr sz="1100" i="1" spc="-5" dirty="0">
                <a:solidFill>
                  <a:srgbClr val="5F5F5F"/>
                </a:solidFill>
                <a:latin typeface="Times New Roman"/>
                <a:cs typeface="Times New Roman"/>
              </a:rPr>
              <a:t>resolver, </a:t>
            </a:r>
            <a:r>
              <a:rPr sz="1100" i="1" dirty="0">
                <a:solidFill>
                  <a:srgbClr val="5F5F5F"/>
                </a:solidFill>
                <a:latin typeface="Times New Roman"/>
                <a:cs typeface="Times New Roman"/>
              </a:rPr>
              <a:t>synchro,</a:t>
            </a:r>
            <a:r>
              <a:rPr sz="1100" i="1" spc="-5" dirty="0">
                <a:solidFill>
                  <a:srgbClr val="5F5F5F"/>
                </a:solidFill>
                <a:latin typeface="Times New Roman"/>
                <a:cs typeface="Times New Roman"/>
              </a:rPr>
              <a:t> Inductosyn®)</a:t>
            </a:r>
            <a:endParaRPr sz="1100">
              <a:latin typeface="Times New Roman"/>
              <a:cs typeface="Times New Roman"/>
            </a:endParaRPr>
          </a:p>
          <a:p>
            <a:pPr marL="241300" marR="5080" indent="-228600" algn="just">
              <a:lnSpc>
                <a:spcPct val="100000"/>
              </a:lnSpc>
              <a:buFont typeface="Times New Roman"/>
              <a:buChar char="-"/>
              <a:tabLst>
                <a:tab pos="241300" algn="l"/>
              </a:tabLst>
            </a:pPr>
            <a:r>
              <a:rPr sz="1100" i="1" spc="-5" dirty="0">
                <a:solidFill>
                  <a:srgbClr val="5F5F5F"/>
                </a:solidFill>
                <a:latin typeface="Times New Roman"/>
                <a:cs typeface="Times New Roman"/>
              </a:rPr>
              <a:t>local </a:t>
            </a:r>
            <a:r>
              <a:rPr sz="1100" i="1" dirty="0">
                <a:solidFill>
                  <a:srgbClr val="5F5F5F"/>
                </a:solidFill>
                <a:latin typeface="Times New Roman"/>
                <a:cs typeface="Times New Roman"/>
              </a:rPr>
              <a:t>or </a:t>
            </a:r>
            <a:r>
              <a:rPr sz="1100" i="1" spc="-5" dirty="0">
                <a:solidFill>
                  <a:srgbClr val="5F5F5F"/>
                </a:solidFill>
                <a:latin typeface="Times New Roman"/>
                <a:cs typeface="Times New Roman"/>
              </a:rPr>
              <a:t>remote control from </a:t>
            </a:r>
            <a:r>
              <a:rPr sz="1100" i="1" dirty="0">
                <a:solidFill>
                  <a:srgbClr val="5F5F5F"/>
                </a:solidFill>
                <a:latin typeface="Times New Roman"/>
                <a:cs typeface="Times New Roman"/>
              </a:rPr>
              <a:t>hand-held </a:t>
            </a:r>
            <a:r>
              <a:rPr sz="1100" i="1" spc="-5" dirty="0">
                <a:solidFill>
                  <a:srgbClr val="5F5F5F"/>
                </a:solidFill>
                <a:latin typeface="Times New Roman"/>
                <a:cs typeface="Times New Roman"/>
              </a:rPr>
              <a:t>unit  </a:t>
            </a:r>
            <a:r>
              <a:rPr sz="1100" i="1" dirty="0">
                <a:solidFill>
                  <a:srgbClr val="5F5F5F"/>
                </a:solidFill>
                <a:latin typeface="Times New Roman"/>
                <a:cs typeface="Times New Roman"/>
              </a:rPr>
              <a:t>or </a:t>
            </a:r>
            <a:r>
              <a:rPr sz="1100" i="1" spc="-5" dirty="0">
                <a:solidFill>
                  <a:srgbClr val="5F5F5F"/>
                </a:solidFill>
                <a:latin typeface="Times New Roman"/>
                <a:cs typeface="Times New Roman"/>
              </a:rPr>
              <a:t>graphical</a:t>
            </a:r>
            <a:r>
              <a:rPr sz="1100" i="1" spc="-15" dirty="0">
                <a:solidFill>
                  <a:srgbClr val="5F5F5F"/>
                </a:solidFill>
                <a:latin typeface="Times New Roman"/>
                <a:cs typeface="Times New Roman"/>
              </a:rPr>
              <a:t> </a:t>
            </a:r>
            <a:r>
              <a:rPr sz="1100" i="1" spc="-5" dirty="0">
                <a:solidFill>
                  <a:srgbClr val="5F5F5F"/>
                </a:solidFill>
                <a:latin typeface="Times New Roman"/>
                <a:cs typeface="Times New Roman"/>
              </a:rPr>
              <a:t>interface</a:t>
            </a:r>
            <a:endParaRPr sz="1100">
              <a:latin typeface="Times New Roman"/>
              <a:cs typeface="Times New Roman"/>
            </a:endParaRPr>
          </a:p>
          <a:p>
            <a:pPr marL="241300" indent="-228600" algn="just">
              <a:lnSpc>
                <a:spcPts val="1315"/>
              </a:lnSpc>
              <a:buFont typeface="Times New Roman"/>
              <a:buChar char="-"/>
              <a:tabLst>
                <a:tab pos="241300" algn="l"/>
              </a:tabLst>
            </a:pPr>
            <a:r>
              <a:rPr sz="1100" i="1" dirty="0">
                <a:solidFill>
                  <a:srgbClr val="5F5F5F"/>
                </a:solidFill>
                <a:latin typeface="Times New Roman"/>
                <a:cs typeface="Times New Roman"/>
              </a:rPr>
              <a:t>synchronization </a:t>
            </a:r>
            <a:r>
              <a:rPr sz="1100" i="1" spc="-5" dirty="0">
                <a:solidFill>
                  <a:srgbClr val="5F5F5F"/>
                </a:solidFill>
                <a:latin typeface="Times New Roman"/>
                <a:cs typeface="Times New Roman"/>
              </a:rPr>
              <a:t>with external</a:t>
            </a:r>
            <a:r>
              <a:rPr sz="1100" i="1" spc="-15" dirty="0">
                <a:solidFill>
                  <a:srgbClr val="5F5F5F"/>
                </a:solidFill>
                <a:latin typeface="Times New Roman"/>
                <a:cs typeface="Times New Roman"/>
              </a:rPr>
              <a:t> </a:t>
            </a:r>
            <a:r>
              <a:rPr sz="1100" i="1" spc="-5" dirty="0">
                <a:solidFill>
                  <a:srgbClr val="5F5F5F"/>
                </a:solidFill>
                <a:latin typeface="Times New Roman"/>
                <a:cs typeface="Times New Roman"/>
              </a:rPr>
              <a:t>system</a:t>
            </a:r>
            <a:endParaRPr sz="1100">
              <a:latin typeface="Times New Roman"/>
              <a:cs typeface="Times New Roman"/>
            </a:endParaRPr>
          </a:p>
          <a:p>
            <a:pPr marL="241300" marR="5715" indent="-228600">
              <a:lnSpc>
                <a:spcPts val="1320"/>
              </a:lnSpc>
              <a:spcBef>
                <a:spcPts val="40"/>
              </a:spcBef>
              <a:buFont typeface="Times New Roman"/>
              <a:buChar char="-"/>
              <a:tabLst>
                <a:tab pos="240665" algn="l"/>
                <a:tab pos="241300" algn="l"/>
              </a:tabLst>
            </a:pPr>
            <a:r>
              <a:rPr sz="1100" i="1" dirty="0">
                <a:solidFill>
                  <a:srgbClr val="5F5F5F"/>
                </a:solidFill>
                <a:latin typeface="Times New Roman"/>
                <a:cs typeface="Times New Roman"/>
              </a:rPr>
              <a:t>include 1 or 2 </a:t>
            </a:r>
            <a:r>
              <a:rPr sz="1100" i="1" spc="-5" dirty="0">
                <a:solidFill>
                  <a:srgbClr val="5F5F5F"/>
                </a:solidFill>
                <a:latin typeface="Times New Roman"/>
                <a:cs typeface="Times New Roman"/>
              </a:rPr>
              <a:t>servo-drives </a:t>
            </a:r>
            <a:r>
              <a:rPr sz="1100" i="1" dirty="0">
                <a:solidFill>
                  <a:srgbClr val="5F5F5F"/>
                </a:solidFill>
                <a:latin typeface="Times New Roman"/>
                <a:cs typeface="Times New Roman"/>
              </a:rPr>
              <a:t>to </a:t>
            </a:r>
            <a:r>
              <a:rPr sz="1100" i="1" spc="-5" dirty="0">
                <a:solidFill>
                  <a:srgbClr val="5F5F5F"/>
                </a:solidFill>
                <a:latin typeface="Times New Roman"/>
                <a:cs typeface="Times New Roman"/>
              </a:rPr>
              <a:t>control which  </a:t>
            </a:r>
            <a:r>
              <a:rPr sz="1100" i="1" dirty="0">
                <a:solidFill>
                  <a:srgbClr val="5F5F5F"/>
                </a:solidFill>
                <a:latin typeface="Times New Roman"/>
                <a:cs typeface="Times New Roman"/>
              </a:rPr>
              <a:t>power </a:t>
            </a:r>
            <a:r>
              <a:rPr sz="1100" i="1" spc="-5" dirty="0">
                <a:solidFill>
                  <a:srgbClr val="5F5F5F"/>
                </a:solidFill>
                <a:latin typeface="Times New Roman"/>
                <a:cs typeface="Times New Roman"/>
              </a:rPr>
              <a:t>is </a:t>
            </a:r>
            <a:r>
              <a:rPr sz="1100" i="1" dirty="0">
                <a:solidFill>
                  <a:srgbClr val="5F5F5F"/>
                </a:solidFill>
                <a:latin typeface="Times New Roman"/>
                <a:cs typeface="Times New Roman"/>
              </a:rPr>
              <a:t>less than</a:t>
            </a:r>
            <a:r>
              <a:rPr sz="1100" i="1" spc="-30" dirty="0">
                <a:solidFill>
                  <a:srgbClr val="5F5F5F"/>
                </a:solidFill>
                <a:latin typeface="Times New Roman"/>
                <a:cs typeface="Times New Roman"/>
              </a:rPr>
              <a:t> </a:t>
            </a:r>
            <a:r>
              <a:rPr sz="1100" i="1" dirty="0">
                <a:solidFill>
                  <a:srgbClr val="5F5F5F"/>
                </a:solidFill>
                <a:latin typeface="Times New Roman"/>
                <a:cs typeface="Times New Roman"/>
              </a:rPr>
              <a:t>700W</a:t>
            </a:r>
            <a:endParaRPr sz="1100">
              <a:latin typeface="Times New Roman"/>
              <a:cs typeface="Times New Roman"/>
            </a:endParaRPr>
          </a:p>
          <a:p>
            <a:pPr marL="241300" marR="5715" indent="-228600">
              <a:lnSpc>
                <a:spcPts val="1320"/>
              </a:lnSpc>
              <a:buFont typeface="Times New Roman"/>
              <a:buChar char="-"/>
              <a:tabLst>
                <a:tab pos="240665" algn="l"/>
                <a:tab pos="241300" algn="l"/>
              </a:tabLst>
            </a:pPr>
            <a:r>
              <a:rPr sz="1100" i="1" spc="-5" dirty="0">
                <a:solidFill>
                  <a:srgbClr val="5F5F5F"/>
                </a:solidFill>
                <a:latin typeface="Times New Roman"/>
                <a:cs typeface="Times New Roman"/>
              </a:rPr>
              <a:t>controls </a:t>
            </a:r>
            <a:r>
              <a:rPr sz="1100" i="1" dirty="0">
                <a:solidFill>
                  <a:srgbClr val="5F5F5F"/>
                </a:solidFill>
                <a:latin typeface="Times New Roman"/>
                <a:cs typeface="Times New Roman"/>
              </a:rPr>
              <a:t>from linear or </a:t>
            </a:r>
            <a:r>
              <a:rPr sz="1100" i="1" spc="-5" dirty="0">
                <a:solidFill>
                  <a:srgbClr val="5F5F5F"/>
                </a:solidFill>
                <a:latin typeface="Times New Roman"/>
                <a:cs typeface="Times New Roman"/>
              </a:rPr>
              <a:t>circular, single </a:t>
            </a:r>
            <a:r>
              <a:rPr sz="1100" i="1" dirty="0">
                <a:solidFill>
                  <a:srgbClr val="5F5F5F"/>
                </a:solidFill>
                <a:latin typeface="Times New Roman"/>
                <a:cs typeface="Times New Roman"/>
              </a:rPr>
              <a:t>or  </a:t>
            </a:r>
            <a:r>
              <a:rPr sz="1100" i="1" spc="-5" dirty="0">
                <a:solidFill>
                  <a:srgbClr val="5F5F5F"/>
                </a:solidFill>
                <a:latin typeface="Times New Roman"/>
                <a:cs typeface="Times New Roman"/>
              </a:rPr>
              <a:t>multi turn</a:t>
            </a:r>
            <a:r>
              <a:rPr sz="1100" i="1" spc="10" dirty="0">
                <a:solidFill>
                  <a:srgbClr val="5F5F5F"/>
                </a:solidFill>
                <a:latin typeface="Times New Roman"/>
                <a:cs typeface="Times New Roman"/>
              </a:rPr>
              <a:t> </a:t>
            </a:r>
            <a:r>
              <a:rPr sz="1100" i="1" spc="-5" dirty="0">
                <a:solidFill>
                  <a:srgbClr val="5F5F5F"/>
                </a:solidFill>
                <a:latin typeface="Times New Roman"/>
                <a:cs typeface="Times New Roman"/>
              </a:rPr>
              <a:t>axes</a:t>
            </a:r>
            <a:endParaRPr sz="1100">
              <a:latin typeface="Times New Roman"/>
              <a:cs typeface="Times New Roman"/>
            </a:endParaRPr>
          </a:p>
          <a:p>
            <a:pPr marL="241300" marR="5715" indent="-228600">
              <a:lnSpc>
                <a:spcPts val="1310"/>
              </a:lnSpc>
              <a:spcBef>
                <a:spcPts val="5"/>
              </a:spcBef>
              <a:buFont typeface="Times New Roman"/>
              <a:buChar char="-"/>
              <a:tabLst>
                <a:tab pos="240665" algn="l"/>
                <a:tab pos="241300" algn="l"/>
              </a:tabLst>
            </a:pPr>
            <a:r>
              <a:rPr sz="1100" i="1" dirty="0">
                <a:solidFill>
                  <a:srgbClr val="5F5F5F"/>
                </a:solidFill>
                <a:latin typeface="Times New Roman"/>
                <a:cs typeface="Times New Roman"/>
              </a:rPr>
              <a:t>can be </a:t>
            </a:r>
            <a:r>
              <a:rPr sz="1100" i="1" spc="-5" dirty="0">
                <a:solidFill>
                  <a:srgbClr val="5F5F5F"/>
                </a:solidFill>
                <a:latin typeface="Times New Roman"/>
                <a:cs typeface="Times New Roman"/>
              </a:rPr>
              <a:t>connected with </a:t>
            </a:r>
            <a:r>
              <a:rPr sz="1100" i="1" dirty="0">
                <a:solidFill>
                  <a:srgbClr val="5F5F5F"/>
                </a:solidFill>
                <a:latin typeface="Times New Roman"/>
                <a:cs typeface="Times New Roman"/>
              </a:rPr>
              <a:t>one or </a:t>
            </a:r>
            <a:r>
              <a:rPr sz="1100" i="1" spc="-5" dirty="0">
                <a:solidFill>
                  <a:srgbClr val="5F5F5F"/>
                </a:solidFill>
                <a:latin typeface="Times New Roman"/>
                <a:cs typeface="Times New Roman"/>
              </a:rPr>
              <a:t>several  </a:t>
            </a:r>
            <a:r>
              <a:rPr sz="1100" i="1" dirty="0">
                <a:solidFill>
                  <a:srgbClr val="5F5F5F"/>
                </a:solidFill>
                <a:latin typeface="Times New Roman"/>
                <a:cs typeface="Times New Roman"/>
              </a:rPr>
              <a:t>AC 9010 display </a:t>
            </a:r>
            <a:r>
              <a:rPr sz="1100" i="1" spc="-5" dirty="0">
                <a:solidFill>
                  <a:srgbClr val="5F5F5F"/>
                </a:solidFill>
                <a:latin typeface="Times New Roman"/>
                <a:cs typeface="Times New Roman"/>
              </a:rPr>
              <a:t>units </a:t>
            </a:r>
            <a:r>
              <a:rPr sz="1100" i="1" dirty="0">
                <a:solidFill>
                  <a:srgbClr val="5F5F5F"/>
                </a:solidFill>
                <a:latin typeface="Times New Roman"/>
                <a:cs typeface="Times New Roman"/>
              </a:rPr>
              <a:t>to provide </a:t>
            </a:r>
            <a:r>
              <a:rPr sz="1100" i="1" spc="-5" dirty="0">
                <a:solidFill>
                  <a:srgbClr val="5F5F5F"/>
                </a:solidFill>
                <a:latin typeface="Times New Roman"/>
                <a:cs typeface="Times New Roman"/>
              </a:rPr>
              <a:t>at </a:t>
            </a:r>
            <a:r>
              <a:rPr sz="1100" i="1" dirty="0">
                <a:solidFill>
                  <a:srgbClr val="5F5F5F"/>
                </a:solidFill>
                <a:latin typeface="Times New Roman"/>
                <a:cs typeface="Times New Roman"/>
              </a:rPr>
              <a:t>the</a:t>
            </a:r>
            <a:r>
              <a:rPr sz="1100" i="1" spc="-30" dirty="0">
                <a:solidFill>
                  <a:srgbClr val="5F5F5F"/>
                </a:solidFill>
                <a:latin typeface="Times New Roman"/>
                <a:cs typeface="Times New Roman"/>
              </a:rPr>
              <a:t> </a:t>
            </a:r>
            <a:r>
              <a:rPr sz="1100" i="1" spc="-5" dirty="0">
                <a:solidFill>
                  <a:srgbClr val="5F5F5F"/>
                </a:solidFill>
                <a:latin typeface="Times New Roman"/>
                <a:cs typeface="Times New Roman"/>
              </a:rPr>
              <a:t>same</a:t>
            </a:r>
            <a:endParaRPr sz="1100">
              <a:latin typeface="Times New Roman"/>
              <a:cs typeface="Times New Roman"/>
            </a:endParaRPr>
          </a:p>
          <a:p>
            <a:pPr marL="241300">
              <a:lnSpc>
                <a:spcPts val="1275"/>
              </a:lnSpc>
            </a:pPr>
            <a:r>
              <a:rPr sz="1100" i="1" spc="-5" dirty="0">
                <a:solidFill>
                  <a:srgbClr val="5F5F5F"/>
                </a:solidFill>
                <a:latin typeface="Times New Roman"/>
                <a:cs typeface="Times New Roman"/>
              </a:rPr>
              <a:t>time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position </a:t>
            </a:r>
            <a:r>
              <a:rPr sz="1100" i="1" spc="-10" dirty="0">
                <a:solidFill>
                  <a:srgbClr val="5F5F5F"/>
                </a:solidFill>
                <a:latin typeface="Times New Roman"/>
                <a:cs typeface="Times New Roman"/>
              </a:rPr>
              <a:t>of </a:t>
            </a:r>
            <a:r>
              <a:rPr sz="1100" i="1" spc="-5" dirty="0">
                <a:solidFill>
                  <a:srgbClr val="5F5F5F"/>
                </a:solidFill>
                <a:latin typeface="Times New Roman"/>
                <a:cs typeface="Times New Roman"/>
              </a:rPr>
              <a:t>all controlled</a:t>
            </a:r>
            <a:r>
              <a:rPr sz="1100" i="1" spc="30" dirty="0">
                <a:solidFill>
                  <a:srgbClr val="5F5F5F"/>
                </a:solidFill>
                <a:latin typeface="Times New Roman"/>
                <a:cs typeface="Times New Roman"/>
              </a:rPr>
              <a:t> </a:t>
            </a:r>
            <a:r>
              <a:rPr sz="1100" i="1" spc="-5" dirty="0">
                <a:solidFill>
                  <a:srgbClr val="5F5F5F"/>
                </a:solidFill>
                <a:latin typeface="Times New Roman"/>
                <a:cs typeface="Times New Roman"/>
              </a:rPr>
              <a:t>axes</a:t>
            </a:r>
            <a:endParaRPr sz="1100">
              <a:latin typeface="Times New Roman"/>
              <a:cs typeface="Times New Roman"/>
            </a:endParaRPr>
          </a:p>
          <a:p>
            <a:pPr marL="241300" marR="25400" indent="-228600">
              <a:lnSpc>
                <a:spcPct val="99700"/>
              </a:lnSpc>
              <a:spcBef>
                <a:spcPts val="5"/>
              </a:spcBef>
              <a:buFont typeface="Times New Roman"/>
              <a:buChar char="-"/>
              <a:tabLst>
                <a:tab pos="240665" algn="l"/>
                <a:tab pos="241300" algn="l"/>
              </a:tabLst>
            </a:pPr>
            <a:r>
              <a:rPr sz="1100" i="1" spc="-5" dirty="0">
                <a:solidFill>
                  <a:srgbClr val="5F5F5F"/>
                </a:solidFill>
                <a:latin typeface="Times New Roman"/>
                <a:cs typeface="Times New Roman"/>
              </a:rPr>
              <a:t>communication with </a:t>
            </a:r>
            <a:r>
              <a:rPr sz="1100" i="1" dirty="0">
                <a:solidFill>
                  <a:srgbClr val="5F5F5F"/>
                </a:solidFill>
                <a:latin typeface="Times New Roman"/>
                <a:cs typeface="Times New Roman"/>
              </a:rPr>
              <a:t>a </a:t>
            </a:r>
            <a:r>
              <a:rPr sz="1100" i="1" spc="-5" dirty="0">
                <a:solidFill>
                  <a:srgbClr val="5F5F5F"/>
                </a:solidFill>
                <a:latin typeface="Times New Roman"/>
                <a:cs typeface="Times New Roman"/>
              </a:rPr>
              <a:t>host </a:t>
            </a:r>
            <a:r>
              <a:rPr sz="1100" i="1" dirty="0">
                <a:solidFill>
                  <a:srgbClr val="5F5F5F"/>
                </a:solidFill>
                <a:latin typeface="Times New Roman"/>
                <a:cs typeface="Times New Roman"/>
              </a:rPr>
              <a:t>computer  through </a:t>
            </a:r>
            <a:r>
              <a:rPr sz="1100" i="1" spc="-5" dirty="0">
                <a:solidFill>
                  <a:srgbClr val="5F5F5F"/>
                </a:solidFill>
                <a:latin typeface="Times New Roman"/>
                <a:cs typeface="Times New Roman"/>
              </a:rPr>
              <a:t>IEEE-488 bus, RS-232  </a:t>
            </a:r>
            <a:r>
              <a:rPr sz="1100" i="1" dirty="0">
                <a:solidFill>
                  <a:srgbClr val="5F5F5F"/>
                </a:solidFill>
                <a:latin typeface="Times New Roman"/>
                <a:cs typeface="Times New Roman"/>
              </a:rPr>
              <a:t>asynchronous </a:t>
            </a:r>
            <a:r>
              <a:rPr sz="1100" i="1" spc="-5" dirty="0">
                <a:solidFill>
                  <a:srgbClr val="5F5F5F"/>
                </a:solidFill>
                <a:latin typeface="Times New Roman"/>
                <a:cs typeface="Times New Roman"/>
              </a:rPr>
              <a:t>serial data link </a:t>
            </a:r>
            <a:r>
              <a:rPr sz="1100" i="1" dirty="0">
                <a:solidFill>
                  <a:srgbClr val="5F5F5F"/>
                </a:solidFill>
                <a:latin typeface="Times New Roman"/>
                <a:cs typeface="Times New Roman"/>
              </a:rPr>
              <a:t>or </a:t>
            </a:r>
            <a:r>
              <a:rPr sz="1100" i="1" spc="-5" dirty="0">
                <a:solidFill>
                  <a:srgbClr val="5F5F5F"/>
                </a:solidFill>
                <a:latin typeface="Times New Roman"/>
                <a:cs typeface="Times New Roman"/>
              </a:rPr>
              <a:t>Ethernet </a:t>
            </a:r>
            <a:r>
              <a:rPr sz="1100" i="1" dirty="0">
                <a:solidFill>
                  <a:srgbClr val="5F5F5F"/>
                </a:solidFill>
                <a:latin typeface="Times New Roman"/>
                <a:cs typeface="Times New Roman"/>
              </a:rPr>
              <a:t>IP  socket</a:t>
            </a:r>
            <a:endParaRPr sz="1100">
              <a:latin typeface="Times New Roman"/>
              <a:cs typeface="Times New Roman"/>
            </a:endParaRPr>
          </a:p>
        </p:txBody>
      </p:sp>
      <p:sp>
        <p:nvSpPr>
          <p:cNvPr id="14" name="object 14"/>
          <p:cNvSpPr txBox="1"/>
          <p:nvPr/>
        </p:nvSpPr>
        <p:spPr>
          <a:xfrm>
            <a:off x="3907663" y="6145148"/>
            <a:ext cx="3218815" cy="2704465"/>
          </a:xfrm>
          <a:prstGeom prst="rect">
            <a:avLst/>
          </a:prstGeom>
        </p:spPr>
        <p:txBody>
          <a:bodyPr vert="horz" wrap="square" lIns="0" tIns="13335" rIns="0" bIns="0" rtlCol="0">
            <a:spAutoFit/>
          </a:bodyPr>
          <a:lstStyle/>
          <a:p>
            <a:pPr marL="407670" indent="-84455">
              <a:lnSpc>
                <a:spcPct val="100000"/>
              </a:lnSpc>
              <a:spcBef>
                <a:spcPts val="105"/>
              </a:spcBef>
              <a:buChar char="•"/>
              <a:tabLst>
                <a:tab pos="407670" algn="l"/>
              </a:tabLst>
            </a:pPr>
            <a:r>
              <a:rPr sz="1100" i="1" spc="-5" dirty="0">
                <a:solidFill>
                  <a:srgbClr val="5F5F5F"/>
                </a:solidFill>
                <a:latin typeface="Times New Roman"/>
                <a:cs typeface="Times New Roman"/>
              </a:rPr>
              <a:t>FUNCTIONALITIES</a:t>
            </a:r>
            <a:endParaRPr sz="1100">
              <a:latin typeface="Times New Roman"/>
              <a:cs typeface="Times New Roman"/>
            </a:endParaRPr>
          </a:p>
          <a:p>
            <a:pPr>
              <a:lnSpc>
                <a:spcPct val="100000"/>
              </a:lnSpc>
            </a:pPr>
            <a:endParaRPr sz="1150">
              <a:latin typeface="Times New Roman"/>
              <a:cs typeface="Times New Roman"/>
            </a:endParaRPr>
          </a:p>
          <a:p>
            <a:pPr marL="413384" marR="29845" algn="just">
              <a:lnSpc>
                <a:spcPct val="99700"/>
              </a:lnSpc>
            </a:pPr>
            <a:r>
              <a:rPr sz="1100" i="1" dirty="0">
                <a:solidFill>
                  <a:srgbClr val="5F5F5F"/>
                </a:solidFill>
                <a:latin typeface="Times New Roman"/>
                <a:cs typeface="Times New Roman"/>
              </a:rPr>
              <a:t>Axis </a:t>
            </a:r>
            <a:r>
              <a:rPr sz="1100" i="1" spc="-5" dirty="0">
                <a:solidFill>
                  <a:srgbClr val="5F5F5F"/>
                </a:solidFill>
                <a:latin typeface="Times New Roman"/>
                <a:cs typeface="Times New Roman"/>
              </a:rPr>
              <a:t>physical features full settings </a:t>
            </a:r>
            <a:r>
              <a:rPr sz="1100" i="1" dirty="0">
                <a:solidFill>
                  <a:srgbClr val="5F5F5F"/>
                </a:solidFill>
                <a:latin typeface="Times New Roman"/>
                <a:cs typeface="Times New Roman"/>
              </a:rPr>
              <a:t>: </a:t>
            </a:r>
            <a:r>
              <a:rPr sz="1100" i="1" spc="-5" dirty="0">
                <a:solidFill>
                  <a:srgbClr val="5F5F5F"/>
                </a:solidFill>
                <a:latin typeface="Times New Roman"/>
                <a:cs typeface="Times New Roman"/>
              </a:rPr>
              <a:t>origin, travel  limits, linear </a:t>
            </a:r>
            <a:r>
              <a:rPr sz="1100" i="1" spc="-10" dirty="0">
                <a:solidFill>
                  <a:srgbClr val="5F5F5F"/>
                </a:solidFill>
                <a:latin typeface="Times New Roman"/>
                <a:cs typeface="Times New Roman"/>
              </a:rPr>
              <a:t>or </a:t>
            </a:r>
            <a:r>
              <a:rPr sz="1100" i="1" spc="-5" dirty="0">
                <a:solidFill>
                  <a:srgbClr val="5F5F5F"/>
                </a:solidFill>
                <a:latin typeface="Times New Roman"/>
                <a:cs typeface="Times New Roman"/>
              </a:rPr>
              <a:t>circular, mono </a:t>
            </a:r>
            <a:r>
              <a:rPr sz="1100" i="1" dirty="0">
                <a:solidFill>
                  <a:srgbClr val="5F5F5F"/>
                </a:solidFill>
                <a:latin typeface="Times New Roman"/>
                <a:cs typeface="Times New Roman"/>
              </a:rPr>
              <a:t>or </a:t>
            </a:r>
            <a:r>
              <a:rPr sz="1100" i="1" spc="-5" dirty="0">
                <a:solidFill>
                  <a:srgbClr val="5F5F5F"/>
                </a:solidFill>
                <a:latin typeface="Times New Roman"/>
                <a:cs typeface="Times New Roman"/>
              </a:rPr>
              <a:t>multi turn,  </a:t>
            </a:r>
            <a:r>
              <a:rPr sz="1100" i="1" dirty="0">
                <a:solidFill>
                  <a:srgbClr val="5F5F5F"/>
                </a:solidFill>
                <a:latin typeface="Times New Roman"/>
                <a:cs typeface="Times New Roman"/>
              </a:rPr>
              <a:t>maximum speed and </a:t>
            </a:r>
            <a:r>
              <a:rPr sz="1100" i="1" spc="-5" dirty="0">
                <a:solidFill>
                  <a:srgbClr val="5F5F5F"/>
                </a:solidFill>
                <a:latin typeface="Times New Roman"/>
                <a:cs typeface="Times New Roman"/>
              </a:rPr>
              <a:t>acceleration, positioning  tolerance, etc...</a:t>
            </a:r>
            <a:endParaRPr sz="1100">
              <a:latin typeface="Times New Roman"/>
              <a:cs typeface="Times New Roman"/>
            </a:endParaRPr>
          </a:p>
          <a:p>
            <a:pPr>
              <a:lnSpc>
                <a:spcPct val="100000"/>
              </a:lnSpc>
            </a:pPr>
            <a:endParaRPr sz="1200">
              <a:latin typeface="Times New Roman"/>
              <a:cs typeface="Times New Roman"/>
            </a:endParaRPr>
          </a:p>
          <a:p>
            <a:pPr>
              <a:lnSpc>
                <a:spcPct val="100000"/>
              </a:lnSpc>
            </a:pPr>
            <a:endParaRPr sz="1100">
              <a:latin typeface="Times New Roman"/>
              <a:cs typeface="Times New Roman"/>
            </a:endParaRPr>
          </a:p>
          <a:p>
            <a:pPr marL="413384" marR="42545" algn="just">
              <a:lnSpc>
                <a:spcPct val="99500"/>
              </a:lnSpc>
            </a:pPr>
            <a:r>
              <a:rPr sz="1100" i="1" spc="-5" dirty="0">
                <a:solidFill>
                  <a:srgbClr val="5F5F5F"/>
                </a:solidFill>
                <a:latin typeface="Times New Roman"/>
                <a:cs typeface="Times New Roman"/>
              </a:rPr>
              <a:t>Manual control secured </a:t>
            </a:r>
            <a:r>
              <a:rPr sz="1100" i="1" dirty="0">
                <a:solidFill>
                  <a:srgbClr val="5F5F5F"/>
                </a:solidFill>
                <a:latin typeface="Times New Roman"/>
                <a:cs typeface="Times New Roman"/>
              </a:rPr>
              <a:t>by the integrated  software from the </a:t>
            </a:r>
            <a:r>
              <a:rPr sz="1100" i="1" spc="-5" dirty="0">
                <a:solidFill>
                  <a:srgbClr val="5F5F5F"/>
                </a:solidFill>
                <a:latin typeface="Times New Roman"/>
                <a:cs typeface="Times New Roman"/>
              </a:rPr>
              <a:t>rack front panel </a:t>
            </a:r>
            <a:r>
              <a:rPr sz="1100" i="1" spc="-10" dirty="0">
                <a:solidFill>
                  <a:srgbClr val="5F5F5F"/>
                </a:solidFill>
                <a:latin typeface="Times New Roman"/>
                <a:cs typeface="Times New Roman"/>
              </a:rPr>
              <a:t>or </a:t>
            </a:r>
            <a:r>
              <a:rPr sz="1100" i="1" spc="-5" dirty="0">
                <a:solidFill>
                  <a:srgbClr val="5F5F5F"/>
                </a:solidFill>
                <a:latin typeface="Times New Roman"/>
                <a:cs typeface="Times New Roman"/>
              </a:rPr>
              <a:t>from </a:t>
            </a:r>
            <a:r>
              <a:rPr sz="1100" i="1" dirty="0">
                <a:solidFill>
                  <a:srgbClr val="5F5F5F"/>
                </a:solidFill>
                <a:latin typeface="Times New Roman"/>
                <a:cs typeface="Times New Roman"/>
              </a:rPr>
              <a:t>a  remote </a:t>
            </a:r>
            <a:r>
              <a:rPr sz="1100" i="1" spc="-5" dirty="0">
                <a:solidFill>
                  <a:srgbClr val="5F5F5F"/>
                </a:solidFill>
                <a:latin typeface="Times New Roman"/>
                <a:cs typeface="Times New Roman"/>
              </a:rPr>
              <a:t>control </a:t>
            </a:r>
            <a:r>
              <a:rPr sz="1100" i="1" dirty="0">
                <a:solidFill>
                  <a:srgbClr val="5F5F5F"/>
                </a:solidFill>
                <a:latin typeface="Times New Roman"/>
                <a:cs typeface="Times New Roman"/>
              </a:rPr>
              <a:t>box </a:t>
            </a:r>
            <a:r>
              <a:rPr sz="1100" i="1" spc="-5" dirty="0">
                <a:solidFill>
                  <a:srgbClr val="5F5F5F"/>
                </a:solidFill>
                <a:latin typeface="Times New Roman"/>
                <a:cs typeface="Times New Roman"/>
              </a:rPr>
              <a:t>next to</a:t>
            </a:r>
            <a:r>
              <a:rPr sz="1100" i="1" spc="-15" dirty="0">
                <a:solidFill>
                  <a:srgbClr val="5F5F5F"/>
                </a:solidFill>
                <a:latin typeface="Times New Roman"/>
                <a:cs typeface="Times New Roman"/>
              </a:rPr>
              <a:t> </a:t>
            </a:r>
            <a:r>
              <a:rPr sz="1100" i="1" spc="-5" dirty="0">
                <a:solidFill>
                  <a:srgbClr val="5F5F5F"/>
                </a:solidFill>
                <a:latin typeface="Times New Roman"/>
                <a:cs typeface="Times New Roman"/>
              </a:rPr>
              <a:t>positioner.</a:t>
            </a:r>
            <a:endParaRPr sz="1100">
              <a:latin typeface="Times New Roman"/>
              <a:cs typeface="Times New Roman"/>
            </a:endParaRPr>
          </a:p>
          <a:p>
            <a:pPr>
              <a:lnSpc>
                <a:spcPct val="100000"/>
              </a:lnSpc>
            </a:pPr>
            <a:endParaRPr sz="1200">
              <a:latin typeface="Times New Roman"/>
              <a:cs typeface="Times New Roman"/>
            </a:endParaRPr>
          </a:p>
          <a:p>
            <a:pPr>
              <a:lnSpc>
                <a:spcPct val="100000"/>
              </a:lnSpc>
              <a:spcBef>
                <a:spcPts val="5"/>
              </a:spcBef>
            </a:pPr>
            <a:endParaRPr sz="1100">
              <a:latin typeface="Times New Roman"/>
              <a:cs typeface="Times New Roman"/>
            </a:endParaRPr>
          </a:p>
          <a:p>
            <a:pPr marL="241300" marR="5080" indent="-228600" algn="just">
              <a:lnSpc>
                <a:spcPct val="99500"/>
              </a:lnSpc>
            </a:pPr>
            <a:r>
              <a:rPr sz="1100" dirty="0">
                <a:solidFill>
                  <a:srgbClr val="5F5F5F"/>
                </a:solidFill>
                <a:latin typeface="Times New Roman"/>
                <a:cs typeface="Times New Roman"/>
              </a:rPr>
              <a:t>- </a:t>
            </a:r>
            <a:r>
              <a:rPr sz="1100" i="1" spc="-5" dirty="0">
                <a:solidFill>
                  <a:srgbClr val="5F5F5F"/>
                </a:solidFill>
                <a:latin typeface="Times New Roman"/>
                <a:cs typeface="Times New Roman"/>
              </a:rPr>
              <a:t>Motions settings from host computer with </a:t>
            </a:r>
            <a:r>
              <a:rPr sz="1100" i="1" dirty="0">
                <a:solidFill>
                  <a:srgbClr val="5F5F5F"/>
                </a:solidFill>
                <a:latin typeface="Times New Roman"/>
                <a:cs typeface="Times New Roman"/>
              </a:rPr>
              <a:t>a </a:t>
            </a:r>
            <a:r>
              <a:rPr sz="1100" i="1" spc="-5" dirty="0">
                <a:solidFill>
                  <a:srgbClr val="5F5F5F"/>
                </a:solidFill>
                <a:latin typeface="Times New Roman"/>
                <a:cs typeface="Times New Roman"/>
              </a:rPr>
              <a:t>set </a:t>
            </a:r>
            <a:r>
              <a:rPr sz="1100" i="1" spc="-10" dirty="0">
                <a:solidFill>
                  <a:srgbClr val="5F5F5F"/>
                </a:solidFill>
                <a:latin typeface="Times New Roman"/>
                <a:cs typeface="Times New Roman"/>
              </a:rPr>
              <a:t>of  </a:t>
            </a:r>
            <a:r>
              <a:rPr sz="1100" i="1" dirty="0">
                <a:solidFill>
                  <a:srgbClr val="5F5F5F"/>
                </a:solidFill>
                <a:latin typeface="Times New Roman"/>
                <a:cs typeface="Times New Roman"/>
              </a:rPr>
              <a:t>ASCII </a:t>
            </a:r>
            <a:r>
              <a:rPr sz="1100" i="1" spc="-5" dirty="0">
                <a:solidFill>
                  <a:srgbClr val="5F5F5F"/>
                </a:solidFill>
                <a:latin typeface="Times New Roman"/>
                <a:cs typeface="Times New Roman"/>
              </a:rPr>
              <a:t>coded </a:t>
            </a:r>
            <a:r>
              <a:rPr sz="1100" i="1" dirty="0">
                <a:solidFill>
                  <a:srgbClr val="5F5F5F"/>
                </a:solidFill>
                <a:latin typeface="Times New Roman"/>
                <a:cs typeface="Times New Roman"/>
              </a:rPr>
              <a:t>commands which </a:t>
            </a:r>
            <a:r>
              <a:rPr sz="1100" i="1" spc="-5" dirty="0">
                <a:solidFill>
                  <a:srgbClr val="5F5F5F"/>
                </a:solidFill>
                <a:latin typeface="Times New Roman"/>
                <a:cs typeface="Times New Roman"/>
              </a:rPr>
              <a:t>are </a:t>
            </a:r>
            <a:r>
              <a:rPr sz="1100" i="1" dirty="0">
                <a:solidFill>
                  <a:srgbClr val="5F5F5F"/>
                </a:solidFill>
                <a:latin typeface="Times New Roman"/>
                <a:cs typeface="Times New Roman"/>
              </a:rPr>
              <a:t>very </a:t>
            </a:r>
            <a:r>
              <a:rPr sz="1100" i="1" spc="-5" dirty="0">
                <a:solidFill>
                  <a:srgbClr val="5F5F5F"/>
                </a:solidFill>
                <a:latin typeface="Times New Roman"/>
                <a:cs typeface="Times New Roman"/>
              </a:rPr>
              <a:t>easy </a:t>
            </a:r>
            <a:r>
              <a:rPr sz="1100" i="1" dirty="0">
                <a:solidFill>
                  <a:srgbClr val="5F5F5F"/>
                </a:solidFill>
                <a:latin typeface="Times New Roman"/>
                <a:cs typeface="Times New Roman"/>
              </a:rPr>
              <a:t>to  </a:t>
            </a:r>
            <a:r>
              <a:rPr sz="1100" i="1" spc="-5" dirty="0">
                <a:solidFill>
                  <a:srgbClr val="5F5F5F"/>
                </a:solidFill>
                <a:latin typeface="Times New Roman"/>
                <a:cs typeface="Times New Roman"/>
              </a:rPr>
              <a:t>implement.</a:t>
            </a:r>
            <a:endParaRPr sz="1100">
              <a:latin typeface="Times New Roman"/>
              <a:cs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body" idx="4294967295"/>
          </p:nvPr>
        </p:nvSpPr>
        <p:spPr>
          <a:xfrm>
            <a:off x="162125" y="2134869"/>
            <a:ext cx="3563312" cy="5937523"/>
          </a:xfrm>
          <a:prstGeom prst="rect">
            <a:avLst/>
          </a:prstGeom>
        </p:spPr>
        <p:txBody>
          <a:bodyPr vert="horz" wrap="square" lIns="0" tIns="12700" rIns="0" bIns="0" rtlCol="0">
            <a:spAutoFit/>
          </a:bodyPr>
          <a:lstStyle/>
          <a:p>
            <a:pPr marL="55245" marR="6350" algn="just">
              <a:lnSpc>
                <a:spcPct val="99800"/>
              </a:lnSpc>
              <a:spcBef>
                <a:spcPts val="5"/>
              </a:spcBef>
              <a:tabLst>
                <a:tab pos="284480" algn="l"/>
              </a:tabLst>
            </a:pPr>
            <a:r>
              <a:rPr sz="1100" kern="1200" spc="-5" dirty="0">
                <a:solidFill>
                  <a:srgbClr val="5F5F5F"/>
                </a:solidFill>
                <a:latin typeface="Times New Roman"/>
                <a:cs typeface="Times New Roman"/>
              </a:rPr>
              <a:t>L’AC 9032 présente 3 modes de fonctionnement.</a:t>
            </a:r>
          </a:p>
          <a:p>
            <a:pPr marL="283845" marR="6350" indent="-228600" algn="just">
              <a:lnSpc>
                <a:spcPct val="99800"/>
              </a:lnSpc>
              <a:spcBef>
                <a:spcPts val="5"/>
              </a:spcBef>
              <a:buChar char="-"/>
              <a:tabLst>
                <a:tab pos="284480" algn="l"/>
              </a:tabLst>
            </a:pPr>
            <a:endParaRPr sz="1100" kern="1200" spc="-5" dirty="0">
              <a:solidFill>
                <a:srgbClr val="5F5F5F"/>
              </a:solidFill>
              <a:latin typeface="Times New Roman"/>
              <a:cs typeface="Times New Roman"/>
            </a:endParaRPr>
          </a:p>
          <a:p>
            <a:pPr marL="283845" marR="6350" indent="-228600" algn="just">
              <a:lnSpc>
                <a:spcPct val="99800"/>
              </a:lnSpc>
              <a:spcBef>
                <a:spcPts val="5"/>
              </a:spcBef>
              <a:buChar char="-"/>
              <a:tabLst>
                <a:tab pos="284480" algn="l"/>
              </a:tabLst>
            </a:pPr>
            <a:r>
              <a:rPr sz="1100" kern="1200" spc="-5" dirty="0">
                <a:solidFill>
                  <a:srgbClr val="5F5F5F"/>
                </a:solidFill>
                <a:latin typeface="Times New Roman"/>
                <a:cs typeface="Times New Roman"/>
              </a:rPr>
              <a:t>mode position : un axe se positionne à partir  d’une consigne fournie via l’une des interfaces  utilisateur.</a:t>
            </a:r>
          </a:p>
          <a:p>
            <a:pPr marL="283845" marR="6350" indent="-228600" algn="just">
              <a:lnSpc>
                <a:spcPct val="99800"/>
              </a:lnSpc>
              <a:spcBef>
                <a:spcPts val="5"/>
              </a:spcBef>
              <a:buFont typeface="Times New Roman"/>
              <a:buChar char="-"/>
              <a:tabLst>
                <a:tab pos="284480" algn="l"/>
              </a:tabLst>
            </a:pPr>
            <a:endParaRPr sz="1100" kern="1200" spc="-5" dirty="0">
              <a:solidFill>
                <a:srgbClr val="5F5F5F"/>
              </a:solidFill>
              <a:latin typeface="Times New Roman"/>
              <a:cs typeface="Times New Roman"/>
            </a:endParaRPr>
          </a:p>
          <a:p>
            <a:pPr marL="283845" marR="6350" indent="-228600" algn="just">
              <a:lnSpc>
                <a:spcPct val="99800"/>
              </a:lnSpc>
              <a:spcBef>
                <a:spcPts val="5"/>
              </a:spcBef>
              <a:buChar char="-"/>
              <a:tabLst>
                <a:tab pos="284480" algn="l"/>
              </a:tabLst>
            </a:pPr>
            <a:r>
              <a:rPr sz="1100" kern="1200" spc="-5" dirty="0">
                <a:solidFill>
                  <a:srgbClr val="5F5F5F"/>
                </a:solidFill>
                <a:latin typeface="Times New Roman"/>
                <a:cs typeface="Times New Roman"/>
              </a:rPr>
              <a:t>mode vitesse : un axe évolue à une vitesse  constante à partir d’une consigne fournie via  l’une des interfaces utilisateur. Il s’arrête s’il  reçoit un ordre ”stop” ou s’il atteint une butée  électrique ou logicielle.</a:t>
            </a:r>
          </a:p>
          <a:p>
            <a:pPr marL="283845" marR="6350" indent="-228600" algn="just">
              <a:lnSpc>
                <a:spcPct val="99800"/>
              </a:lnSpc>
              <a:spcBef>
                <a:spcPts val="5"/>
              </a:spcBef>
              <a:buFont typeface="Times New Roman"/>
              <a:buChar char="-"/>
              <a:tabLst>
                <a:tab pos="284480" algn="l"/>
              </a:tabLst>
            </a:pPr>
            <a:endParaRPr sz="1100" kern="1200" spc="-5" dirty="0">
              <a:solidFill>
                <a:srgbClr val="5F5F5F"/>
              </a:solidFill>
              <a:latin typeface="Times New Roman"/>
              <a:cs typeface="Times New Roman"/>
            </a:endParaRPr>
          </a:p>
          <a:p>
            <a:pPr marL="283845" marR="6350" indent="-228600" algn="just">
              <a:lnSpc>
                <a:spcPct val="99800"/>
              </a:lnSpc>
              <a:spcBef>
                <a:spcPts val="5"/>
              </a:spcBef>
              <a:buChar char="-"/>
              <a:tabLst>
                <a:tab pos="284480" algn="l"/>
              </a:tabLst>
            </a:pPr>
            <a:r>
              <a:rPr sz="1100" kern="1200" spc="-5" dirty="0">
                <a:solidFill>
                  <a:srgbClr val="5F5F5F"/>
                </a:solidFill>
                <a:latin typeface="Times New Roman"/>
                <a:cs typeface="Times New Roman"/>
              </a:rPr>
              <a:t>mode enregistrement : un ou plusieurs axes sont  combinés dans un mouvement de balayage  spatial. La trajectoire de l’axe en balayage est  définie comme une suite de segments composés  eux-mêmes d’un nombre quelconque  d’intervalles. Le nombre et la taille des  intervalles sont variables d’un segment à l’autre.  Cela permet de moduler la densité d’acquisition  de mesure au cours d’un balayage.</a:t>
            </a:r>
          </a:p>
          <a:p>
            <a:pPr marL="283845" marR="6350" indent="-228600" algn="just">
              <a:lnSpc>
                <a:spcPct val="99800"/>
              </a:lnSpc>
              <a:spcBef>
                <a:spcPts val="5"/>
              </a:spcBef>
              <a:buFont typeface="Times New Roman"/>
              <a:buChar char="-"/>
              <a:tabLst>
                <a:tab pos="284480" algn="l"/>
              </a:tabLst>
            </a:pPr>
            <a:endParaRPr sz="1100" kern="1200" spc="-5" dirty="0">
              <a:solidFill>
                <a:srgbClr val="5F5F5F"/>
              </a:solidFill>
              <a:latin typeface="Times New Roman"/>
              <a:cs typeface="Times New Roman"/>
            </a:endParaRPr>
          </a:p>
          <a:p>
            <a:pPr marL="283845" marR="6350" indent="-228600" algn="just">
              <a:lnSpc>
                <a:spcPct val="99800"/>
              </a:lnSpc>
              <a:spcBef>
                <a:spcPts val="5"/>
              </a:spcBef>
              <a:buFont typeface="Times New Roman"/>
              <a:buChar char="-"/>
              <a:tabLst>
                <a:tab pos="284480" algn="l"/>
              </a:tabLst>
            </a:pPr>
            <a:endParaRPr lang="fr-FR" sz="1100" kern="1200" spc="-5" dirty="0">
              <a:solidFill>
                <a:srgbClr val="5F5F5F"/>
              </a:solidFill>
              <a:latin typeface="Times New Roman"/>
              <a:cs typeface="Times New Roman"/>
            </a:endParaRPr>
          </a:p>
          <a:p>
            <a:pPr marL="283845" marR="6350" indent="-228600" algn="just">
              <a:lnSpc>
                <a:spcPct val="99800"/>
              </a:lnSpc>
              <a:spcBef>
                <a:spcPts val="5"/>
              </a:spcBef>
              <a:buFont typeface="Times New Roman"/>
              <a:buChar char="-"/>
              <a:tabLst>
                <a:tab pos="284480" algn="l"/>
              </a:tabLst>
            </a:pPr>
            <a:endParaRPr sz="1100" kern="1200" spc="-5" dirty="0">
              <a:solidFill>
                <a:srgbClr val="5F5F5F"/>
              </a:solidFill>
              <a:latin typeface="Times New Roman"/>
              <a:cs typeface="Times New Roman"/>
            </a:endParaRPr>
          </a:p>
          <a:p>
            <a:pPr marL="55245" marR="6350" algn="just">
              <a:lnSpc>
                <a:spcPct val="99800"/>
              </a:lnSpc>
              <a:spcBef>
                <a:spcPts val="5"/>
              </a:spcBef>
              <a:tabLst>
                <a:tab pos="284480" algn="l"/>
              </a:tabLst>
            </a:pPr>
            <a:r>
              <a:rPr sz="1100" kern="1200" spc="-5" dirty="0">
                <a:solidFill>
                  <a:srgbClr val="5F5F5F"/>
                </a:solidFill>
                <a:latin typeface="Times New Roman"/>
                <a:cs typeface="Times New Roman"/>
              </a:rPr>
              <a:t>En mode balayage, l’AC 9032 peut effectuer des  synchronisations avec d’autres systèmes.</a:t>
            </a:r>
          </a:p>
          <a:p>
            <a:pPr marL="283845" marR="6350" indent="-228600" algn="just">
              <a:lnSpc>
                <a:spcPct val="99800"/>
              </a:lnSpc>
              <a:spcBef>
                <a:spcPts val="5"/>
              </a:spcBef>
              <a:buChar char="-"/>
              <a:tabLst>
                <a:tab pos="284480" algn="l"/>
              </a:tabLst>
            </a:pPr>
            <a:endParaRPr sz="1100" kern="1200" spc="-5" dirty="0">
              <a:solidFill>
                <a:srgbClr val="5F5F5F"/>
              </a:solidFill>
              <a:latin typeface="Times New Roman"/>
              <a:cs typeface="Times New Roman"/>
            </a:endParaRPr>
          </a:p>
          <a:p>
            <a:pPr marL="283845" marR="6350" indent="-228600" algn="just">
              <a:lnSpc>
                <a:spcPct val="99800"/>
              </a:lnSpc>
              <a:spcBef>
                <a:spcPts val="5"/>
              </a:spcBef>
              <a:buChar char="-"/>
              <a:tabLst>
                <a:tab pos="284480" algn="l"/>
              </a:tabLst>
            </a:pPr>
            <a:r>
              <a:rPr sz="1100" kern="1200" spc="-5" dirty="0">
                <a:solidFill>
                  <a:srgbClr val="5F5F5F"/>
                </a:solidFill>
                <a:latin typeface="Times New Roman"/>
                <a:cs typeface="Times New Roman"/>
              </a:rPr>
              <a:t>Un top TTL est délivré pour chaque point de  mesure programmé pour le balayage.</a:t>
            </a:r>
          </a:p>
          <a:p>
            <a:pPr marL="283845" marR="6350" indent="-228600" algn="just">
              <a:lnSpc>
                <a:spcPct val="99800"/>
              </a:lnSpc>
              <a:spcBef>
                <a:spcPts val="5"/>
              </a:spcBef>
              <a:buFont typeface="Times New Roman"/>
              <a:buChar char="-"/>
              <a:tabLst>
                <a:tab pos="284480" algn="l"/>
              </a:tabLst>
            </a:pPr>
            <a:endParaRPr sz="1100" kern="1200" spc="-5" dirty="0">
              <a:solidFill>
                <a:srgbClr val="5F5F5F"/>
              </a:solidFill>
              <a:latin typeface="Times New Roman"/>
              <a:cs typeface="Times New Roman"/>
            </a:endParaRPr>
          </a:p>
          <a:p>
            <a:pPr marL="283845" marR="6350" indent="-228600" algn="just">
              <a:lnSpc>
                <a:spcPct val="99800"/>
              </a:lnSpc>
              <a:spcBef>
                <a:spcPts val="5"/>
              </a:spcBef>
              <a:buChar char="-"/>
              <a:tabLst>
                <a:tab pos="284480" algn="l"/>
              </a:tabLst>
            </a:pPr>
            <a:r>
              <a:rPr sz="1100" kern="1200" spc="-5" dirty="0">
                <a:solidFill>
                  <a:srgbClr val="5F5F5F"/>
                </a:solidFill>
                <a:latin typeface="Times New Roman"/>
                <a:cs typeface="Times New Roman"/>
              </a:rPr>
              <a:t>En option, un appareil extérieur peut déclencher  une mémorisation instantanée de la position  courante de l’axe en balayage par l’émission d’un  top TTL reçu sur une entrée dédiée. 30.000  positions peuvent être ainsi mémorisées et  transférées ultérieurement.</a:t>
            </a:r>
          </a:p>
          <a:p>
            <a:pPr marL="283845" marR="6350" indent="-228600" algn="just">
              <a:lnSpc>
                <a:spcPct val="99800"/>
              </a:lnSpc>
              <a:spcBef>
                <a:spcPts val="5"/>
              </a:spcBef>
              <a:buFont typeface="Times New Roman"/>
              <a:buChar char="-"/>
              <a:tabLst>
                <a:tab pos="284480" algn="l"/>
              </a:tabLst>
            </a:pPr>
            <a:endParaRPr sz="1100" kern="1200" spc="-5" dirty="0">
              <a:solidFill>
                <a:srgbClr val="5F5F5F"/>
              </a:solidFill>
              <a:latin typeface="Times New Roman"/>
              <a:cs typeface="Times New Roman"/>
            </a:endParaRPr>
          </a:p>
          <a:p>
            <a:pPr marL="283845" marR="6350" indent="-228600" algn="just">
              <a:lnSpc>
                <a:spcPct val="99800"/>
              </a:lnSpc>
              <a:spcBef>
                <a:spcPts val="5"/>
              </a:spcBef>
              <a:buChar char="-"/>
              <a:tabLst>
                <a:tab pos="284480" algn="l"/>
              </a:tabLst>
            </a:pPr>
            <a:r>
              <a:rPr sz="1100" kern="1200" spc="-5" dirty="0">
                <a:solidFill>
                  <a:srgbClr val="5F5F5F"/>
                </a:solidFill>
                <a:latin typeface="Times New Roman"/>
                <a:cs typeface="Times New Roman"/>
              </a:rPr>
              <a:t>Un signal SRQ peut être émis sur le bus IEEE  488 pour signaler un événement tel que : fin de  balayage partielle ou totale, axe en position de  mesure, fin de mouvement.</a:t>
            </a:r>
          </a:p>
        </p:txBody>
      </p:sp>
      <p:sp>
        <p:nvSpPr>
          <p:cNvPr id="5" name="object 5"/>
          <p:cNvSpPr txBox="1">
            <a:spLocks noGrp="1"/>
          </p:cNvSpPr>
          <p:nvPr>
            <p:ph type="title" idx="4294967295"/>
          </p:nvPr>
        </p:nvSpPr>
        <p:spPr>
          <a:xfrm>
            <a:off x="4092575" y="1246059"/>
            <a:ext cx="1133475" cy="390525"/>
          </a:xfrm>
          <a:prstGeom prst="rect">
            <a:avLst/>
          </a:prstGeom>
        </p:spPr>
        <p:txBody>
          <a:bodyPr vert="horz" wrap="square" lIns="0" tIns="12700" rIns="0" bIns="0" rtlCol="0">
            <a:spAutoFit/>
          </a:bodyPr>
          <a:lstStyle/>
          <a:p>
            <a:pPr marL="12700">
              <a:lnSpc>
                <a:spcPct val="100000"/>
              </a:lnSpc>
              <a:spcBef>
                <a:spcPts val="100"/>
              </a:spcBef>
            </a:pPr>
            <a:r>
              <a:rPr spc="-5" dirty="0"/>
              <a:t>AC</a:t>
            </a:r>
            <a:r>
              <a:rPr spc="-90" dirty="0"/>
              <a:t> </a:t>
            </a:r>
            <a:r>
              <a:rPr dirty="0"/>
              <a:t>9032</a:t>
            </a:r>
          </a:p>
        </p:txBody>
      </p:sp>
      <p:sp>
        <p:nvSpPr>
          <p:cNvPr id="6" name="object 6"/>
          <p:cNvSpPr txBox="1"/>
          <p:nvPr/>
        </p:nvSpPr>
        <p:spPr>
          <a:xfrm>
            <a:off x="5368925" y="1063497"/>
            <a:ext cx="2143125" cy="755650"/>
          </a:xfrm>
          <a:prstGeom prst="rect">
            <a:avLst/>
          </a:prstGeom>
        </p:spPr>
        <p:txBody>
          <a:bodyPr vert="horz" wrap="square" lIns="0" tIns="12700" rIns="0" bIns="0" rtlCol="0">
            <a:spAutoFit/>
          </a:bodyPr>
          <a:lstStyle/>
          <a:p>
            <a:pPr marR="6350" algn="r">
              <a:lnSpc>
                <a:spcPts val="2875"/>
              </a:lnSpc>
              <a:spcBef>
                <a:spcPts val="100"/>
              </a:spcBef>
            </a:pPr>
            <a:r>
              <a:rPr sz="2400" spc="-5" dirty="0">
                <a:latin typeface="Times New Roman"/>
                <a:cs typeface="Times New Roman"/>
              </a:rPr>
              <a:t>Unité de</a:t>
            </a:r>
            <a:r>
              <a:rPr sz="2400" spc="-25" dirty="0">
                <a:latin typeface="Times New Roman"/>
                <a:cs typeface="Times New Roman"/>
              </a:rPr>
              <a:t> </a:t>
            </a:r>
            <a:r>
              <a:rPr sz="2400" spc="-5" dirty="0">
                <a:latin typeface="Times New Roman"/>
                <a:cs typeface="Times New Roman"/>
              </a:rPr>
              <a:t>contrôle</a:t>
            </a:r>
            <a:endParaRPr sz="2400" dirty="0">
              <a:latin typeface="Times New Roman"/>
              <a:cs typeface="Times New Roman"/>
            </a:endParaRPr>
          </a:p>
          <a:p>
            <a:pPr marR="5080" algn="r">
              <a:lnSpc>
                <a:spcPts val="2875"/>
              </a:lnSpc>
            </a:pPr>
            <a:r>
              <a:rPr sz="2400" i="1" spc="-5" dirty="0">
                <a:solidFill>
                  <a:srgbClr val="5F5F5F"/>
                </a:solidFill>
                <a:latin typeface="Times New Roman"/>
                <a:cs typeface="Times New Roman"/>
              </a:rPr>
              <a:t>Control</a:t>
            </a:r>
            <a:r>
              <a:rPr sz="2400" i="1" spc="-70" dirty="0">
                <a:solidFill>
                  <a:srgbClr val="5F5F5F"/>
                </a:solidFill>
                <a:latin typeface="Times New Roman"/>
                <a:cs typeface="Times New Roman"/>
              </a:rPr>
              <a:t> </a:t>
            </a:r>
            <a:r>
              <a:rPr sz="2400" i="1" dirty="0">
                <a:solidFill>
                  <a:srgbClr val="5F5F5F"/>
                </a:solidFill>
                <a:latin typeface="Times New Roman"/>
                <a:cs typeface="Times New Roman"/>
              </a:rPr>
              <a:t>unit</a:t>
            </a:r>
            <a:endParaRPr sz="2400" dirty="0">
              <a:latin typeface="Times New Roman"/>
              <a:cs typeface="Times New Roman"/>
            </a:endParaRPr>
          </a:p>
        </p:txBody>
      </p:sp>
      <p:sp>
        <p:nvSpPr>
          <p:cNvPr id="8" name="object 8"/>
          <p:cNvSpPr txBox="1"/>
          <p:nvPr/>
        </p:nvSpPr>
        <p:spPr>
          <a:xfrm>
            <a:off x="4032640" y="2134869"/>
            <a:ext cx="3087370" cy="6720840"/>
          </a:xfrm>
          <a:prstGeom prst="rect">
            <a:avLst/>
          </a:prstGeom>
        </p:spPr>
        <p:txBody>
          <a:bodyPr vert="horz" wrap="square" lIns="0" tIns="12700" rIns="0" bIns="0" rtlCol="0">
            <a:spAutoFit/>
          </a:bodyPr>
          <a:lstStyle/>
          <a:p>
            <a:pPr marL="12700">
              <a:lnSpc>
                <a:spcPct val="100000"/>
              </a:lnSpc>
              <a:spcBef>
                <a:spcPts val="100"/>
              </a:spcBef>
            </a:pPr>
            <a:r>
              <a:rPr sz="1100" i="1" dirty="0">
                <a:solidFill>
                  <a:srgbClr val="5F5F5F"/>
                </a:solidFill>
                <a:latin typeface="Times New Roman"/>
                <a:cs typeface="Times New Roman"/>
              </a:rPr>
              <a:t>The AC 9032 </a:t>
            </a:r>
            <a:r>
              <a:rPr sz="1100" i="1" spc="-5" dirty="0">
                <a:solidFill>
                  <a:srgbClr val="5F5F5F"/>
                </a:solidFill>
                <a:latin typeface="Times New Roman"/>
                <a:cs typeface="Times New Roman"/>
              </a:rPr>
              <a:t>unit provides </a:t>
            </a:r>
            <a:r>
              <a:rPr sz="1100" i="1" dirty="0">
                <a:solidFill>
                  <a:srgbClr val="5F5F5F"/>
                </a:solidFill>
                <a:latin typeface="Times New Roman"/>
                <a:cs typeface="Times New Roman"/>
              </a:rPr>
              <a:t>3 </a:t>
            </a:r>
            <a:r>
              <a:rPr sz="1100" i="1" spc="-5" dirty="0">
                <a:solidFill>
                  <a:srgbClr val="5F5F5F"/>
                </a:solidFill>
                <a:latin typeface="Times New Roman"/>
                <a:cs typeface="Times New Roman"/>
              </a:rPr>
              <a:t>operating</a:t>
            </a:r>
            <a:r>
              <a:rPr sz="1100" i="1" dirty="0">
                <a:solidFill>
                  <a:srgbClr val="5F5F5F"/>
                </a:solidFill>
                <a:latin typeface="Times New Roman"/>
                <a:cs typeface="Times New Roman"/>
              </a:rPr>
              <a:t> </a:t>
            </a:r>
            <a:r>
              <a:rPr sz="1100" i="1" spc="-5" dirty="0">
                <a:solidFill>
                  <a:srgbClr val="5F5F5F"/>
                </a:solidFill>
                <a:latin typeface="Times New Roman"/>
                <a:cs typeface="Times New Roman"/>
              </a:rPr>
              <a:t>modes.</a:t>
            </a:r>
            <a:endParaRPr sz="1100" dirty="0">
              <a:latin typeface="Times New Roman"/>
              <a:cs typeface="Times New Roman"/>
            </a:endParaRPr>
          </a:p>
          <a:p>
            <a:pPr>
              <a:lnSpc>
                <a:spcPct val="100000"/>
              </a:lnSpc>
              <a:spcBef>
                <a:spcPts val="5"/>
              </a:spcBef>
            </a:pPr>
            <a:endParaRPr sz="1150" dirty="0">
              <a:latin typeface="Times New Roman"/>
              <a:cs typeface="Times New Roman"/>
            </a:endParaRPr>
          </a:p>
          <a:p>
            <a:pPr marL="469900" marR="93980" indent="-229235" algn="just">
              <a:lnSpc>
                <a:spcPct val="99500"/>
              </a:lnSpc>
              <a:buFont typeface="Times New Roman"/>
              <a:buChar char="-"/>
              <a:tabLst>
                <a:tab pos="462915" algn="l"/>
              </a:tabLst>
            </a:pPr>
            <a:r>
              <a:rPr sz="1100" i="1" spc="-5" dirty="0">
                <a:solidFill>
                  <a:srgbClr val="5F5F5F"/>
                </a:solidFill>
                <a:latin typeface="Times New Roman"/>
                <a:cs typeface="Times New Roman"/>
              </a:rPr>
              <a:t>position mode </a:t>
            </a:r>
            <a:r>
              <a:rPr sz="1100" i="1" dirty="0">
                <a:solidFill>
                  <a:srgbClr val="5F5F5F"/>
                </a:solidFill>
                <a:latin typeface="Times New Roman"/>
                <a:cs typeface="Times New Roman"/>
              </a:rPr>
              <a:t>: an </a:t>
            </a:r>
            <a:r>
              <a:rPr sz="1100" i="1" spc="-5" dirty="0">
                <a:solidFill>
                  <a:srgbClr val="5F5F5F"/>
                </a:solidFill>
                <a:latin typeface="Times New Roman"/>
                <a:cs typeface="Times New Roman"/>
              </a:rPr>
              <a:t>axis </a:t>
            </a:r>
            <a:r>
              <a:rPr sz="1100" i="1" dirty="0">
                <a:solidFill>
                  <a:srgbClr val="5F5F5F"/>
                </a:solidFill>
                <a:latin typeface="Times New Roman"/>
                <a:cs typeface="Times New Roman"/>
              </a:rPr>
              <a:t>is </a:t>
            </a:r>
            <a:r>
              <a:rPr sz="1100" i="1" spc="-5" dirty="0">
                <a:solidFill>
                  <a:srgbClr val="5F5F5F"/>
                </a:solidFill>
                <a:latin typeface="Times New Roman"/>
                <a:cs typeface="Times New Roman"/>
              </a:rPr>
              <a:t>positioned  </a:t>
            </a:r>
            <a:r>
              <a:rPr sz="1100" i="1" dirty="0">
                <a:solidFill>
                  <a:srgbClr val="5F5F5F"/>
                </a:solidFill>
                <a:latin typeface="Times New Roman"/>
                <a:cs typeface="Times New Roman"/>
              </a:rPr>
              <a:t>according to a </a:t>
            </a:r>
            <a:r>
              <a:rPr sz="1100" i="1" spc="-5" dirty="0">
                <a:solidFill>
                  <a:srgbClr val="5F5F5F"/>
                </a:solidFill>
                <a:latin typeface="Times New Roman"/>
                <a:cs typeface="Times New Roman"/>
              </a:rPr>
              <a:t>setpoint supplied </a:t>
            </a:r>
            <a:r>
              <a:rPr sz="1100" i="1" dirty="0">
                <a:solidFill>
                  <a:srgbClr val="5F5F5F"/>
                </a:solidFill>
                <a:latin typeface="Times New Roman"/>
                <a:cs typeface="Times New Roman"/>
              </a:rPr>
              <a:t>through</a:t>
            </a:r>
            <a:r>
              <a:rPr sz="1100" i="1" spc="-55" dirty="0">
                <a:solidFill>
                  <a:srgbClr val="5F5F5F"/>
                </a:solidFill>
                <a:latin typeface="Times New Roman"/>
                <a:cs typeface="Times New Roman"/>
              </a:rPr>
              <a:t> </a:t>
            </a:r>
            <a:r>
              <a:rPr sz="1100" i="1" dirty="0">
                <a:solidFill>
                  <a:srgbClr val="5F5F5F"/>
                </a:solidFill>
                <a:latin typeface="Times New Roman"/>
                <a:cs typeface="Times New Roman"/>
              </a:rPr>
              <a:t>one  of </a:t>
            </a:r>
            <a:r>
              <a:rPr sz="1100" i="1" spc="-5" dirty="0">
                <a:solidFill>
                  <a:srgbClr val="5F5F5F"/>
                </a:solidFill>
                <a:latin typeface="Times New Roman"/>
                <a:cs typeface="Times New Roman"/>
              </a:rPr>
              <a:t>the user interfaces.</a:t>
            </a:r>
            <a:endParaRPr sz="1100" dirty="0">
              <a:latin typeface="Times New Roman"/>
              <a:cs typeface="Times New Roman"/>
            </a:endParaRPr>
          </a:p>
          <a:p>
            <a:pPr>
              <a:lnSpc>
                <a:spcPct val="100000"/>
              </a:lnSpc>
              <a:buClr>
                <a:srgbClr val="5F5F5F"/>
              </a:buClr>
              <a:buFont typeface="Times New Roman"/>
              <a:buChar char="-"/>
            </a:pPr>
            <a:endParaRPr sz="1150" dirty="0">
              <a:latin typeface="Times New Roman"/>
              <a:cs typeface="Times New Roman"/>
            </a:endParaRPr>
          </a:p>
          <a:p>
            <a:pPr marL="469900" marR="5080" indent="-229235" algn="just">
              <a:lnSpc>
                <a:spcPct val="100000"/>
              </a:lnSpc>
              <a:buFont typeface="Times New Roman"/>
              <a:buChar char="-"/>
              <a:tabLst>
                <a:tab pos="462915" algn="l"/>
              </a:tabLst>
            </a:pPr>
            <a:r>
              <a:rPr sz="1100" i="1" spc="-5" dirty="0">
                <a:solidFill>
                  <a:srgbClr val="5F5F5F"/>
                </a:solidFill>
                <a:latin typeface="Times New Roman"/>
                <a:cs typeface="Times New Roman"/>
              </a:rPr>
              <a:t>velocity mode </a:t>
            </a:r>
            <a:r>
              <a:rPr sz="1100" i="1" dirty="0">
                <a:solidFill>
                  <a:srgbClr val="5F5F5F"/>
                </a:solidFill>
                <a:latin typeface="Times New Roman"/>
                <a:cs typeface="Times New Roman"/>
              </a:rPr>
              <a:t>: an </a:t>
            </a:r>
            <a:r>
              <a:rPr sz="1100" i="1" spc="-5" dirty="0">
                <a:solidFill>
                  <a:srgbClr val="5F5F5F"/>
                </a:solidFill>
                <a:latin typeface="Times New Roman"/>
                <a:cs typeface="Times New Roman"/>
              </a:rPr>
              <a:t>axis moves </a:t>
            </a:r>
            <a:r>
              <a:rPr sz="1100" i="1" spc="-10" dirty="0">
                <a:solidFill>
                  <a:srgbClr val="5F5F5F"/>
                </a:solidFill>
                <a:latin typeface="Times New Roman"/>
                <a:cs typeface="Times New Roman"/>
              </a:rPr>
              <a:t>at </a:t>
            </a:r>
            <a:r>
              <a:rPr sz="1100" i="1" dirty="0">
                <a:solidFill>
                  <a:srgbClr val="5F5F5F"/>
                </a:solidFill>
                <a:latin typeface="Times New Roman"/>
                <a:cs typeface="Times New Roman"/>
              </a:rPr>
              <a:t>a constant  speed </a:t>
            </a:r>
            <a:r>
              <a:rPr sz="1100" i="1" spc="-5" dirty="0">
                <a:solidFill>
                  <a:srgbClr val="5F5F5F"/>
                </a:solidFill>
                <a:latin typeface="Times New Roman"/>
                <a:cs typeface="Times New Roman"/>
              </a:rPr>
              <a:t>from </a:t>
            </a:r>
            <a:r>
              <a:rPr sz="1100" i="1" dirty="0">
                <a:solidFill>
                  <a:srgbClr val="5F5F5F"/>
                </a:solidFill>
                <a:latin typeface="Times New Roman"/>
                <a:cs typeface="Times New Roman"/>
              </a:rPr>
              <a:t>a </a:t>
            </a:r>
            <a:r>
              <a:rPr sz="1100" i="1" spc="-5" dirty="0">
                <a:solidFill>
                  <a:srgbClr val="5F5F5F"/>
                </a:solidFill>
                <a:latin typeface="Times New Roman"/>
                <a:cs typeface="Times New Roman"/>
              </a:rPr>
              <a:t>setpoint supplied </a:t>
            </a:r>
            <a:r>
              <a:rPr sz="1100" i="1" dirty="0">
                <a:solidFill>
                  <a:srgbClr val="5F5F5F"/>
                </a:solidFill>
                <a:latin typeface="Times New Roman"/>
                <a:cs typeface="Times New Roman"/>
              </a:rPr>
              <a:t>through one </a:t>
            </a:r>
            <a:r>
              <a:rPr sz="1100" i="1" spc="-10" dirty="0">
                <a:solidFill>
                  <a:srgbClr val="5F5F5F"/>
                </a:solidFill>
                <a:latin typeface="Times New Roman"/>
                <a:cs typeface="Times New Roman"/>
              </a:rPr>
              <a:t>of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user interfaces. It stops </a:t>
            </a:r>
            <a:r>
              <a:rPr sz="1100" i="1" dirty="0">
                <a:solidFill>
                  <a:srgbClr val="5F5F5F"/>
                </a:solidFill>
                <a:latin typeface="Times New Roman"/>
                <a:cs typeface="Times New Roman"/>
              </a:rPr>
              <a:t>when it </a:t>
            </a:r>
            <a:r>
              <a:rPr sz="1100" i="1" spc="-5" dirty="0">
                <a:solidFill>
                  <a:srgbClr val="5F5F5F"/>
                </a:solidFill>
                <a:latin typeface="Times New Roman"/>
                <a:cs typeface="Times New Roman"/>
              </a:rPr>
              <a:t>receives </a:t>
            </a:r>
            <a:r>
              <a:rPr sz="1100" i="1" dirty="0">
                <a:solidFill>
                  <a:srgbClr val="5F5F5F"/>
                </a:solidFill>
                <a:latin typeface="Times New Roman"/>
                <a:cs typeface="Times New Roman"/>
              </a:rPr>
              <a:t>a  ”stop” command </a:t>
            </a:r>
            <a:r>
              <a:rPr sz="1100" i="1" spc="-10" dirty="0">
                <a:solidFill>
                  <a:srgbClr val="5F5F5F"/>
                </a:solidFill>
                <a:latin typeface="Times New Roman"/>
                <a:cs typeface="Times New Roman"/>
              </a:rPr>
              <a:t>or </a:t>
            </a:r>
            <a:r>
              <a:rPr sz="1100" i="1" dirty="0">
                <a:solidFill>
                  <a:srgbClr val="5F5F5F"/>
                </a:solidFill>
                <a:latin typeface="Times New Roman"/>
                <a:cs typeface="Times New Roman"/>
              </a:rPr>
              <a:t>if it </a:t>
            </a:r>
            <a:r>
              <a:rPr sz="1100" i="1" spc="-5" dirty="0">
                <a:solidFill>
                  <a:srgbClr val="5F5F5F"/>
                </a:solidFill>
                <a:latin typeface="Times New Roman"/>
                <a:cs typeface="Times New Roman"/>
              </a:rPr>
              <a:t>reaches </a:t>
            </a:r>
            <a:r>
              <a:rPr sz="1100" i="1" dirty="0">
                <a:solidFill>
                  <a:srgbClr val="5F5F5F"/>
                </a:solidFill>
                <a:latin typeface="Times New Roman"/>
                <a:cs typeface="Times New Roman"/>
              </a:rPr>
              <a:t>an </a:t>
            </a:r>
            <a:r>
              <a:rPr sz="1100" i="1" spc="-5" dirty="0">
                <a:solidFill>
                  <a:srgbClr val="5F5F5F"/>
                </a:solidFill>
                <a:latin typeface="Times New Roman"/>
                <a:cs typeface="Times New Roman"/>
              </a:rPr>
              <a:t>electrical  </a:t>
            </a:r>
            <a:r>
              <a:rPr sz="1100" i="1" dirty="0">
                <a:solidFill>
                  <a:srgbClr val="5F5F5F"/>
                </a:solidFill>
                <a:latin typeface="Times New Roman"/>
                <a:cs typeface="Times New Roman"/>
              </a:rPr>
              <a:t>or </a:t>
            </a:r>
            <a:r>
              <a:rPr sz="1100" i="1" spc="-5" dirty="0">
                <a:solidFill>
                  <a:srgbClr val="5F5F5F"/>
                </a:solidFill>
                <a:latin typeface="Times New Roman"/>
                <a:cs typeface="Times New Roman"/>
              </a:rPr>
              <a:t>software limit</a:t>
            </a:r>
            <a:r>
              <a:rPr sz="1100" i="1" spc="5" dirty="0">
                <a:solidFill>
                  <a:srgbClr val="5F5F5F"/>
                </a:solidFill>
                <a:latin typeface="Times New Roman"/>
                <a:cs typeface="Times New Roman"/>
              </a:rPr>
              <a:t> </a:t>
            </a:r>
            <a:r>
              <a:rPr sz="1100" i="1" spc="-5" dirty="0">
                <a:solidFill>
                  <a:srgbClr val="5F5F5F"/>
                </a:solidFill>
                <a:latin typeface="Times New Roman"/>
                <a:cs typeface="Times New Roman"/>
              </a:rPr>
              <a:t>switch</a:t>
            </a:r>
            <a:endParaRPr sz="1100" dirty="0">
              <a:latin typeface="Times New Roman"/>
              <a:cs typeface="Times New Roman"/>
            </a:endParaRPr>
          </a:p>
          <a:p>
            <a:pPr>
              <a:lnSpc>
                <a:spcPct val="100000"/>
              </a:lnSpc>
              <a:spcBef>
                <a:spcPts val="45"/>
              </a:spcBef>
              <a:buClr>
                <a:srgbClr val="5F5F5F"/>
              </a:buClr>
              <a:buFont typeface="Times New Roman"/>
              <a:buChar char="-"/>
            </a:pPr>
            <a:endParaRPr sz="1100" dirty="0">
              <a:latin typeface="Times New Roman"/>
              <a:cs typeface="Times New Roman"/>
            </a:endParaRPr>
          </a:p>
          <a:p>
            <a:pPr marL="469900" marR="28575" indent="-229235" algn="just">
              <a:lnSpc>
                <a:spcPct val="99800"/>
              </a:lnSpc>
              <a:spcBef>
                <a:spcPts val="5"/>
              </a:spcBef>
              <a:buFont typeface="Times New Roman"/>
              <a:buChar char="-"/>
              <a:tabLst>
                <a:tab pos="462915" algn="l"/>
              </a:tabLst>
            </a:pPr>
            <a:r>
              <a:rPr sz="1100" i="1" dirty="0">
                <a:solidFill>
                  <a:srgbClr val="5F5F5F"/>
                </a:solidFill>
                <a:latin typeface="Times New Roman"/>
                <a:cs typeface="Times New Roman"/>
              </a:rPr>
              <a:t>record </a:t>
            </a:r>
            <a:r>
              <a:rPr sz="1100" i="1" spc="-5" dirty="0">
                <a:solidFill>
                  <a:srgbClr val="5F5F5F"/>
                </a:solidFill>
                <a:latin typeface="Times New Roman"/>
                <a:cs typeface="Times New Roman"/>
              </a:rPr>
              <a:t>mode </a:t>
            </a:r>
            <a:r>
              <a:rPr sz="1100" i="1" dirty="0">
                <a:solidFill>
                  <a:srgbClr val="5F5F5F"/>
                </a:solidFill>
                <a:latin typeface="Times New Roman"/>
                <a:cs typeface="Times New Roman"/>
              </a:rPr>
              <a:t>: </a:t>
            </a:r>
            <a:r>
              <a:rPr sz="1100" i="1" spc="-5" dirty="0">
                <a:solidFill>
                  <a:srgbClr val="5F5F5F"/>
                </a:solidFill>
                <a:latin typeface="Times New Roman"/>
                <a:cs typeface="Times New Roman"/>
              </a:rPr>
              <a:t>one </a:t>
            </a:r>
            <a:r>
              <a:rPr sz="1100" i="1" spc="-10" dirty="0">
                <a:solidFill>
                  <a:srgbClr val="5F5F5F"/>
                </a:solidFill>
                <a:latin typeface="Times New Roman"/>
                <a:cs typeface="Times New Roman"/>
              </a:rPr>
              <a:t>or </a:t>
            </a:r>
            <a:r>
              <a:rPr sz="1100" i="1" dirty="0">
                <a:solidFill>
                  <a:srgbClr val="5F5F5F"/>
                </a:solidFill>
                <a:latin typeface="Times New Roman"/>
                <a:cs typeface="Times New Roman"/>
              </a:rPr>
              <a:t>several </a:t>
            </a:r>
            <a:r>
              <a:rPr sz="1100" i="1" spc="-5" dirty="0">
                <a:solidFill>
                  <a:srgbClr val="5F5F5F"/>
                </a:solidFill>
                <a:latin typeface="Times New Roman"/>
                <a:cs typeface="Times New Roman"/>
              </a:rPr>
              <a:t>axes are  </a:t>
            </a:r>
            <a:r>
              <a:rPr sz="1100" i="1" dirty="0">
                <a:solidFill>
                  <a:srgbClr val="5F5F5F"/>
                </a:solidFill>
                <a:latin typeface="Times New Roman"/>
                <a:cs typeface="Times New Roman"/>
              </a:rPr>
              <a:t>combined in a </a:t>
            </a:r>
            <a:r>
              <a:rPr sz="1100" i="1" spc="-5" dirty="0">
                <a:solidFill>
                  <a:srgbClr val="5F5F5F"/>
                </a:solidFill>
                <a:latin typeface="Times New Roman"/>
                <a:cs typeface="Times New Roman"/>
              </a:rPr>
              <a:t>spatial </a:t>
            </a:r>
            <a:r>
              <a:rPr sz="1100" i="1" dirty="0">
                <a:solidFill>
                  <a:srgbClr val="5F5F5F"/>
                </a:solidFill>
                <a:latin typeface="Times New Roman"/>
                <a:cs typeface="Times New Roman"/>
              </a:rPr>
              <a:t>scanning </a:t>
            </a:r>
            <a:r>
              <a:rPr sz="1100" i="1" spc="-5" dirty="0">
                <a:solidFill>
                  <a:srgbClr val="5F5F5F"/>
                </a:solidFill>
                <a:latin typeface="Times New Roman"/>
                <a:cs typeface="Times New Roman"/>
              </a:rPr>
              <a:t>movement.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scanning axis trajectory </a:t>
            </a:r>
            <a:r>
              <a:rPr sz="1100" i="1" dirty="0">
                <a:solidFill>
                  <a:srgbClr val="5F5F5F"/>
                </a:solidFill>
                <a:latin typeface="Times New Roman"/>
                <a:cs typeface="Times New Roman"/>
              </a:rPr>
              <a:t>is </a:t>
            </a:r>
            <a:r>
              <a:rPr sz="1100" i="1" spc="-5" dirty="0">
                <a:solidFill>
                  <a:srgbClr val="5F5F5F"/>
                </a:solidFill>
                <a:latin typeface="Times New Roman"/>
                <a:cs typeface="Times New Roman"/>
              </a:rPr>
              <a:t>defined </a:t>
            </a:r>
            <a:r>
              <a:rPr sz="1100" i="1" spc="-10" dirty="0">
                <a:solidFill>
                  <a:srgbClr val="5F5F5F"/>
                </a:solidFill>
                <a:latin typeface="Times New Roman"/>
                <a:cs typeface="Times New Roman"/>
              </a:rPr>
              <a:t>as </a:t>
            </a:r>
            <a:r>
              <a:rPr sz="1100" i="1" dirty="0">
                <a:solidFill>
                  <a:srgbClr val="5F5F5F"/>
                </a:solidFill>
                <a:latin typeface="Times New Roman"/>
                <a:cs typeface="Times New Roman"/>
              </a:rPr>
              <a:t>a  sequence of </a:t>
            </a:r>
            <a:r>
              <a:rPr sz="1100" i="1" spc="-5" dirty="0">
                <a:solidFill>
                  <a:srgbClr val="5F5F5F"/>
                </a:solidFill>
                <a:latin typeface="Times New Roman"/>
                <a:cs typeface="Times New Roman"/>
              </a:rPr>
              <a:t>segments made </a:t>
            </a:r>
            <a:r>
              <a:rPr sz="1100" i="1" dirty="0">
                <a:solidFill>
                  <a:srgbClr val="5F5F5F"/>
                </a:solidFill>
                <a:latin typeface="Times New Roman"/>
                <a:cs typeface="Times New Roman"/>
              </a:rPr>
              <a:t>up </a:t>
            </a:r>
            <a:r>
              <a:rPr sz="1100" i="1" spc="-5" dirty="0">
                <a:solidFill>
                  <a:srgbClr val="5F5F5F"/>
                </a:solidFill>
                <a:latin typeface="Times New Roman"/>
                <a:cs typeface="Times New Roman"/>
              </a:rPr>
              <a:t>themselves </a:t>
            </a:r>
            <a:r>
              <a:rPr sz="1100" i="1" dirty="0">
                <a:solidFill>
                  <a:srgbClr val="5F5F5F"/>
                </a:solidFill>
                <a:latin typeface="Times New Roman"/>
                <a:cs typeface="Times New Roman"/>
              </a:rPr>
              <a:t>of  a </a:t>
            </a:r>
            <a:r>
              <a:rPr sz="1100" i="1" spc="-5" dirty="0">
                <a:solidFill>
                  <a:srgbClr val="5F5F5F"/>
                </a:solidFill>
                <a:latin typeface="Times New Roman"/>
                <a:cs typeface="Times New Roman"/>
              </a:rPr>
              <a:t>certain number </a:t>
            </a:r>
            <a:r>
              <a:rPr sz="1100" i="1" spc="-10" dirty="0">
                <a:solidFill>
                  <a:srgbClr val="5F5F5F"/>
                </a:solidFill>
                <a:latin typeface="Times New Roman"/>
                <a:cs typeface="Times New Roman"/>
              </a:rPr>
              <a:t>of </a:t>
            </a:r>
            <a:r>
              <a:rPr sz="1100" i="1" spc="-5" dirty="0">
                <a:solidFill>
                  <a:srgbClr val="5F5F5F"/>
                </a:solidFill>
                <a:latin typeface="Times New Roman"/>
                <a:cs typeface="Times New Roman"/>
              </a:rPr>
              <a:t>intervals.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intervals  </a:t>
            </a:r>
            <a:r>
              <a:rPr sz="1100" i="1" dirty="0">
                <a:solidFill>
                  <a:srgbClr val="5F5F5F"/>
                </a:solidFill>
                <a:latin typeface="Times New Roman"/>
                <a:cs typeface="Times New Roman"/>
              </a:rPr>
              <a:t>number </a:t>
            </a:r>
            <a:r>
              <a:rPr sz="1100" i="1" spc="-5" dirty="0">
                <a:solidFill>
                  <a:srgbClr val="5F5F5F"/>
                </a:solidFill>
                <a:latin typeface="Times New Roman"/>
                <a:cs typeface="Times New Roman"/>
              </a:rPr>
              <a:t>and their size vary </a:t>
            </a:r>
            <a:r>
              <a:rPr sz="1100" i="1" dirty="0">
                <a:solidFill>
                  <a:srgbClr val="5F5F5F"/>
                </a:solidFill>
                <a:latin typeface="Times New Roman"/>
                <a:cs typeface="Times New Roman"/>
              </a:rPr>
              <a:t>from </a:t>
            </a:r>
            <a:r>
              <a:rPr sz="1100" i="1" spc="-5" dirty="0">
                <a:solidFill>
                  <a:srgbClr val="5F5F5F"/>
                </a:solidFill>
                <a:latin typeface="Times New Roman"/>
                <a:cs typeface="Times New Roman"/>
              </a:rPr>
              <a:t>one segment  </a:t>
            </a:r>
            <a:r>
              <a:rPr sz="1100" i="1" dirty="0">
                <a:solidFill>
                  <a:srgbClr val="5F5F5F"/>
                </a:solidFill>
                <a:latin typeface="Times New Roman"/>
                <a:cs typeface="Times New Roman"/>
              </a:rPr>
              <a:t>to </a:t>
            </a:r>
            <a:r>
              <a:rPr sz="1100" i="1" spc="-5" dirty="0">
                <a:solidFill>
                  <a:srgbClr val="5F5F5F"/>
                </a:solidFill>
                <a:latin typeface="Times New Roman"/>
                <a:cs typeface="Times New Roman"/>
              </a:rPr>
              <a:t>another. It allows modulating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measurement acquisition </a:t>
            </a:r>
            <a:r>
              <a:rPr sz="1100" i="1" dirty="0">
                <a:solidFill>
                  <a:srgbClr val="5F5F5F"/>
                </a:solidFill>
                <a:latin typeface="Times New Roman"/>
                <a:cs typeface="Times New Roman"/>
              </a:rPr>
              <a:t>density during a  scan.</a:t>
            </a:r>
            <a:endParaRPr sz="1100" dirty="0">
              <a:latin typeface="Times New Roman"/>
              <a:cs typeface="Times New Roman"/>
            </a:endParaRPr>
          </a:p>
          <a:p>
            <a:pPr>
              <a:lnSpc>
                <a:spcPct val="100000"/>
              </a:lnSpc>
              <a:buClr>
                <a:srgbClr val="5F5F5F"/>
              </a:buClr>
              <a:buFont typeface="Times New Roman"/>
              <a:buChar char="-"/>
            </a:pPr>
            <a:endParaRPr sz="1200" dirty="0">
              <a:latin typeface="Times New Roman"/>
              <a:cs typeface="Times New Roman"/>
            </a:endParaRPr>
          </a:p>
          <a:p>
            <a:pPr>
              <a:lnSpc>
                <a:spcPct val="100000"/>
              </a:lnSpc>
              <a:spcBef>
                <a:spcPts val="40"/>
              </a:spcBef>
              <a:buClr>
                <a:srgbClr val="5F5F5F"/>
              </a:buClr>
              <a:buFont typeface="Times New Roman"/>
              <a:buChar char="-"/>
            </a:pPr>
            <a:endParaRPr sz="1050" dirty="0">
              <a:latin typeface="Times New Roman"/>
              <a:cs typeface="Times New Roman"/>
            </a:endParaRPr>
          </a:p>
          <a:p>
            <a:pPr marL="12700" marR="29209">
              <a:lnSpc>
                <a:spcPct val="100000"/>
              </a:lnSpc>
            </a:pPr>
            <a:r>
              <a:rPr sz="1100" i="1" dirty="0">
                <a:solidFill>
                  <a:srgbClr val="5F5F5F"/>
                </a:solidFill>
                <a:latin typeface="Times New Roman"/>
                <a:cs typeface="Times New Roman"/>
              </a:rPr>
              <a:t>In </a:t>
            </a:r>
            <a:r>
              <a:rPr sz="1100" i="1" spc="-5" dirty="0">
                <a:solidFill>
                  <a:srgbClr val="5F5F5F"/>
                </a:solidFill>
                <a:latin typeface="Times New Roman"/>
                <a:cs typeface="Times New Roman"/>
              </a:rPr>
              <a:t>scanning mode,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AC </a:t>
            </a:r>
            <a:r>
              <a:rPr sz="1100" i="1" dirty="0">
                <a:solidFill>
                  <a:srgbClr val="5F5F5F"/>
                </a:solidFill>
                <a:latin typeface="Times New Roman"/>
                <a:cs typeface="Times New Roman"/>
              </a:rPr>
              <a:t>9032 </a:t>
            </a:r>
            <a:r>
              <a:rPr sz="1100" i="1" spc="-5" dirty="0">
                <a:solidFill>
                  <a:srgbClr val="5F5F5F"/>
                </a:solidFill>
                <a:latin typeface="Times New Roman"/>
                <a:cs typeface="Times New Roman"/>
              </a:rPr>
              <a:t>unit can </a:t>
            </a:r>
            <a:r>
              <a:rPr sz="1100" i="1" dirty="0">
                <a:solidFill>
                  <a:srgbClr val="5F5F5F"/>
                </a:solidFill>
                <a:latin typeface="Times New Roman"/>
                <a:cs typeface="Times New Roman"/>
              </a:rPr>
              <a:t>perform  synchronization </a:t>
            </a:r>
            <a:r>
              <a:rPr sz="1100" i="1" spc="-5" dirty="0">
                <a:solidFill>
                  <a:srgbClr val="5F5F5F"/>
                </a:solidFill>
                <a:latin typeface="Times New Roman"/>
                <a:cs typeface="Times New Roman"/>
              </a:rPr>
              <a:t>with other</a:t>
            </a:r>
            <a:r>
              <a:rPr sz="1100" i="1" spc="-30" dirty="0">
                <a:solidFill>
                  <a:srgbClr val="5F5F5F"/>
                </a:solidFill>
                <a:latin typeface="Times New Roman"/>
                <a:cs typeface="Times New Roman"/>
              </a:rPr>
              <a:t> </a:t>
            </a:r>
            <a:r>
              <a:rPr sz="1100" i="1" dirty="0">
                <a:solidFill>
                  <a:srgbClr val="5F5F5F"/>
                </a:solidFill>
                <a:latin typeface="Times New Roman"/>
                <a:cs typeface="Times New Roman"/>
              </a:rPr>
              <a:t>systems.</a:t>
            </a:r>
            <a:endParaRPr sz="1100" dirty="0">
              <a:latin typeface="Times New Roman"/>
              <a:cs typeface="Times New Roman"/>
            </a:endParaRPr>
          </a:p>
          <a:p>
            <a:pPr>
              <a:lnSpc>
                <a:spcPct val="100000"/>
              </a:lnSpc>
              <a:spcBef>
                <a:spcPts val="5"/>
              </a:spcBef>
            </a:pPr>
            <a:endParaRPr sz="1150" dirty="0">
              <a:latin typeface="Times New Roman"/>
              <a:cs typeface="Times New Roman"/>
            </a:endParaRPr>
          </a:p>
          <a:p>
            <a:pPr marL="469900" marR="5715" indent="-229235" algn="just">
              <a:lnSpc>
                <a:spcPct val="99500"/>
              </a:lnSpc>
              <a:buFont typeface="Times New Roman"/>
              <a:buChar char="-"/>
              <a:tabLst>
                <a:tab pos="462915" algn="l"/>
              </a:tabLst>
            </a:pPr>
            <a:r>
              <a:rPr sz="1100" i="1" dirty="0">
                <a:solidFill>
                  <a:srgbClr val="5F5F5F"/>
                </a:solidFill>
                <a:latin typeface="Times New Roman"/>
                <a:cs typeface="Times New Roman"/>
              </a:rPr>
              <a:t>A TTL </a:t>
            </a:r>
            <a:r>
              <a:rPr sz="1100" i="1" spc="-5" dirty="0">
                <a:solidFill>
                  <a:srgbClr val="5F5F5F"/>
                </a:solidFill>
                <a:latin typeface="Times New Roman"/>
                <a:cs typeface="Times New Roman"/>
              </a:rPr>
              <a:t>signal </a:t>
            </a:r>
            <a:r>
              <a:rPr sz="1100" i="1" dirty="0">
                <a:solidFill>
                  <a:srgbClr val="5F5F5F"/>
                </a:solidFill>
                <a:latin typeface="Times New Roman"/>
                <a:cs typeface="Times New Roman"/>
              </a:rPr>
              <a:t>is </a:t>
            </a:r>
            <a:r>
              <a:rPr sz="1100" i="1" spc="-5" dirty="0">
                <a:solidFill>
                  <a:srgbClr val="5F5F5F"/>
                </a:solidFill>
                <a:latin typeface="Times New Roman"/>
                <a:cs typeface="Times New Roman"/>
              </a:rPr>
              <a:t>triggered for </a:t>
            </a:r>
            <a:r>
              <a:rPr sz="1100" i="1" dirty="0">
                <a:solidFill>
                  <a:srgbClr val="5F5F5F"/>
                </a:solidFill>
                <a:latin typeface="Times New Roman"/>
                <a:cs typeface="Times New Roman"/>
              </a:rPr>
              <a:t>each  </a:t>
            </a:r>
            <a:r>
              <a:rPr sz="1100" i="1" spc="-5" dirty="0">
                <a:solidFill>
                  <a:srgbClr val="5F5F5F"/>
                </a:solidFill>
                <a:latin typeface="Times New Roman"/>
                <a:cs typeface="Times New Roman"/>
              </a:rPr>
              <a:t>measurement point programmed </a:t>
            </a:r>
            <a:r>
              <a:rPr sz="1100" i="1" dirty="0">
                <a:solidFill>
                  <a:srgbClr val="5F5F5F"/>
                </a:solidFill>
                <a:latin typeface="Times New Roman"/>
                <a:cs typeface="Times New Roman"/>
              </a:rPr>
              <a:t>during a  scanning.</a:t>
            </a:r>
            <a:endParaRPr sz="1100" dirty="0">
              <a:latin typeface="Times New Roman"/>
              <a:cs typeface="Times New Roman"/>
            </a:endParaRPr>
          </a:p>
          <a:p>
            <a:pPr marL="469900" marR="5080" indent="-229235" algn="just">
              <a:lnSpc>
                <a:spcPct val="99800"/>
              </a:lnSpc>
              <a:spcBef>
                <a:spcPts val="5"/>
              </a:spcBef>
              <a:buFont typeface="Times New Roman"/>
              <a:buChar char="-"/>
              <a:tabLst>
                <a:tab pos="462915" algn="l"/>
              </a:tabLst>
            </a:pPr>
            <a:r>
              <a:rPr sz="1100" i="1" dirty="0">
                <a:solidFill>
                  <a:srgbClr val="5F5F5F"/>
                </a:solidFill>
                <a:latin typeface="Times New Roman"/>
                <a:cs typeface="Times New Roman"/>
              </a:rPr>
              <a:t>As an option, </a:t>
            </a:r>
            <a:r>
              <a:rPr sz="1100" i="1" spc="-10" dirty="0">
                <a:solidFill>
                  <a:srgbClr val="5F5F5F"/>
                </a:solidFill>
                <a:latin typeface="Times New Roman"/>
                <a:cs typeface="Times New Roman"/>
              </a:rPr>
              <a:t>an </a:t>
            </a:r>
            <a:r>
              <a:rPr sz="1100" i="1" spc="-5" dirty="0">
                <a:solidFill>
                  <a:srgbClr val="5F5F5F"/>
                </a:solidFill>
                <a:latin typeface="Times New Roman"/>
                <a:cs typeface="Times New Roman"/>
              </a:rPr>
              <a:t>external </a:t>
            </a:r>
            <a:r>
              <a:rPr sz="1100" i="1" dirty="0">
                <a:solidFill>
                  <a:srgbClr val="5F5F5F"/>
                </a:solidFill>
                <a:latin typeface="Times New Roman"/>
                <a:cs typeface="Times New Roman"/>
              </a:rPr>
              <a:t>device </a:t>
            </a:r>
            <a:r>
              <a:rPr sz="1100" i="1" spc="-5" dirty="0">
                <a:solidFill>
                  <a:srgbClr val="5F5F5F"/>
                </a:solidFill>
                <a:latin typeface="Times New Roman"/>
                <a:cs typeface="Times New Roman"/>
              </a:rPr>
              <a:t>can trigger  </a:t>
            </a:r>
            <a:r>
              <a:rPr sz="1100" i="1" dirty="0">
                <a:solidFill>
                  <a:srgbClr val="5F5F5F"/>
                </a:solidFill>
                <a:latin typeface="Times New Roman"/>
                <a:cs typeface="Times New Roman"/>
              </a:rPr>
              <a:t>an </a:t>
            </a:r>
            <a:r>
              <a:rPr sz="1100" i="1" spc="-5" dirty="0">
                <a:solidFill>
                  <a:srgbClr val="5F5F5F"/>
                </a:solidFill>
                <a:latin typeface="Times New Roman"/>
                <a:cs typeface="Times New Roman"/>
              </a:rPr>
              <a:t>instantaneous </a:t>
            </a:r>
            <a:r>
              <a:rPr sz="1100" i="1" dirty="0">
                <a:solidFill>
                  <a:srgbClr val="5F5F5F"/>
                </a:solidFill>
                <a:latin typeface="Times New Roman"/>
                <a:cs typeface="Times New Roman"/>
              </a:rPr>
              <a:t>storage </a:t>
            </a:r>
            <a:r>
              <a:rPr sz="1100" i="1" spc="-10" dirty="0">
                <a:solidFill>
                  <a:srgbClr val="5F5F5F"/>
                </a:solidFill>
                <a:latin typeface="Times New Roman"/>
                <a:cs typeface="Times New Roman"/>
              </a:rPr>
              <a:t>of </a:t>
            </a:r>
            <a:r>
              <a:rPr sz="1100" i="1" dirty="0">
                <a:solidFill>
                  <a:srgbClr val="5F5F5F"/>
                </a:solidFill>
                <a:latin typeface="Times New Roman"/>
                <a:cs typeface="Times New Roman"/>
              </a:rPr>
              <a:t>the scanning </a:t>
            </a:r>
            <a:r>
              <a:rPr sz="1100" i="1" spc="-5" dirty="0">
                <a:solidFill>
                  <a:srgbClr val="5F5F5F"/>
                </a:solidFill>
                <a:latin typeface="Times New Roman"/>
                <a:cs typeface="Times New Roman"/>
              </a:rPr>
              <a:t>axis  </a:t>
            </a:r>
            <a:r>
              <a:rPr sz="1100" i="1" dirty="0">
                <a:solidFill>
                  <a:srgbClr val="5F5F5F"/>
                </a:solidFill>
                <a:latin typeface="Times New Roman"/>
                <a:cs typeface="Times New Roman"/>
              </a:rPr>
              <a:t>current </a:t>
            </a:r>
            <a:r>
              <a:rPr sz="1100" i="1" spc="-5" dirty="0">
                <a:solidFill>
                  <a:srgbClr val="5F5F5F"/>
                </a:solidFill>
                <a:latin typeface="Times New Roman"/>
                <a:cs typeface="Times New Roman"/>
              </a:rPr>
              <a:t>position, </a:t>
            </a:r>
            <a:r>
              <a:rPr sz="1100" i="1" dirty="0">
                <a:solidFill>
                  <a:srgbClr val="5F5F5F"/>
                </a:solidFill>
                <a:latin typeface="Times New Roman"/>
                <a:cs typeface="Times New Roman"/>
              </a:rPr>
              <a:t>by </a:t>
            </a:r>
            <a:r>
              <a:rPr sz="1100" i="1" spc="-5" dirty="0">
                <a:solidFill>
                  <a:srgbClr val="5F5F5F"/>
                </a:solidFill>
                <a:latin typeface="Times New Roman"/>
                <a:cs typeface="Times New Roman"/>
              </a:rPr>
              <a:t>sending </a:t>
            </a:r>
            <a:r>
              <a:rPr sz="1100" i="1" dirty="0">
                <a:solidFill>
                  <a:srgbClr val="5F5F5F"/>
                </a:solidFill>
                <a:latin typeface="Times New Roman"/>
                <a:cs typeface="Times New Roman"/>
              </a:rPr>
              <a:t>a TTL </a:t>
            </a:r>
            <a:r>
              <a:rPr sz="1100" i="1" spc="-5" dirty="0">
                <a:solidFill>
                  <a:srgbClr val="5F5F5F"/>
                </a:solidFill>
                <a:latin typeface="Times New Roman"/>
                <a:cs typeface="Times New Roman"/>
              </a:rPr>
              <a:t>signal  received </a:t>
            </a:r>
            <a:r>
              <a:rPr sz="1100" i="1" dirty="0">
                <a:solidFill>
                  <a:srgbClr val="5F5F5F"/>
                </a:solidFill>
                <a:latin typeface="Times New Roman"/>
                <a:cs typeface="Times New Roman"/>
              </a:rPr>
              <a:t>on a </a:t>
            </a:r>
            <a:r>
              <a:rPr sz="1100" i="1" spc="-5" dirty="0">
                <a:solidFill>
                  <a:srgbClr val="5F5F5F"/>
                </a:solidFill>
                <a:latin typeface="Times New Roman"/>
                <a:cs typeface="Times New Roman"/>
              </a:rPr>
              <a:t>dedicated input. 30,000  positions </a:t>
            </a:r>
            <a:r>
              <a:rPr sz="1100" i="1" dirty="0">
                <a:solidFill>
                  <a:srgbClr val="5F5F5F"/>
                </a:solidFill>
                <a:latin typeface="Times New Roman"/>
                <a:cs typeface="Times New Roman"/>
              </a:rPr>
              <a:t>can be </a:t>
            </a:r>
            <a:r>
              <a:rPr sz="1100" i="1" spc="-5" dirty="0">
                <a:solidFill>
                  <a:srgbClr val="5F5F5F"/>
                </a:solidFill>
                <a:latin typeface="Times New Roman"/>
                <a:cs typeface="Times New Roman"/>
              </a:rPr>
              <a:t>stored </a:t>
            </a:r>
            <a:r>
              <a:rPr sz="1100" i="1" dirty="0">
                <a:solidFill>
                  <a:srgbClr val="5F5F5F"/>
                </a:solidFill>
                <a:latin typeface="Times New Roman"/>
                <a:cs typeface="Times New Roman"/>
              </a:rPr>
              <a:t>this way </a:t>
            </a:r>
            <a:r>
              <a:rPr sz="1100" i="1" spc="-5" dirty="0">
                <a:solidFill>
                  <a:srgbClr val="5F5F5F"/>
                </a:solidFill>
                <a:latin typeface="Times New Roman"/>
                <a:cs typeface="Times New Roman"/>
              </a:rPr>
              <a:t>and  </a:t>
            </a:r>
            <a:r>
              <a:rPr sz="1100" i="1" dirty="0">
                <a:solidFill>
                  <a:srgbClr val="5F5F5F"/>
                </a:solidFill>
                <a:latin typeface="Times New Roman"/>
                <a:cs typeface="Times New Roman"/>
              </a:rPr>
              <a:t>transferred </a:t>
            </a:r>
            <a:r>
              <a:rPr sz="1100" i="1" spc="-5" dirty="0">
                <a:solidFill>
                  <a:srgbClr val="5F5F5F"/>
                </a:solidFill>
                <a:latin typeface="Times New Roman"/>
                <a:cs typeface="Times New Roman"/>
              </a:rPr>
              <a:t>later</a:t>
            </a:r>
            <a:r>
              <a:rPr sz="1100" i="1" spc="-25" dirty="0">
                <a:solidFill>
                  <a:srgbClr val="5F5F5F"/>
                </a:solidFill>
                <a:latin typeface="Times New Roman"/>
                <a:cs typeface="Times New Roman"/>
              </a:rPr>
              <a:t> </a:t>
            </a:r>
            <a:r>
              <a:rPr sz="1100" i="1" dirty="0">
                <a:solidFill>
                  <a:srgbClr val="5F5F5F"/>
                </a:solidFill>
                <a:latin typeface="Times New Roman"/>
                <a:cs typeface="Times New Roman"/>
              </a:rPr>
              <a:t>on.</a:t>
            </a:r>
            <a:endParaRPr sz="1100" dirty="0">
              <a:latin typeface="Times New Roman"/>
              <a:cs typeface="Times New Roman"/>
            </a:endParaRPr>
          </a:p>
          <a:p>
            <a:pPr>
              <a:lnSpc>
                <a:spcPct val="100000"/>
              </a:lnSpc>
              <a:buClr>
                <a:srgbClr val="5F5F5F"/>
              </a:buClr>
              <a:buFont typeface="Times New Roman"/>
              <a:buChar char="-"/>
            </a:pPr>
            <a:endParaRPr sz="1150" dirty="0">
              <a:latin typeface="Times New Roman"/>
              <a:cs typeface="Times New Roman"/>
            </a:endParaRPr>
          </a:p>
          <a:p>
            <a:pPr marL="469900" marR="196850" indent="-229235">
              <a:lnSpc>
                <a:spcPct val="99700"/>
              </a:lnSpc>
              <a:buFont typeface="Times New Roman"/>
              <a:buChar char="-"/>
              <a:tabLst>
                <a:tab pos="462280" algn="l"/>
                <a:tab pos="462915" algn="l"/>
              </a:tabLst>
            </a:pPr>
            <a:r>
              <a:rPr sz="1100" i="1" dirty="0">
                <a:solidFill>
                  <a:srgbClr val="5F5F5F"/>
                </a:solidFill>
                <a:latin typeface="Times New Roman"/>
                <a:cs typeface="Times New Roman"/>
              </a:rPr>
              <a:t>A </a:t>
            </a:r>
            <a:r>
              <a:rPr sz="1100" i="1" spc="-5" dirty="0">
                <a:solidFill>
                  <a:srgbClr val="5F5F5F"/>
                </a:solidFill>
                <a:latin typeface="Times New Roman"/>
                <a:cs typeface="Times New Roman"/>
              </a:rPr>
              <a:t>SRQ signal can </a:t>
            </a:r>
            <a:r>
              <a:rPr sz="1100" i="1" dirty="0">
                <a:solidFill>
                  <a:srgbClr val="5F5F5F"/>
                </a:solidFill>
                <a:latin typeface="Times New Roman"/>
                <a:cs typeface="Times New Roman"/>
              </a:rPr>
              <a:t>be </a:t>
            </a:r>
            <a:r>
              <a:rPr sz="1100" i="1" spc="-5" dirty="0">
                <a:solidFill>
                  <a:srgbClr val="5F5F5F"/>
                </a:solidFill>
                <a:latin typeface="Times New Roman"/>
                <a:cs typeface="Times New Roman"/>
              </a:rPr>
              <a:t>emitted </a:t>
            </a:r>
            <a:r>
              <a:rPr sz="1100" i="1" dirty="0">
                <a:solidFill>
                  <a:srgbClr val="5F5F5F"/>
                </a:solidFill>
                <a:latin typeface="Times New Roman"/>
                <a:cs typeface="Times New Roman"/>
              </a:rPr>
              <a:t>on </a:t>
            </a:r>
            <a:r>
              <a:rPr sz="1100" i="1" spc="-5" dirty="0">
                <a:solidFill>
                  <a:srgbClr val="5F5F5F"/>
                </a:solidFill>
                <a:latin typeface="Times New Roman"/>
                <a:cs typeface="Times New Roman"/>
              </a:rPr>
              <a:t>the </a:t>
            </a:r>
            <a:r>
              <a:rPr sz="1100" i="1" dirty="0">
                <a:solidFill>
                  <a:srgbClr val="5F5F5F"/>
                </a:solidFill>
                <a:latin typeface="Times New Roman"/>
                <a:cs typeface="Times New Roman"/>
              </a:rPr>
              <a:t>IEEE  488 bus to </a:t>
            </a:r>
            <a:r>
              <a:rPr sz="1100" i="1" spc="-5" dirty="0">
                <a:solidFill>
                  <a:srgbClr val="5F5F5F"/>
                </a:solidFill>
                <a:latin typeface="Times New Roman"/>
                <a:cs typeface="Times New Roman"/>
              </a:rPr>
              <a:t>signal </a:t>
            </a:r>
            <a:r>
              <a:rPr sz="1100" i="1" dirty="0">
                <a:solidFill>
                  <a:srgbClr val="5F5F5F"/>
                </a:solidFill>
                <a:latin typeface="Times New Roman"/>
                <a:cs typeface="Times New Roman"/>
              </a:rPr>
              <a:t>an </a:t>
            </a:r>
            <a:r>
              <a:rPr sz="1100" i="1" spc="-5" dirty="0">
                <a:solidFill>
                  <a:srgbClr val="5F5F5F"/>
                </a:solidFill>
                <a:latin typeface="Times New Roman"/>
                <a:cs typeface="Times New Roman"/>
              </a:rPr>
              <a:t>event such </a:t>
            </a:r>
            <a:r>
              <a:rPr sz="1100" i="1" dirty="0">
                <a:solidFill>
                  <a:srgbClr val="5F5F5F"/>
                </a:solidFill>
                <a:latin typeface="Times New Roman"/>
                <a:cs typeface="Times New Roman"/>
              </a:rPr>
              <a:t>as : </a:t>
            </a:r>
            <a:r>
              <a:rPr sz="1100" i="1" spc="-5" dirty="0">
                <a:solidFill>
                  <a:srgbClr val="5F5F5F"/>
                </a:solidFill>
                <a:latin typeface="Times New Roman"/>
                <a:cs typeface="Times New Roman"/>
              </a:rPr>
              <a:t>partial  </a:t>
            </a:r>
            <a:r>
              <a:rPr sz="1100" i="1" dirty="0">
                <a:solidFill>
                  <a:srgbClr val="5F5F5F"/>
                </a:solidFill>
                <a:latin typeface="Times New Roman"/>
                <a:cs typeface="Times New Roman"/>
              </a:rPr>
              <a:t>or </a:t>
            </a:r>
            <a:r>
              <a:rPr sz="1100" i="1" spc="-5" dirty="0">
                <a:solidFill>
                  <a:srgbClr val="5F5F5F"/>
                </a:solidFill>
                <a:latin typeface="Times New Roman"/>
                <a:cs typeface="Times New Roman"/>
              </a:rPr>
              <a:t>total </a:t>
            </a:r>
            <a:r>
              <a:rPr sz="1100" i="1" dirty="0">
                <a:solidFill>
                  <a:srgbClr val="5F5F5F"/>
                </a:solidFill>
                <a:latin typeface="Times New Roman"/>
                <a:cs typeface="Times New Roman"/>
              </a:rPr>
              <a:t>end </a:t>
            </a:r>
            <a:r>
              <a:rPr sz="1100" i="1" spc="-5" dirty="0">
                <a:solidFill>
                  <a:srgbClr val="5F5F5F"/>
                </a:solidFill>
                <a:latin typeface="Times New Roman"/>
                <a:cs typeface="Times New Roman"/>
              </a:rPr>
              <a:t>of scanning, axis in  measurement position, end </a:t>
            </a:r>
            <a:r>
              <a:rPr sz="1100" i="1" dirty="0">
                <a:solidFill>
                  <a:srgbClr val="5F5F5F"/>
                </a:solidFill>
                <a:latin typeface="Times New Roman"/>
                <a:cs typeface="Times New Roman"/>
              </a:rPr>
              <a:t>of</a:t>
            </a:r>
            <a:r>
              <a:rPr sz="1100" i="1" spc="20" dirty="0">
                <a:solidFill>
                  <a:srgbClr val="5F5F5F"/>
                </a:solidFill>
                <a:latin typeface="Times New Roman"/>
                <a:cs typeface="Times New Roman"/>
              </a:rPr>
              <a:t> </a:t>
            </a:r>
            <a:r>
              <a:rPr sz="1100" i="1" spc="-5" dirty="0">
                <a:solidFill>
                  <a:srgbClr val="5F5F5F"/>
                </a:solidFill>
                <a:latin typeface="Times New Roman"/>
                <a:cs typeface="Times New Roman"/>
              </a:rPr>
              <a:t>movement.</a:t>
            </a:r>
            <a:endParaRPr sz="1100" dirty="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35050" y="927100"/>
            <a:ext cx="5295900" cy="397192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381250" y="5457824"/>
            <a:ext cx="4495800" cy="408241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idx="4294967295"/>
          </p:nvPr>
        </p:nvSpPr>
        <p:spPr>
          <a:xfrm>
            <a:off x="4168775" y="1063625"/>
            <a:ext cx="1133475" cy="390525"/>
          </a:xfrm>
          <a:prstGeom prst="rect">
            <a:avLst/>
          </a:prstGeom>
        </p:spPr>
        <p:txBody>
          <a:bodyPr vert="horz" wrap="square" lIns="0" tIns="12700" rIns="0" bIns="0" rtlCol="0">
            <a:spAutoFit/>
          </a:bodyPr>
          <a:lstStyle/>
          <a:p>
            <a:pPr marL="12700">
              <a:lnSpc>
                <a:spcPct val="100000"/>
              </a:lnSpc>
              <a:spcBef>
                <a:spcPts val="100"/>
              </a:spcBef>
            </a:pPr>
            <a:r>
              <a:rPr spc="-5" dirty="0"/>
              <a:t>AC</a:t>
            </a:r>
            <a:r>
              <a:rPr spc="-90" dirty="0"/>
              <a:t> </a:t>
            </a:r>
            <a:r>
              <a:rPr dirty="0"/>
              <a:t>9032</a:t>
            </a:r>
          </a:p>
        </p:txBody>
      </p:sp>
      <p:sp>
        <p:nvSpPr>
          <p:cNvPr id="6" name="object 6"/>
          <p:cNvSpPr txBox="1"/>
          <p:nvPr/>
        </p:nvSpPr>
        <p:spPr>
          <a:xfrm>
            <a:off x="5368925" y="1006984"/>
            <a:ext cx="2143125" cy="755650"/>
          </a:xfrm>
          <a:prstGeom prst="rect">
            <a:avLst/>
          </a:prstGeom>
        </p:spPr>
        <p:txBody>
          <a:bodyPr vert="horz" wrap="square" lIns="0" tIns="12700" rIns="0" bIns="0" rtlCol="0">
            <a:spAutoFit/>
          </a:bodyPr>
          <a:lstStyle/>
          <a:p>
            <a:pPr marR="6350" algn="r">
              <a:lnSpc>
                <a:spcPts val="2875"/>
              </a:lnSpc>
              <a:spcBef>
                <a:spcPts val="100"/>
              </a:spcBef>
            </a:pPr>
            <a:r>
              <a:rPr sz="2400" spc="-5" dirty="0">
                <a:latin typeface="Times New Roman"/>
                <a:cs typeface="Times New Roman"/>
              </a:rPr>
              <a:t>Unité de</a:t>
            </a:r>
            <a:r>
              <a:rPr sz="2400" spc="-25" dirty="0">
                <a:latin typeface="Times New Roman"/>
                <a:cs typeface="Times New Roman"/>
              </a:rPr>
              <a:t> </a:t>
            </a:r>
            <a:r>
              <a:rPr sz="2400" spc="-5" dirty="0">
                <a:latin typeface="Times New Roman"/>
                <a:cs typeface="Times New Roman"/>
              </a:rPr>
              <a:t>contrôle</a:t>
            </a:r>
            <a:endParaRPr sz="2400" dirty="0">
              <a:latin typeface="Times New Roman"/>
              <a:cs typeface="Times New Roman"/>
            </a:endParaRPr>
          </a:p>
          <a:p>
            <a:pPr marR="5080" algn="r">
              <a:lnSpc>
                <a:spcPts val="2875"/>
              </a:lnSpc>
            </a:pPr>
            <a:r>
              <a:rPr sz="2400" i="1" spc="-5" dirty="0">
                <a:solidFill>
                  <a:srgbClr val="5F5F5F"/>
                </a:solidFill>
                <a:latin typeface="Times New Roman"/>
                <a:cs typeface="Times New Roman"/>
              </a:rPr>
              <a:t>Control</a:t>
            </a:r>
            <a:r>
              <a:rPr sz="2400" i="1" spc="-70" dirty="0">
                <a:solidFill>
                  <a:srgbClr val="5F5F5F"/>
                </a:solidFill>
                <a:latin typeface="Times New Roman"/>
                <a:cs typeface="Times New Roman"/>
              </a:rPr>
              <a:t> </a:t>
            </a:r>
            <a:r>
              <a:rPr sz="2400" i="1" dirty="0">
                <a:solidFill>
                  <a:srgbClr val="5F5F5F"/>
                </a:solidFill>
                <a:latin typeface="Times New Roman"/>
                <a:cs typeface="Times New Roman"/>
              </a:rPr>
              <a:t>unit</a:t>
            </a:r>
            <a:endParaRPr sz="2400" dirty="0">
              <a:latin typeface="Times New Roman"/>
              <a:cs typeface="Times New Roman"/>
            </a:endParaRPr>
          </a:p>
        </p:txBody>
      </p:sp>
      <p:sp>
        <p:nvSpPr>
          <p:cNvPr id="7" name="object 7"/>
          <p:cNvSpPr txBox="1"/>
          <p:nvPr/>
        </p:nvSpPr>
        <p:spPr>
          <a:xfrm>
            <a:off x="426976" y="2163825"/>
            <a:ext cx="2997835" cy="6955750"/>
          </a:xfrm>
          <a:prstGeom prst="rect">
            <a:avLst/>
          </a:prstGeom>
        </p:spPr>
        <p:txBody>
          <a:bodyPr vert="horz" wrap="square" lIns="0" tIns="12700" rIns="0" bIns="0" rtlCol="0">
            <a:spAutoFit/>
          </a:bodyPr>
          <a:lstStyle/>
          <a:p>
            <a:pPr marL="96520" indent="-83820">
              <a:lnSpc>
                <a:spcPct val="100000"/>
              </a:lnSpc>
              <a:spcBef>
                <a:spcPts val="100"/>
              </a:spcBef>
              <a:buChar char="•"/>
              <a:tabLst>
                <a:tab pos="96520" algn="l"/>
              </a:tabLst>
            </a:pPr>
            <a:r>
              <a:rPr sz="1100" spc="-5" dirty="0">
                <a:solidFill>
                  <a:srgbClr val="5F5F5F"/>
                </a:solidFill>
                <a:latin typeface="Times New Roman"/>
                <a:cs typeface="Times New Roman"/>
              </a:rPr>
              <a:t>SPECIFICATIONS</a:t>
            </a:r>
          </a:p>
          <a:p>
            <a:pPr>
              <a:lnSpc>
                <a:spcPct val="100000"/>
              </a:lnSpc>
              <a:buFont typeface="Times New Roman"/>
              <a:buChar char="•"/>
            </a:pPr>
            <a:endParaRPr sz="1100" spc="-5" dirty="0">
              <a:solidFill>
                <a:srgbClr val="5F5F5F"/>
              </a:solidFill>
              <a:latin typeface="Times New Roman"/>
              <a:cs typeface="Times New Roman"/>
            </a:endParaRPr>
          </a:p>
          <a:p>
            <a:pPr marL="18415">
              <a:lnSpc>
                <a:spcPct val="100000"/>
              </a:lnSpc>
            </a:pPr>
            <a:r>
              <a:rPr sz="1100" spc="-5" dirty="0">
                <a:solidFill>
                  <a:srgbClr val="5F5F5F"/>
                </a:solidFill>
                <a:latin typeface="Times New Roman"/>
                <a:cs typeface="Times New Roman"/>
              </a:rPr>
              <a:t>Standard :</a:t>
            </a:r>
          </a:p>
          <a:p>
            <a:pPr marL="469900" lvl="1" indent="-229235">
              <a:lnSpc>
                <a:spcPct val="100000"/>
              </a:lnSpc>
              <a:buChar char="-"/>
              <a:tabLst>
                <a:tab pos="469900" algn="l"/>
                <a:tab pos="470534" algn="l"/>
              </a:tabLst>
            </a:pPr>
            <a:r>
              <a:rPr sz="1100" spc="-5" dirty="0">
                <a:solidFill>
                  <a:srgbClr val="5F5F5F"/>
                </a:solidFill>
                <a:latin typeface="Times New Roman"/>
                <a:cs typeface="Times New Roman"/>
              </a:rPr>
              <a:t>1 axe équipé d’un codeur optique absolu</a:t>
            </a:r>
          </a:p>
          <a:p>
            <a:pPr marL="469900" marR="5080" lvl="1" indent="-228600">
              <a:lnSpc>
                <a:spcPts val="1310"/>
              </a:lnSpc>
              <a:spcBef>
                <a:spcPts val="50"/>
              </a:spcBef>
              <a:buChar char="-"/>
              <a:tabLst>
                <a:tab pos="469900" algn="l"/>
                <a:tab pos="470534" algn="l"/>
              </a:tabLst>
            </a:pPr>
            <a:r>
              <a:rPr sz="1100" spc="-5" dirty="0">
                <a:solidFill>
                  <a:srgbClr val="5F5F5F"/>
                </a:solidFill>
                <a:latin typeface="Times New Roman"/>
                <a:cs typeface="Times New Roman"/>
              </a:rPr>
              <a:t>interface informatique IEEE 488, RS232 et  Ethernet</a:t>
            </a:r>
          </a:p>
          <a:p>
            <a:pPr marL="469900" marR="6350" lvl="1" indent="-228600">
              <a:lnSpc>
                <a:spcPts val="1320"/>
              </a:lnSpc>
              <a:buChar char="-"/>
              <a:tabLst>
                <a:tab pos="469900" algn="l"/>
                <a:tab pos="470534" algn="l"/>
              </a:tabLst>
            </a:pPr>
            <a:r>
              <a:rPr sz="1100" spc="-5" dirty="0">
                <a:solidFill>
                  <a:srgbClr val="5F5F5F"/>
                </a:solidFill>
                <a:latin typeface="Times New Roman"/>
                <a:cs typeface="Times New Roman"/>
              </a:rPr>
              <a:t>commande manuelle en mode vitesse au  moyen d’une commande portable AC 9015</a:t>
            </a:r>
          </a:p>
          <a:p>
            <a:pPr marL="469900" marR="5715" lvl="1" indent="-228600">
              <a:lnSpc>
                <a:spcPts val="1320"/>
              </a:lnSpc>
              <a:spcBef>
                <a:spcPts val="5"/>
              </a:spcBef>
              <a:buChar char="-"/>
              <a:tabLst>
                <a:tab pos="469900" algn="l"/>
                <a:tab pos="470534" algn="l"/>
                <a:tab pos="1226820" algn="l"/>
                <a:tab pos="1505585" algn="l"/>
                <a:tab pos="2030095" algn="l"/>
                <a:tab pos="2494280" algn="l"/>
              </a:tabLst>
            </a:pPr>
            <a:r>
              <a:rPr sz="1100" spc="-5" dirty="0">
                <a:solidFill>
                  <a:srgbClr val="5F5F5F"/>
                </a:solidFill>
                <a:latin typeface="Times New Roman"/>
                <a:cs typeface="Times New Roman"/>
              </a:rPr>
              <a:t>commande	au	moyen	d’une	interface  utilisateur graphique</a:t>
            </a:r>
          </a:p>
          <a:p>
            <a:pPr marL="469900" lvl="1" indent="-229235">
              <a:lnSpc>
                <a:spcPts val="1265"/>
              </a:lnSpc>
              <a:buChar char="-"/>
              <a:tabLst>
                <a:tab pos="469900" algn="l"/>
                <a:tab pos="470534" algn="l"/>
              </a:tabLst>
            </a:pPr>
            <a:r>
              <a:rPr sz="1100" spc="-5" dirty="0">
                <a:solidFill>
                  <a:srgbClr val="5F5F5F"/>
                </a:solidFill>
                <a:latin typeface="Times New Roman"/>
                <a:cs typeface="Times New Roman"/>
              </a:rPr>
              <a:t>arrêt mouvement et raz défauts par bouton</a:t>
            </a:r>
          </a:p>
          <a:p>
            <a:pPr marL="469900" marR="8255">
              <a:lnSpc>
                <a:spcPct val="100000"/>
              </a:lnSpc>
            </a:pPr>
            <a:r>
              <a:rPr sz="1100" spc="-5" dirty="0">
                <a:solidFill>
                  <a:srgbClr val="5F5F5F"/>
                </a:solidFill>
                <a:latin typeface="Times New Roman"/>
                <a:cs typeface="Times New Roman"/>
              </a:rPr>
              <a:t>poussoir en face avant et par interface  automatique</a:t>
            </a:r>
          </a:p>
          <a:p>
            <a:pPr marL="469900" lvl="1" indent="-229235">
              <a:lnSpc>
                <a:spcPct val="100000"/>
              </a:lnSpc>
              <a:buChar char="-"/>
              <a:tabLst>
                <a:tab pos="469900" algn="l"/>
                <a:tab pos="470534" algn="l"/>
              </a:tabLst>
            </a:pPr>
            <a:r>
              <a:rPr sz="1100" spc="-5" dirty="0">
                <a:solidFill>
                  <a:srgbClr val="5F5F5F"/>
                </a:solidFill>
                <a:latin typeface="Times New Roman"/>
                <a:cs typeface="Times New Roman"/>
              </a:rPr>
              <a:t>interface avec unité d’affichage AC 9010</a:t>
            </a:r>
          </a:p>
          <a:p>
            <a:pPr marL="469900" marR="5080" lvl="1" indent="-228600" algn="just">
              <a:lnSpc>
                <a:spcPct val="99500"/>
              </a:lnSpc>
              <a:spcBef>
                <a:spcPts val="5"/>
              </a:spcBef>
              <a:buChar char="-"/>
              <a:tabLst>
                <a:tab pos="470534" algn="l"/>
              </a:tabLst>
            </a:pPr>
            <a:r>
              <a:rPr sz="1100" spc="-5" dirty="0">
                <a:solidFill>
                  <a:srgbClr val="5F5F5F"/>
                </a:solidFill>
                <a:latin typeface="Times New Roman"/>
                <a:cs typeface="Times New Roman"/>
              </a:rPr>
              <a:t>commande de tout type de moteurs à courant  continu 0-115 V cc avec ou sans excitation  séparée</a:t>
            </a:r>
          </a:p>
          <a:p>
            <a:pPr marL="469900" marR="5080" lvl="1" indent="-228600" algn="just">
              <a:lnSpc>
                <a:spcPct val="100000"/>
              </a:lnSpc>
              <a:buChar char="-"/>
              <a:tabLst>
                <a:tab pos="470534" algn="l"/>
              </a:tabLst>
            </a:pPr>
            <a:r>
              <a:rPr sz="1100" spc="-5" dirty="0">
                <a:solidFill>
                  <a:srgbClr val="5F5F5F"/>
                </a:solidFill>
                <a:latin typeface="Times New Roman"/>
                <a:cs typeface="Times New Roman"/>
              </a:rPr>
              <a:t>régulation de vitesse par génératrice  tachymétrique ou par FCEM</a:t>
            </a:r>
          </a:p>
          <a:p>
            <a:pPr marL="469900" marR="6985" lvl="1" indent="-228600">
              <a:lnSpc>
                <a:spcPts val="1310"/>
              </a:lnSpc>
              <a:spcBef>
                <a:spcPts val="55"/>
              </a:spcBef>
              <a:buChar char="-"/>
              <a:tabLst>
                <a:tab pos="469900" algn="l"/>
                <a:tab pos="470534" algn="l"/>
              </a:tabLst>
            </a:pPr>
            <a:r>
              <a:rPr sz="1100" spc="-5" dirty="0">
                <a:solidFill>
                  <a:srgbClr val="5F5F5F"/>
                </a:solidFill>
                <a:latin typeface="Times New Roman"/>
                <a:cs typeface="Times New Roman"/>
              </a:rPr>
              <a:t>limitation de courant configurable axe par  axe</a:t>
            </a:r>
          </a:p>
          <a:p>
            <a:pPr marL="469900" marR="6985" lvl="1" indent="-228600">
              <a:lnSpc>
                <a:spcPts val="1320"/>
              </a:lnSpc>
              <a:buChar char="-"/>
              <a:tabLst>
                <a:tab pos="469900" algn="l"/>
                <a:tab pos="470534" algn="l"/>
              </a:tabLst>
            </a:pPr>
            <a:r>
              <a:rPr sz="1100" spc="-5" dirty="0">
                <a:solidFill>
                  <a:srgbClr val="5F5F5F"/>
                </a:solidFill>
                <a:latin typeface="Times New Roman"/>
                <a:cs typeface="Times New Roman"/>
              </a:rPr>
              <a:t>limitation de vitesse configurable axe par  axe</a:t>
            </a:r>
          </a:p>
          <a:p>
            <a:pPr marL="469900" marR="5080" lvl="1" indent="-228600">
              <a:lnSpc>
                <a:spcPts val="1320"/>
              </a:lnSpc>
              <a:buChar char="-"/>
              <a:tabLst>
                <a:tab pos="469900" algn="l"/>
                <a:tab pos="470534" algn="l"/>
              </a:tabLst>
            </a:pPr>
            <a:r>
              <a:rPr sz="1100" spc="-5" dirty="0">
                <a:solidFill>
                  <a:srgbClr val="5F5F5F"/>
                </a:solidFill>
                <a:latin typeface="Times New Roman"/>
                <a:cs typeface="Times New Roman"/>
              </a:rPr>
              <a:t>technologie : amplificateur de puissance à  découpage par transistor</a:t>
            </a:r>
          </a:p>
          <a:p>
            <a:pPr lvl="1">
              <a:lnSpc>
                <a:spcPct val="100000"/>
              </a:lnSpc>
              <a:buChar char="-"/>
            </a:pPr>
            <a:endParaRPr sz="1100" spc="-5" dirty="0">
              <a:solidFill>
                <a:srgbClr val="5F5F5F"/>
              </a:solidFill>
              <a:latin typeface="Times New Roman"/>
              <a:cs typeface="Times New Roman"/>
            </a:endParaRPr>
          </a:p>
          <a:p>
            <a:pPr marL="18415">
              <a:lnSpc>
                <a:spcPct val="100000"/>
              </a:lnSpc>
            </a:pPr>
            <a:r>
              <a:rPr sz="1100" spc="-5" dirty="0">
                <a:solidFill>
                  <a:srgbClr val="5F5F5F"/>
                </a:solidFill>
                <a:latin typeface="Times New Roman"/>
                <a:cs typeface="Times New Roman"/>
              </a:rPr>
              <a:t>Options :</a:t>
            </a:r>
          </a:p>
          <a:p>
            <a:pPr>
              <a:lnSpc>
                <a:spcPct val="100000"/>
              </a:lnSpc>
              <a:spcBef>
                <a:spcPts val="55"/>
              </a:spcBef>
            </a:pPr>
            <a:endParaRPr sz="1100" spc="-5" dirty="0">
              <a:solidFill>
                <a:srgbClr val="5F5F5F"/>
              </a:solidFill>
              <a:latin typeface="Times New Roman"/>
              <a:cs typeface="Times New Roman"/>
            </a:endParaRPr>
          </a:p>
          <a:p>
            <a:pPr marL="469900" lvl="1" indent="-229235">
              <a:lnSpc>
                <a:spcPct val="100000"/>
              </a:lnSpc>
              <a:buChar char="-"/>
              <a:tabLst>
                <a:tab pos="469900" algn="l"/>
                <a:tab pos="470534" algn="l"/>
              </a:tabLst>
            </a:pPr>
            <a:r>
              <a:rPr sz="1100" spc="-5" dirty="0">
                <a:solidFill>
                  <a:srgbClr val="5F5F5F"/>
                </a:solidFill>
                <a:latin typeface="Times New Roman"/>
                <a:cs typeface="Times New Roman"/>
              </a:rPr>
              <a:t>ajout d’un deuxième axe</a:t>
            </a:r>
          </a:p>
          <a:p>
            <a:pPr marL="469900" lvl="1" indent="-229235">
              <a:lnSpc>
                <a:spcPts val="1315"/>
              </a:lnSpc>
              <a:buChar char="-"/>
              <a:tabLst>
                <a:tab pos="469900" algn="l"/>
                <a:tab pos="470534" algn="l"/>
              </a:tabLst>
            </a:pPr>
            <a:r>
              <a:rPr sz="1100" spc="-5" dirty="0">
                <a:solidFill>
                  <a:srgbClr val="5F5F5F"/>
                </a:solidFill>
                <a:latin typeface="Times New Roman"/>
                <a:cs typeface="Times New Roman"/>
              </a:rPr>
              <a:t>entrée synchro selsyn</a:t>
            </a:r>
          </a:p>
          <a:p>
            <a:pPr marL="469900" lvl="1" indent="-229235">
              <a:lnSpc>
                <a:spcPts val="1315"/>
              </a:lnSpc>
              <a:buChar char="-"/>
              <a:tabLst>
                <a:tab pos="469900" algn="l"/>
                <a:tab pos="470534" algn="l"/>
              </a:tabLst>
            </a:pPr>
            <a:r>
              <a:rPr sz="1100" spc="-5" dirty="0">
                <a:solidFill>
                  <a:srgbClr val="5F5F5F"/>
                </a:solidFill>
                <a:latin typeface="Times New Roman"/>
                <a:cs typeface="Times New Roman"/>
              </a:rPr>
              <a:t>entrée résolveur</a:t>
            </a:r>
          </a:p>
          <a:p>
            <a:pPr marL="469900" lvl="1" indent="-229235">
              <a:lnSpc>
                <a:spcPct val="100000"/>
              </a:lnSpc>
              <a:buChar char="-"/>
              <a:tabLst>
                <a:tab pos="469900" algn="l"/>
                <a:tab pos="470534" algn="l"/>
              </a:tabLst>
            </a:pPr>
            <a:r>
              <a:rPr sz="1100" spc="-5" dirty="0">
                <a:solidFill>
                  <a:srgbClr val="5F5F5F"/>
                </a:solidFill>
                <a:latin typeface="Times New Roman"/>
                <a:cs typeface="Times New Roman"/>
              </a:rPr>
              <a:t>entrée Inductosyn ™</a:t>
            </a:r>
          </a:p>
          <a:p>
            <a:pPr marL="469900" lvl="1" indent="-229235">
              <a:lnSpc>
                <a:spcPct val="100000"/>
              </a:lnSpc>
              <a:buChar char="-"/>
              <a:tabLst>
                <a:tab pos="469900" algn="l"/>
                <a:tab pos="470534" algn="l"/>
              </a:tabLst>
            </a:pPr>
            <a:r>
              <a:rPr sz="1100" spc="-5" dirty="0">
                <a:solidFill>
                  <a:srgbClr val="5F5F5F"/>
                </a:solidFill>
                <a:latin typeface="Times New Roman"/>
                <a:cs typeface="Times New Roman"/>
              </a:rPr>
              <a:t>entrée codeur incrémental</a:t>
            </a:r>
          </a:p>
          <a:p>
            <a:pPr marL="469900" lvl="1" indent="-229235">
              <a:lnSpc>
                <a:spcPct val="100000"/>
              </a:lnSpc>
              <a:buChar char="-"/>
              <a:tabLst>
                <a:tab pos="469900" algn="l"/>
                <a:tab pos="470534" algn="l"/>
              </a:tabLst>
            </a:pPr>
            <a:r>
              <a:rPr sz="1100" spc="-5" dirty="0">
                <a:solidFill>
                  <a:srgbClr val="5F5F5F"/>
                </a:solidFill>
                <a:latin typeface="Times New Roman"/>
                <a:cs typeface="Times New Roman"/>
              </a:rPr>
              <a:t>boîtier de commande manuelle déportée</a:t>
            </a:r>
          </a:p>
          <a:p>
            <a:pPr marL="469900" marR="6985" lvl="1" indent="-228600">
              <a:lnSpc>
                <a:spcPts val="1310"/>
              </a:lnSpc>
              <a:spcBef>
                <a:spcPts val="50"/>
              </a:spcBef>
              <a:buChar char="-"/>
              <a:tabLst>
                <a:tab pos="469900" algn="l"/>
                <a:tab pos="470534" algn="l"/>
              </a:tabLst>
            </a:pPr>
            <a:r>
              <a:rPr sz="1100" spc="-5" dirty="0">
                <a:solidFill>
                  <a:srgbClr val="5F5F5F"/>
                </a:solidFill>
                <a:latin typeface="Times New Roman"/>
                <a:cs typeface="Times New Roman"/>
              </a:rPr>
              <a:t>mémorisation de position sur déclenchement  externe</a:t>
            </a:r>
          </a:p>
          <a:p>
            <a:pPr lvl="1">
              <a:lnSpc>
                <a:spcPct val="100000"/>
              </a:lnSpc>
              <a:spcBef>
                <a:spcPts val="15"/>
              </a:spcBef>
              <a:buChar char="-"/>
            </a:pPr>
            <a:endParaRPr sz="1100" spc="-5" dirty="0">
              <a:solidFill>
                <a:srgbClr val="5F5F5F"/>
              </a:solidFill>
              <a:latin typeface="Times New Roman"/>
              <a:cs typeface="Times New Roman"/>
            </a:endParaRPr>
          </a:p>
          <a:p>
            <a:pPr marL="96520" indent="-83820">
              <a:lnSpc>
                <a:spcPct val="100000"/>
              </a:lnSpc>
              <a:buChar char="•"/>
              <a:tabLst>
                <a:tab pos="96520" algn="l"/>
              </a:tabLst>
            </a:pPr>
            <a:r>
              <a:rPr sz="1100" spc="-5" dirty="0">
                <a:solidFill>
                  <a:srgbClr val="5F5F5F"/>
                </a:solidFill>
                <a:latin typeface="Times New Roman"/>
                <a:cs typeface="Times New Roman"/>
              </a:rPr>
              <a:t>DIMENSIONS</a:t>
            </a:r>
          </a:p>
          <a:p>
            <a:pPr>
              <a:lnSpc>
                <a:spcPct val="100000"/>
              </a:lnSpc>
              <a:buFont typeface="Times New Roman"/>
              <a:buChar char="•"/>
            </a:pPr>
            <a:endParaRPr sz="1100" spc="-5" dirty="0">
              <a:solidFill>
                <a:srgbClr val="5F5F5F"/>
              </a:solidFill>
              <a:latin typeface="Times New Roman"/>
              <a:cs typeface="Times New Roman"/>
            </a:endParaRPr>
          </a:p>
          <a:p>
            <a:pPr marL="469900" lvl="1" indent="-229235">
              <a:lnSpc>
                <a:spcPts val="1315"/>
              </a:lnSpc>
              <a:buChar char="-"/>
              <a:tabLst>
                <a:tab pos="469900" algn="l"/>
                <a:tab pos="470534" algn="l"/>
              </a:tabLst>
            </a:pPr>
            <a:r>
              <a:rPr sz="1100" spc="-5" dirty="0">
                <a:solidFill>
                  <a:srgbClr val="5F5F5F"/>
                </a:solidFill>
                <a:latin typeface="Times New Roman"/>
                <a:cs typeface="Times New Roman"/>
              </a:rPr>
              <a:t>présentation en coffret rackable 4U 19”</a:t>
            </a:r>
          </a:p>
          <a:p>
            <a:pPr marL="469900" lvl="1" indent="-229235">
              <a:lnSpc>
                <a:spcPts val="1315"/>
              </a:lnSpc>
              <a:buClr>
                <a:srgbClr val="585858"/>
              </a:buClr>
              <a:buChar char="-"/>
              <a:tabLst>
                <a:tab pos="469900" algn="l"/>
                <a:tab pos="470534" algn="l"/>
              </a:tabLst>
            </a:pPr>
            <a:r>
              <a:rPr sz="1100" spc="-5" dirty="0">
                <a:solidFill>
                  <a:srgbClr val="5F5F5F"/>
                </a:solidFill>
                <a:latin typeface="Times New Roman"/>
                <a:cs typeface="Times New Roman"/>
              </a:rPr>
              <a:t>poids : 7 kg</a:t>
            </a:r>
          </a:p>
        </p:txBody>
      </p:sp>
      <p:sp>
        <p:nvSpPr>
          <p:cNvPr id="8" name="object 8"/>
          <p:cNvSpPr txBox="1"/>
          <p:nvPr/>
        </p:nvSpPr>
        <p:spPr>
          <a:xfrm>
            <a:off x="4131690" y="2499106"/>
            <a:ext cx="621030" cy="193675"/>
          </a:xfrm>
          <a:prstGeom prst="rect">
            <a:avLst/>
          </a:prstGeom>
        </p:spPr>
        <p:txBody>
          <a:bodyPr vert="horz" wrap="square" lIns="0" tIns="12700" rIns="0" bIns="0" rtlCol="0">
            <a:spAutoFit/>
          </a:bodyPr>
          <a:lstStyle/>
          <a:p>
            <a:pPr marL="12700">
              <a:lnSpc>
                <a:spcPct val="100000"/>
              </a:lnSpc>
              <a:spcBef>
                <a:spcPts val="100"/>
              </a:spcBef>
            </a:pPr>
            <a:r>
              <a:rPr sz="1100" i="1" spc="-5" dirty="0">
                <a:solidFill>
                  <a:srgbClr val="5F5F5F"/>
                </a:solidFill>
                <a:latin typeface="Times New Roman"/>
                <a:cs typeface="Times New Roman"/>
              </a:rPr>
              <a:t>Standard</a:t>
            </a:r>
            <a:r>
              <a:rPr sz="1100" i="1" spc="-40" dirty="0">
                <a:solidFill>
                  <a:srgbClr val="5F5F5F"/>
                </a:solidFill>
                <a:latin typeface="Times New Roman"/>
                <a:cs typeface="Times New Roman"/>
              </a:rPr>
              <a:t> </a:t>
            </a:r>
            <a:r>
              <a:rPr sz="1100" i="1" dirty="0">
                <a:solidFill>
                  <a:srgbClr val="5F5F5F"/>
                </a:solidFill>
                <a:latin typeface="Times New Roman"/>
                <a:cs typeface="Times New Roman"/>
              </a:rPr>
              <a:t>:</a:t>
            </a:r>
            <a:endParaRPr sz="1100">
              <a:latin typeface="Times New Roman"/>
              <a:cs typeface="Times New Roman"/>
            </a:endParaRPr>
          </a:p>
        </p:txBody>
      </p:sp>
      <p:sp>
        <p:nvSpPr>
          <p:cNvPr id="9" name="object 9"/>
          <p:cNvSpPr txBox="1"/>
          <p:nvPr/>
        </p:nvSpPr>
        <p:spPr>
          <a:xfrm>
            <a:off x="4128642" y="2163825"/>
            <a:ext cx="2997835" cy="3708400"/>
          </a:xfrm>
          <a:prstGeom prst="rect">
            <a:avLst/>
          </a:prstGeom>
        </p:spPr>
        <p:txBody>
          <a:bodyPr vert="horz" wrap="square" lIns="0" tIns="12700" rIns="0" bIns="0" rtlCol="0">
            <a:spAutoFit/>
          </a:bodyPr>
          <a:lstStyle/>
          <a:p>
            <a:pPr marL="96520" indent="-83820">
              <a:lnSpc>
                <a:spcPct val="100000"/>
              </a:lnSpc>
              <a:spcBef>
                <a:spcPts val="100"/>
              </a:spcBef>
              <a:buChar char="•"/>
              <a:tabLst>
                <a:tab pos="96520" algn="l"/>
              </a:tabLst>
            </a:pPr>
            <a:r>
              <a:rPr sz="1100" i="1" spc="-5" dirty="0">
                <a:solidFill>
                  <a:srgbClr val="5F5F5F"/>
                </a:solidFill>
                <a:latin typeface="Times New Roman"/>
                <a:cs typeface="Times New Roman"/>
              </a:rPr>
              <a:t>SPECIFICATIONS</a:t>
            </a:r>
            <a:endParaRPr sz="1100" dirty="0">
              <a:latin typeface="Times New Roman"/>
              <a:cs typeface="Times New Roman"/>
            </a:endParaRPr>
          </a:p>
          <a:p>
            <a:pPr>
              <a:lnSpc>
                <a:spcPct val="100000"/>
              </a:lnSpc>
              <a:buClr>
                <a:srgbClr val="5F5F5F"/>
              </a:buClr>
              <a:buFont typeface="Times New Roman"/>
              <a:buChar char="•"/>
            </a:pPr>
            <a:endParaRPr sz="1200" dirty="0">
              <a:latin typeface="Times New Roman"/>
              <a:cs typeface="Times New Roman"/>
            </a:endParaRPr>
          </a:p>
          <a:p>
            <a:pPr>
              <a:lnSpc>
                <a:spcPct val="100000"/>
              </a:lnSpc>
              <a:spcBef>
                <a:spcPts val="55"/>
              </a:spcBef>
              <a:buClr>
                <a:srgbClr val="5F5F5F"/>
              </a:buClr>
              <a:buFont typeface="Times New Roman"/>
              <a:buChar char="•"/>
            </a:pPr>
            <a:endParaRPr sz="1050" dirty="0">
              <a:latin typeface="Times New Roman"/>
              <a:cs typeface="Times New Roman"/>
            </a:endParaRPr>
          </a:p>
          <a:p>
            <a:pPr marL="462280" lvl="1" indent="-221615">
              <a:lnSpc>
                <a:spcPct val="100000"/>
              </a:lnSpc>
              <a:buFont typeface="Times New Roman"/>
              <a:buChar char="-"/>
              <a:tabLst>
                <a:tab pos="462280" algn="l"/>
                <a:tab pos="462915" algn="l"/>
              </a:tabLst>
            </a:pPr>
            <a:r>
              <a:rPr sz="1100" i="1" dirty="0">
                <a:solidFill>
                  <a:srgbClr val="5F5F5F"/>
                </a:solidFill>
                <a:latin typeface="Times New Roman"/>
                <a:cs typeface="Times New Roman"/>
              </a:rPr>
              <a:t>1 </a:t>
            </a:r>
            <a:r>
              <a:rPr sz="1100" i="1" spc="-5" dirty="0">
                <a:solidFill>
                  <a:srgbClr val="5F5F5F"/>
                </a:solidFill>
                <a:latin typeface="Times New Roman"/>
                <a:cs typeface="Times New Roman"/>
              </a:rPr>
              <a:t>axis fitted with absolute optical</a:t>
            </a:r>
            <a:r>
              <a:rPr sz="1100" i="1" spc="15" dirty="0">
                <a:solidFill>
                  <a:srgbClr val="5F5F5F"/>
                </a:solidFill>
                <a:latin typeface="Times New Roman"/>
                <a:cs typeface="Times New Roman"/>
              </a:rPr>
              <a:t> </a:t>
            </a:r>
            <a:r>
              <a:rPr sz="1100" i="1" spc="-5" dirty="0">
                <a:solidFill>
                  <a:srgbClr val="5F5F5F"/>
                </a:solidFill>
                <a:latin typeface="Times New Roman"/>
                <a:cs typeface="Times New Roman"/>
              </a:rPr>
              <a:t>encoder</a:t>
            </a:r>
            <a:endParaRPr sz="1100" dirty="0">
              <a:latin typeface="Times New Roman"/>
              <a:cs typeface="Times New Roman"/>
            </a:endParaRPr>
          </a:p>
          <a:p>
            <a:pPr marL="469900" marR="5080" lvl="1" indent="-228600">
              <a:lnSpc>
                <a:spcPts val="1310"/>
              </a:lnSpc>
              <a:spcBef>
                <a:spcPts val="50"/>
              </a:spcBef>
              <a:buFont typeface="Times New Roman"/>
              <a:buChar char="-"/>
              <a:tabLst>
                <a:tab pos="462280" algn="l"/>
                <a:tab pos="462915" algn="l"/>
              </a:tabLst>
            </a:pPr>
            <a:r>
              <a:rPr sz="1100" i="1" spc="-5" dirty="0">
                <a:solidFill>
                  <a:srgbClr val="5F5F5F"/>
                </a:solidFill>
                <a:latin typeface="Times New Roman"/>
                <a:cs typeface="Times New Roman"/>
              </a:rPr>
              <a:t>IEEE-488, </a:t>
            </a:r>
            <a:r>
              <a:rPr sz="1100" i="1" dirty="0">
                <a:solidFill>
                  <a:srgbClr val="5F5F5F"/>
                </a:solidFill>
                <a:latin typeface="Times New Roman"/>
                <a:cs typeface="Times New Roman"/>
              </a:rPr>
              <a:t>RS232 and </a:t>
            </a:r>
            <a:r>
              <a:rPr sz="1100" i="1" spc="-5" dirty="0">
                <a:solidFill>
                  <a:srgbClr val="5F5F5F"/>
                </a:solidFill>
                <a:latin typeface="Times New Roman"/>
                <a:cs typeface="Times New Roman"/>
              </a:rPr>
              <a:t>Ethernet computer  interface</a:t>
            </a:r>
            <a:endParaRPr sz="1100" dirty="0">
              <a:latin typeface="Times New Roman"/>
              <a:cs typeface="Times New Roman"/>
            </a:endParaRPr>
          </a:p>
          <a:p>
            <a:pPr marL="469900" marR="5080" lvl="1" indent="-228600">
              <a:lnSpc>
                <a:spcPts val="1320"/>
              </a:lnSpc>
              <a:buFont typeface="Times New Roman"/>
              <a:buChar char="-"/>
              <a:tabLst>
                <a:tab pos="462280" algn="l"/>
                <a:tab pos="462915" algn="l"/>
              </a:tabLst>
            </a:pPr>
            <a:r>
              <a:rPr sz="1100" i="1" dirty="0">
                <a:solidFill>
                  <a:srgbClr val="5F5F5F"/>
                </a:solidFill>
                <a:latin typeface="Times New Roman"/>
                <a:cs typeface="Times New Roman"/>
              </a:rPr>
              <a:t>manual </a:t>
            </a:r>
            <a:r>
              <a:rPr sz="1100" i="1" spc="-5" dirty="0">
                <a:solidFill>
                  <a:srgbClr val="5F5F5F"/>
                </a:solidFill>
                <a:latin typeface="Times New Roman"/>
                <a:cs typeface="Times New Roman"/>
              </a:rPr>
              <a:t>speed control </a:t>
            </a:r>
            <a:r>
              <a:rPr sz="1100" i="1" spc="-10" dirty="0">
                <a:solidFill>
                  <a:srgbClr val="5F5F5F"/>
                </a:solidFill>
                <a:latin typeface="Times New Roman"/>
                <a:cs typeface="Times New Roman"/>
              </a:rPr>
              <a:t>with </a:t>
            </a:r>
            <a:r>
              <a:rPr sz="1100" i="1" dirty="0">
                <a:solidFill>
                  <a:srgbClr val="5F5F5F"/>
                </a:solidFill>
                <a:latin typeface="Times New Roman"/>
                <a:cs typeface="Times New Roman"/>
              </a:rPr>
              <a:t>the hand-held  unit AC</a:t>
            </a:r>
            <a:r>
              <a:rPr sz="1100" i="1" spc="-20" dirty="0">
                <a:solidFill>
                  <a:srgbClr val="5F5F5F"/>
                </a:solidFill>
                <a:latin typeface="Times New Roman"/>
                <a:cs typeface="Times New Roman"/>
              </a:rPr>
              <a:t> </a:t>
            </a:r>
            <a:r>
              <a:rPr sz="1100" i="1" dirty="0">
                <a:solidFill>
                  <a:srgbClr val="5F5F5F"/>
                </a:solidFill>
                <a:latin typeface="Times New Roman"/>
                <a:cs typeface="Times New Roman"/>
              </a:rPr>
              <a:t>9015</a:t>
            </a:r>
            <a:endParaRPr sz="1100" dirty="0">
              <a:latin typeface="Times New Roman"/>
              <a:cs typeface="Times New Roman"/>
            </a:endParaRPr>
          </a:p>
          <a:p>
            <a:pPr marL="462280" lvl="1" indent="-221615">
              <a:lnSpc>
                <a:spcPts val="1280"/>
              </a:lnSpc>
              <a:buFont typeface="Times New Roman"/>
              <a:buChar char="-"/>
              <a:tabLst>
                <a:tab pos="462280" algn="l"/>
                <a:tab pos="462915" algn="l"/>
              </a:tabLst>
            </a:pPr>
            <a:r>
              <a:rPr sz="1100" i="1" dirty="0">
                <a:solidFill>
                  <a:srgbClr val="5F5F5F"/>
                </a:solidFill>
                <a:latin typeface="Times New Roman"/>
                <a:cs typeface="Times New Roman"/>
              </a:rPr>
              <a:t>control </a:t>
            </a:r>
            <a:r>
              <a:rPr sz="1100" i="1" spc="-10" dirty="0">
                <a:solidFill>
                  <a:srgbClr val="5F5F5F"/>
                </a:solidFill>
                <a:latin typeface="Times New Roman"/>
                <a:cs typeface="Times New Roman"/>
              </a:rPr>
              <a:t>by </a:t>
            </a:r>
            <a:r>
              <a:rPr sz="1100" i="1" spc="-5" dirty="0">
                <a:solidFill>
                  <a:srgbClr val="5F5F5F"/>
                </a:solidFill>
                <a:latin typeface="Times New Roman"/>
                <a:cs typeface="Times New Roman"/>
              </a:rPr>
              <a:t>graphical user</a:t>
            </a:r>
            <a:r>
              <a:rPr sz="1100" i="1" spc="10" dirty="0">
                <a:solidFill>
                  <a:srgbClr val="5F5F5F"/>
                </a:solidFill>
                <a:latin typeface="Times New Roman"/>
                <a:cs typeface="Times New Roman"/>
              </a:rPr>
              <a:t> </a:t>
            </a:r>
            <a:r>
              <a:rPr sz="1100" i="1" spc="-5" dirty="0">
                <a:solidFill>
                  <a:srgbClr val="5F5F5F"/>
                </a:solidFill>
                <a:latin typeface="Times New Roman"/>
                <a:cs typeface="Times New Roman"/>
              </a:rPr>
              <a:t>interface</a:t>
            </a:r>
            <a:endParaRPr sz="1100" dirty="0">
              <a:latin typeface="Times New Roman"/>
              <a:cs typeface="Times New Roman"/>
            </a:endParaRPr>
          </a:p>
          <a:p>
            <a:pPr marL="469900" marR="6350" lvl="1" indent="-228600" algn="just">
              <a:lnSpc>
                <a:spcPct val="99500"/>
              </a:lnSpc>
              <a:spcBef>
                <a:spcPts val="10"/>
              </a:spcBef>
              <a:buFont typeface="Times New Roman"/>
              <a:buChar char="-"/>
              <a:tabLst>
                <a:tab pos="462915" algn="l"/>
              </a:tabLst>
            </a:pPr>
            <a:r>
              <a:rPr sz="1100" i="1" dirty="0">
                <a:solidFill>
                  <a:srgbClr val="5F5F5F"/>
                </a:solidFill>
                <a:latin typeface="Times New Roman"/>
                <a:cs typeface="Times New Roman"/>
              </a:rPr>
              <a:t>motion stop </a:t>
            </a:r>
            <a:r>
              <a:rPr sz="1100" i="1" spc="-5" dirty="0">
                <a:solidFill>
                  <a:srgbClr val="5F5F5F"/>
                </a:solidFill>
                <a:latin typeface="Times New Roman"/>
                <a:cs typeface="Times New Roman"/>
              </a:rPr>
              <a:t>and failures reset </a:t>
            </a:r>
            <a:r>
              <a:rPr sz="1100" i="1" dirty="0">
                <a:solidFill>
                  <a:srgbClr val="5F5F5F"/>
                </a:solidFill>
                <a:latin typeface="Times New Roman"/>
                <a:cs typeface="Times New Roman"/>
              </a:rPr>
              <a:t>by </a:t>
            </a:r>
            <a:r>
              <a:rPr sz="1100" i="1" spc="-5" dirty="0">
                <a:solidFill>
                  <a:srgbClr val="5F5F5F"/>
                </a:solidFill>
                <a:latin typeface="Times New Roman"/>
                <a:cs typeface="Times New Roman"/>
              </a:rPr>
              <a:t>push  </a:t>
            </a:r>
            <a:r>
              <a:rPr sz="1100" i="1" dirty="0">
                <a:solidFill>
                  <a:srgbClr val="5F5F5F"/>
                </a:solidFill>
                <a:latin typeface="Times New Roman"/>
                <a:cs typeface="Times New Roman"/>
              </a:rPr>
              <a:t>button </a:t>
            </a:r>
            <a:r>
              <a:rPr sz="1100" i="1" spc="-5" dirty="0">
                <a:solidFill>
                  <a:srgbClr val="5F5F5F"/>
                </a:solidFill>
                <a:latin typeface="Times New Roman"/>
                <a:cs typeface="Times New Roman"/>
              </a:rPr>
              <a:t>in front panel and </a:t>
            </a:r>
            <a:r>
              <a:rPr sz="1100" i="1" dirty="0">
                <a:solidFill>
                  <a:srgbClr val="5F5F5F"/>
                </a:solidFill>
                <a:latin typeface="Times New Roman"/>
                <a:cs typeface="Times New Roman"/>
              </a:rPr>
              <a:t>by </a:t>
            </a:r>
            <a:r>
              <a:rPr sz="1100" i="1" spc="-5" dirty="0">
                <a:solidFill>
                  <a:srgbClr val="5F5F5F"/>
                </a:solidFill>
                <a:latin typeface="Times New Roman"/>
                <a:cs typeface="Times New Roman"/>
              </a:rPr>
              <a:t>automatic  interface</a:t>
            </a:r>
            <a:endParaRPr sz="1100" dirty="0">
              <a:latin typeface="Times New Roman"/>
              <a:cs typeface="Times New Roman"/>
            </a:endParaRPr>
          </a:p>
          <a:p>
            <a:pPr marL="462280" lvl="1" indent="-221615" algn="just">
              <a:lnSpc>
                <a:spcPct val="100000"/>
              </a:lnSpc>
              <a:buFont typeface="Times New Roman"/>
              <a:buChar char="-"/>
              <a:tabLst>
                <a:tab pos="462915" algn="l"/>
              </a:tabLst>
            </a:pPr>
            <a:r>
              <a:rPr sz="1100" i="1" spc="-5" dirty="0">
                <a:solidFill>
                  <a:srgbClr val="5F5F5F"/>
                </a:solidFill>
                <a:latin typeface="Times New Roman"/>
                <a:cs typeface="Times New Roman"/>
              </a:rPr>
              <a:t>interface with </a:t>
            </a:r>
            <a:r>
              <a:rPr sz="1100" i="1" dirty="0">
                <a:solidFill>
                  <a:srgbClr val="5F5F5F"/>
                </a:solidFill>
                <a:latin typeface="Times New Roman"/>
                <a:cs typeface="Times New Roman"/>
              </a:rPr>
              <a:t>AC 9010 </a:t>
            </a:r>
            <a:r>
              <a:rPr sz="1100" i="1" spc="-5" dirty="0">
                <a:solidFill>
                  <a:srgbClr val="5F5F5F"/>
                </a:solidFill>
                <a:latin typeface="Times New Roman"/>
                <a:cs typeface="Times New Roman"/>
              </a:rPr>
              <a:t>display</a:t>
            </a:r>
            <a:r>
              <a:rPr sz="1100" i="1" spc="-10" dirty="0">
                <a:solidFill>
                  <a:srgbClr val="5F5F5F"/>
                </a:solidFill>
                <a:latin typeface="Times New Roman"/>
                <a:cs typeface="Times New Roman"/>
              </a:rPr>
              <a:t> </a:t>
            </a:r>
            <a:r>
              <a:rPr sz="1100" i="1" spc="-5" dirty="0">
                <a:solidFill>
                  <a:srgbClr val="5F5F5F"/>
                </a:solidFill>
                <a:latin typeface="Times New Roman"/>
                <a:cs typeface="Times New Roman"/>
              </a:rPr>
              <a:t>unit</a:t>
            </a:r>
            <a:endParaRPr sz="1100" dirty="0">
              <a:latin typeface="Times New Roman"/>
              <a:cs typeface="Times New Roman"/>
            </a:endParaRPr>
          </a:p>
          <a:p>
            <a:pPr marL="469900" marR="6350" lvl="1" indent="-228600" algn="just">
              <a:lnSpc>
                <a:spcPct val="99500"/>
              </a:lnSpc>
              <a:spcBef>
                <a:spcPts val="5"/>
              </a:spcBef>
              <a:buFont typeface="Times New Roman"/>
              <a:buChar char="-"/>
              <a:tabLst>
                <a:tab pos="462915" algn="l"/>
              </a:tabLst>
            </a:pPr>
            <a:r>
              <a:rPr sz="1100" i="1" dirty="0">
                <a:solidFill>
                  <a:srgbClr val="5F5F5F"/>
                </a:solidFill>
                <a:latin typeface="Times New Roman"/>
                <a:cs typeface="Times New Roman"/>
              </a:rPr>
              <a:t>control of </a:t>
            </a:r>
            <a:r>
              <a:rPr sz="1100" i="1" spc="-5" dirty="0">
                <a:solidFill>
                  <a:srgbClr val="5F5F5F"/>
                </a:solidFill>
                <a:latin typeface="Times New Roman"/>
                <a:cs typeface="Times New Roman"/>
              </a:rPr>
              <a:t>any type </a:t>
            </a:r>
            <a:r>
              <a:rPr sz="1100" i="1" dirty="0">
                <a:solidFill>
                  <a:srgbClr val="5F5F5F"/>
                </a:solidFill>
                <a:latin typeface="Times New Roman"/>
                <a:cs typeface="Times New Roman"/>
              </a:rPr>
              <a:t>of 0-115 V </a:t>
            </a:r>
            <a:r>
              <a:rPr sz="1100" i="1" spc="-5" dirty="0">
                <a:solidFill>
                  <a:srgbClr val="5F5F5F"/>
                </a:solidFill>
                <a:latin typeface="Times New Roman"/>
                <a:cs typeface="Times New Roman"/>
              </a:rPr>
              <a:t>DC </a:t>
            </a:r>
            <a:r>
              <a:rPr sz="1100" i="1" dirty="0">
                <a:solidFill>
                  <a:srgbClr val="5F5F5F"/>
                </a:solidFill>
                <a:latin typeface="Times New Roman"/>
                <a:cs typeface="Times New Roman"/>
              </a:rPr>
              <a:t>brush  </a:t>
            </a:r>
            <a:r>
              <a:rPr sz="1100" i="1" spc="-5" dirty="0">
                <a:solidFill>
                  <a:srgbClr val="5F5F5F"/>
                </a:solidFill>
                <a:latin typeface="Times New Roman"/>
                <a:cs typeface="Times New Roman"/>
              </a:rPr>
              <a:t>motor with </a:t>
            </a:r>
            <a:r>
              <a:rPr sz="1100" i="1" dirty="0">
                <a:solidFill>
                  <a:srgbClr val="5F5F5F"/>
                </a:solidFill>
                <a:latin typeface="Times New Roman"/>
                <a:cs typeface="Times New Roman"/>
              </a:rPr>
              <a:t>or </a:t>
            </a:r>
            <a:r>
              <a:rPr sz="1100" i="1" spc="-5" dirty="0">
                <a:solidFill>
                  <a:srgbClr val="5F5F5F"/>
                </a:solidFill>
                <a:latin typeface="Times New Roman"/>
                <a:cs typeface="Times New Roman"/>
              </a:rPr>
              <a:t>without </a:t>
            </a:r>
            <a:r>
              <a:rPr sz="1100" i="1" dirty="0">
                <a:solidFill>
                  <a:srgbClr val="5F5F5F"/>
                </a:solidFill>
                <a:latin typeface="Times New Roman"/>
                <a:cs typeface="Times New Roman"/>
              </a:rPr>
              <a:t>separate </a:t>
            </a:r>
            <a:r>
              <a:rPr sz="1100" i="1" spc="-5" dirty="0">
                <a:solidFill>
                  <a:srgbClr val="5F5F5F"/>
                </a:solidFill>
                <a:latin typeface="Times New Roman"/>
                <a:cs typeface="Times New Roman"/>
              </a:rPr>
              <a:t>field  connection</a:t>
            </a:r>
            <a:endParaRPr sz="1100" dirty="0">
              <a:latin typeface="Times New Roman"/>
              <a:cs typeface="Times New Roman"/>
            </a:endParaRPr>
          </a:p>
          <a:p>
            <a:pPr marL="469900" marR="5715" lvl="1" indent="-228600" algn="just">
              <a:lnSpc>
                <a:spcPct val="100000"/>
              </a:lnSpc>
              <a:buFont typeface="Times New Roman"/>
              <a:buChar char="-"/>
              <a:tabLst>
                <a:tab pos="462915" algn="l"/>
              </a:tabLst>
            </a:pPr>
            <a:r>
              <a:rPr sz="1100" i="1" dirty="0">
                <a:solidFill>
                  <a:srgbClr val="5F5F5F"/>
                </a:solidFill>
                <a:latin typeface="Times New Roman"/>
                <a:cs typeface="Times New Roman"/>
              </a:rPr>
              <a:t>speed </a:t>
            </a:r>
            <a:r>
              <a:rPr sz="1100" i="1" spc="-5" dirty="0">
                <a:solidFill>
                  <a:srgbClr val="5F5F5F"/>
                </a:solidFill>
                <a:latin typeface="Times New Roman"/>
                <a:cs typeface="Times New Roman"/>
              </a:rPr>
              <a:t>control </a:t>
            </a:r>
            <a:r>
              <a:rPr sz="1100" i="1" dirty="0">
                <a:solidFill>
                  <a:srgbClr val="5F5F5F"/>
                </a:solidFill>
                <a:latin typeface="Times New Roman"/>
                <a:cs typeface="Times New Roman"/>
              </a:rPr>
              <a:t>by </a:t>
            </a:r>
            <a:r>
              <a:rPr sz="1100" i="1" spc="-5" dirty="0">
                <a:solidFill>
                  <a:srgbClr val="5F5F5F"/>
                </a:solidFill>
                <a:latin typeface="Times New Roman"/>
                <a:cs typeface="Times New Roman"/>
              </a:rPr>
              <a:t>par </a:t>
            </a:r>
            <a:r>
              <a:rPr sz="1100" i="1" dirty="0">
                <a:solidFill>
                  <a:srgbClr val="5F5F5F"/>
                </a:solidFill>
                <a:latin typeface="Times New Roman"/>
                <a:cs typeface="Times New Roman"/>
              </a:rPr>
              <a:t>tachogenerator or by  back </a:t>
            </a:r>
            <a:r>
              <a:rPr sz="1100" i="1" spc="-5" dirty="0">
                <a:solidFill>
                  <a:srgbClr val="5F5F5F"/>
                </a:solidFill>
                <a:latin typeface="Times New Roman"/>
                <a:cs typeface="Times New Roman"/>
              </a:rPr>
              <a:t>electromotive force</a:t>
            </a:r>
            <a:r>
              <a:rPr sz="1100" i="1" spc="-10" dirty="0">
                <a:solidFill>
                  <a:srgbClr val="5F5F5F"/>
                </a:solidFill>
                <a:latin typeface="Times New Roman"/>
                <a:cs typeface="Times New Roman"/>
              </a:rPr>
              <a:t> </a:t>
            </a:r>
            <a:r>
              <a:rPr sz="1100" i="1" dirty="0">
                <a:solidFill>
                  <a:srgbClr val="5F5F5F"/>
                </a:solidFill>
                <a:latin typeface="Times New Roman"/>
                <a:cs typeface="Times New Roman"/>
              </a:rPr>
              <a:t>(BEMF)</a:t>
            </a:r>
            <a:endParaRPr sz="1100" dirty="0">
              <a:latin typeface="Times New Roman"/>
              <a:cs typeface="Times New Roman"/>
            </a:endParaRPr>
          </a:p>
          <a:p>
            <a:pPr marL="462280" lvl="1" indent="-221615" algn="just">
              <a:lnSpc>
                <a:spcPct val="100000"/>
              </a:lnSpc>
              <a:buFont typeface="Times New Roman"/>
              <a:buChar char="-"/>
              <a:tabLst>
                <a:tab pos="462915" algn="l"/>
              </a:tabLst>
            </a:pPr>
            <a:r>
              <a:rPr sz="1100" i="1" dirty="0">
                <a:solidFill>
                  <a:srgbClr val="5F5F5F"/>
                </a:solidFill>
                <a:latin typeface="Times New Roman"/>
                <a:cs typeface="Times New Roman"/>
              </a:rPr>
              <a:t>current </a:t>
            </a:r>
            <a:r>
              <a:rPr sz="1100" i="1" spc="-5" dirty="0">
                <a:solidFill>
                  <a:srgbClr val="5F5F5F"/>
                </a:solidFill>
                <a:latin typeface="Times New Roman"/>
                <a:cs typeface="Times New Roman"/>
              </a:rPr>
              <a:t>limitation configurable axis </a:t>
            </a:r>
            <a:r>
              <a:rPr sz="1100" i="1" dirty="0">
                <a:solidFill>
                  <a:srgbClr val="5F5F5F"/>
                </a:solidFill>
                <a:latin typeface="Times New Roman"/>
                <a:cs typeface="Times New Roman"/>
              </a:rPr>
              <a:t>per</a:t>
            </a:r>
            <a:r>
              <a:rPr sz="1100" i="1" spc="-10" dirty="0">
                <a:solidFill>
                  <a:srgbClr val="5F5F5F"/>
                </a:solidFill>
                <a:latin typeface="Times New Roman"/>
                <a:cs typeface="Times New Roman"/>
              </a:rPr>
              <a:t> </a:t>
            </a:r>
            <a:r>
              <a:rPr sz="1100" i="1" spc="-5" dirty="0">
                <a:solidFill>
                  <a:srgbClr val="5F5F5F"/>
                </a:solidFill>
                <a:latin typeface="Times New Roman"/>
                <a:cs typeface="Times New Roman"/>
              </a:rPr>
              <a:t>axis</a:t>
            </a:r>
            <a:endParaRPr sz="1100" dirty="0">
              <a:latin typeface="Times New Roman"/>
              <a:cs typeface="Times New Roman"/>
            </a:endParaRPr>
          </a:p>
          <a:p>
            <a:pPr marL="462280" lvl="1" indent="-221615" algn="just">
              <a:lnSpc>
                <a:spcPts val="1315"/>
              </a:lnSpc>
              <a:buFont typeface="Times New Roman"/>
              <a:buChar char="-"/>
              <a:tabLst>
                <a:tab pos="462915" algn="l"/>
              </a:tabLst>
            </a:pPr>
            <a:r>
              <a:rPr sz="1100" i="1" dirty="0">
                <a:solidFill>
                  <a:srgbClr val="5F5F5F"/>
                </a:solidFill>
                <a:latin typeface="Times New Roman"/>
                <a:cs typeface="Times New Roman"/>
              </a:rPr>
              <a:t>speed </a:t>
            </a:r>
            <a:r>
              <a:rPr sz="1100" i="1" spc="-5" dirty="0">
                <a:solidFill>
                  <a:srgbClr val="5F5F5F"/>
                </a:solidFill>
                <a:latin typeface="Times New Roman"/>
                <a:cs typeface="Times New Roman"/>
              </a:rPr>
              <a:t>limitation configurable axis per axis</a:t>
            </a:r>
            <a:endParaRPr sz="1100" dirty="0">
              <a:latin typeface="Times New Roman"/>
              <a:cs typeface="Times New Roman"/>
            </a:endParaRPr>
          </a:p>
          <a:p>
            <a:pPr marL="469900" marR="6985" lvl="1" indent="-228600" algn="just">
              <a:lnSpc>
                <a:spcPts val="1320"/>
              </a:lnSpc>
              <a:spcBef>
                <a:spcPts val="40"/>
              </a:spcBef>
              <a:buFont typeface="Times New Roman"/>
              <a:buChar char="-"/>
              <a:tabLst>
                <a:tab pos="462915" algn="l"/>
              </a:tabLst>
            </a:pPr>
            <a:r>
              <a:rPr sz="1100" i="1" spc="-5" dirty="0">
                <a:solidFill>
                  <a:srgbClr val="5F5F5F"/>
                </a:solidFill>
                <a:latin typeface="Times New Roman"/>
                <a:cs typeface="Times New Roman"/>
              </a:rPr>
              <a:t>technology </a:t>
            </a:r>
            <a:r>
              <a:rPr sz="1100" i="1" dirty="0">
                <a:solidFill>
                  <a:srgbClr val="5F5F5F"/>
                </a:solidFill>
                <a:latin typeface="Times New Roman"/>
                <a:cs typeface="Times New Roman"/>
              </a:rPr>
              <a:t>: </a:t>
            </a:r>
            <a:r>
              <a:rPr sz="1100" i="1" spc="-5" dirty="0">
                <a:solidFill>
                  <a:srgbClr val="5F5F5F"/>
                </a:solidFill>
                <a:latin typeface="Times New Roman"/>
                <a:cs typeface="Times New Roman"/>
              </a:rPr>
              <a:t>transistor </a:t>
            </a:r>
            <a:r>
              <a:rPr sz="1100" i="1" dirty="0">
                <a:solidFill>
                  <a:srgbClr val="5F5F5F"/>
                </a:solidFill>
                <a:latin typeface="Times New Roman"/>
                <a:cs typeface="Times New Roman"/>
              </a:rPr>
              <a:t>switching power  </a:t>
            </a:r>
            <a:r>
              <a:rPr sz="1100" i="1" spc="-5" dirty="0">
                <a:solidFill>
                  <a:srgbClr val="5F5F5F"/>
                </a:solidFill>
                <a:latin typeface="Times New Roman"/>
                <a:cs typeface="Times New Roman"/>
              </a:rPr>
              <a:t>amplifier</a:t>
            </a:r>
            <a:endParaRPr sz="1100" dirty="0">
              <a:latin typeface="Times New Roman"/>
              <a:cs typeface="Times New Roman"/>
            </a:endParaRPr>
          </a:p>
        </p:txBody>
      </p:sp>
      <p:sp>
        <p:nvSpPr>
          <p:cNvPr id="10" name="object 10"/>
          <p:cNvSpPr txBox="1"/>
          <p:nvPr/>
        </p:nvSpPr>
        <p:spPr>
          <a:xfrm>
            <a:off x="4131690" y="6515480"/>
            <a:ext cx="551180" cy="193675"/>
          </a:xfrm>
          <a:prstGeom prst="rect">
            <a:avLst/>
          </a:prstGeom>
        </p:spPr>
        <p:txBody>
          <a:bodyPr vert="horz" wrap="square" lIns="0" tIns="13335" rIns="0" bIns="0" rtlCol="0">
            <a:spAutoFit/>
          </a:bodyPr>
          <a:lstStyle/>
          <a:p>
            <a:pPr marL="12700">
              <a:lnSpc>
                <a:spcPct val="100000"/>
              </a:lnSpc>
              <a:spcBef>
                <a:spcPts val="105"/>
              </a:spcBef>
            </a:pPr>
            <a:r>
              <a:rPr sz="1100" i="1" spc="-5" dirty="0">
                <a:solidFill>
                  <a:srgbClr val="5F5F5F"/>
                </a:solidFill>
                <a:latin typeface="Times New Roman"/>
                <a:cs typeface="Times New Roman"/>
              </a:rPr>
              <a:t>Options</a:t>
            </a:r>
            <a:r>
              <a:rPr sz="1100" i="1" spc="-50" dirty="0">
                <a:solidFill>
                  <a:srgbClr val="5F5F5F"/>
                </a:solidFill>
                <a:latin typeface="Times New Roman"/>
                <a:cs typeface="Times New Roman"/>
              </a:rPr>
              <a:t> </a:t>
            </a:r>
            <a:r>
              <a:rPr sz="1100" i="1" dirty="0">
                <a:solidFill>
                  <a:srgbClr val="5F5F5F"/>
                </a:solidFill>
                <a:latin typeface="Times New Roman"/>
                <a:cs typeface="Times New Roman"/>
              </a:rPr>
              <a:t>:</a:t>
            </a:r>
            <a:endParaRPr sz="1100">
              <a:latin typeface="Times New Roman"/>
              <a:cs typeface="Times New Roman"/>
            </a:endParaRPr>
          </a:p>
        </p:txBody>
      </p:sp>
      <p:sp>
        <p:nvSpPr>
          <p:cNvPr id="11" name="object 11"/>
          <p:cNvSpPr txBox="1"/>
          <p:nvPr/>
        </p:nvSpPr>
        <p:spPr>
          <a:xfrm>
            <a:off x="4128642" y="6850760"/>
            <a:ext cx="2656205" cy="2201545"/>
          </a:xfrm>
          <a:prstGeom prst="rect">
            <a:avLst/>
          </a:prstGeom>
        </p:spPr>
        <p:txBody>
          <a:bodyPr vert="horz" wrap="square" lIns="0" tIns="13335" rIns="0" bIns="0" rtlCol="0">
            <a:spAutoFit/>
          </a:bodyPr>
          <a:lstStyle/>
          <a:p>
            <a:pPr marL="462280" indent="-221615">
              <a:lnSpc>
                <a:spcPct val="100000"/>
              </a:lnSpc>
              <a:spcBef>
                <a:spcPts val="105"/>
              </a:spcBef>
              <a:buFont typeface="Times New Roman"/>
              <a:buChar char="-"/>
              <a:tabLst>
                <a:tab pos="462280" algn="l"/>
                <a:tab pos="462915" algn="l"/>
              </a:tabLst>
            </a:pPr>
            <a:r>
              <a:rPr sz="1100" i="1" dirty="0">
                <a:solidFill>
                  <a:srgbClr val="5F5F5F"/>
                </a:solidFill>
                <a:latin typeface="Times New Roman"/>
                <a:cs typeface="Times New Roman"/>
              </a:rPr>
              <a:t>addition of a second</a:t>
            </a:r>
            <a:r>
              <a:rPr sz="1100" i="1" spc="-40" dirty="0">
                <a:solidFill>
                  <a:srgbClr val="5F5F5F"/>
                </a:solidFill>
                <a:latin typeface="Times New Roman"/>
                <a:cs typeface="Times New Roman"/>
              </a:rPr>
              <a:t> </a:t>
            </a:r>
            <a:r>
              <a:rPr sz="1100" i="1" spc="-5" dirty="0">
                <a:solidFill>
                  <a:srgbClr val="5F5F5F"/>
                </a:solidFill>
                <a:latin typeface="Times New Roman"/>
                <a:cs typeface="Times New Roman"/>
              </a:rPr>
              <a:t>axis</a:t>
            </a:r>
            <a:endParaRPr sz="1100" dirty="0">
              <a:latin typeface="Times New Roman"/>
              <a:cs typeface="Times New Roman"/>
            </a:endParaRPr>
          </a:p>
          <a:p>
            <a:pPr marL="462280" indent="-221615">
              <a:lnSpc>
                <a:spcPts val="1315"/>
              </a:lnSpc>
              <a:buFont typeface="Times New Roman"/>
              <a:buChar char="-"/>
              <a:tabLst>
                <a:tab pos="462280" algn="l"/>
                <a:tab pos="462915" algn="l"/>
              </a:tabLst>
            </a:pPr>
            <a:r>
              <a:rPr sz="1100" i="1" dirty="0">
                <a:solidFill>
                  <a:srgbClr val="5F5F5F"/>
                </a:solidFill>
                <a:latin typeface="Times New Roman"/>
                <a:cs typeface="Times New Roman"/>
              </a:rPr>
              <a:t>synchro </a:t>
            </a:r>
            <a:r>
              <a:rPr sz="1100" i="1" spc="-5" dirty="0">
                <a:solidFill>
                  <a:srgbClr val="5F5F5F"/>
                </a:solidFill>
                <a:latin typeface="Times New Roman"/>
                <a:cs typeface="Times New Roman"/>
              </a:rPr>
              <a:t>selsyn input</a:t>
            </a:r>
            <a:endParaRPr sz="1100" dirty="0">
              <a:latin typeface="Times New Roman"/>
              <a:cs typeface="Times New Roman"/>
            </a:endParaRPr>
          </a:p>
          <a:p>
            <a:pPr marL="462280" indent="-221615">
              <a:lnSpc>
                <a:spcPts val="1315"/>
              </a:lnSpc>
              <a:buFont typeface="Times New Roman"/>
              <a:buChar char="-"/>
              <a:tabLst>
                <a:tab pos="462280" algn="l"/>
                <a:tab pos="462915" algn="l"/>
              </a:tabLst>
            </a:pPr>
            <a:r>
              <a:rPr sz="1100" i="1" spc="-5" dirty="0">
                <a:solidFill>
                  <a:srgbClr val="5F5F5F"/>
                </a:solidFill>
                <a:latin typeface="Times New Roman"/>
                <a:cs typeface="Times New Roman"/>
              </a:rPr>
              <a:t>resolver input</a:t>
            </a:r>
            <a:endParaRPr sz="1100" dirty="0">
              <a:latin typeface="Times New Roman"/>
              <a:cs typeface="Times New Roman"/>
            </a:endParaRPr>
          </a:p>
          <a:p>
            <a:pPr marL="462280" indent="-221615">
              <a:lnSpc>
                <a:spcPct val="100000"/>
              </a:lnSpc>
              <a:buFont typeface="Times New Roman"/>
              <a:buChar char="-"/>
              <a:tabLst>
                <a:tab pos="462280" algn="l"/>
                <a:tab pos="462915" algn="l"/>
              </a:tabLst>
            </a:pPr>
            <a:r>
              <a:rPr sz="1100" i="1" spc="-5" dirty="0">
                <a:solidFill>
                  <a:srgbClr val="5F5F5F"/>
                </a:solidFill>
                <a:latin typeface="Times New Roman"/>
                <a:cs typeface="Times New Roman"/>
              </a:rPr>
              <a:t>Inductosyn </a:t>
            </a:r>
            <a:r>
              <a:rPr sz="1100" i="1" dirty="0">
                <a:solidFill>
                  <a:srgbClr val="5F5F5F"/>
                </a:solidFill>
                <a:latin typeface="Times New Roman"/>
                <a:cs typeface="Times New Roman"/>
              </a:rPr>
              <a:t>™</a:t>
            </a:r>
            <a:r>
              <a:rPr sz="1100" i="1" spc="-15" dirty="0">
                <a:solidFill>
                  <a:srgbClr val="5F5F5F"/>
                </a:solidFill>
                <a:latin typeface="Times New Roman"/>
                <a:cs typeface="Times New Roman"/>
              </a:rPr>
              <a:t> </a:t>
            </a:r>
            <a:r>
              <a:rPr sz="1100" i="1" spc="-5" dirty="0">
                <a:solidFill>
                  <a:srgbClr val="5F5F5F"/>
                </a:solidFill>
                <a:latin typeface="Times New Roman"/>
                <a:cs typeface="Times New Roman"/>
              </a:rPr>
              <a:t>input</a:t>
            </a:r>
            <a:endParaRPr sz="1100" dirty="0">
              <a:latin typeface="Times New Roman"/>
              <a:cs typeface="Times New Roman"/>
            </a:endParaRPr>
          </a:p>
          <a:p>
            <a:pPr marL="462280" indent="-221615">
              <a:lnSpc>
                <a:spcPct val="100000"/>
              </a:lnSpc>
              <a:buFont typeface="Times New Roman"/>
              <a:buChar char="-"/>
              <a:tabLst>
                <a:tab pos="462280" algn="l"/>
                <a:tab pos="462915" algn="l"/>
              </a:tabLst>
            </a:pPr>
            <a:r>
              <a:rPr sz="1100" i="1" spc="-5" dirty="0">
                <a:solidFill>
                  <a:srgbClr val="5F5F5F"/>
                </a:solidFill>
                <a:latin typeface="Times New Roman"/>
                <a:cs typeface="Times New Roman"/>
              </a:rPr>
              <a:t>incremental encoder</a:t>
            </a:r>
            <a:r>
              <a:rPr sz="1100" i="1" spc="-15" dirty="0">
                <a:solidFill>
                  <a:srgbClr val="5F5F5F"/>
                </a:solidFill>
                <a:latin typeface="Times New Roman"/>
                <a:cs typeface="Times New Roman"/>
              </a:rPr>
              <a:t> </a:t>
            </a:r>
            <a:r>
              <a:rPr sz="1100" i="1" spc="-5" dirty="0">
                <a:solidFill>
                  <a:srgbClr val="5F5F5F"/>
                </a:solidFill>
                <a:latin typeface="Times New Roman"/>
                <a:cs typeface="Times New Roman"/>
              </a:rPr>
              <a:t>input</a:t>
            </a:r>
            <a:endParaRPr sz="1100" dirty="0">
              <a:latin typeface="Times New Roman"/>
              <a:cs typeface="Times New Roman"/>
            </a:endParaRPr>
          </a:p>
          <a:p>
            <a:pPr marL="462280" indent="-221615">
              <a:lnSpc>
                <a:spcPct val="100000"/>
              </a:lnSpc>
              <a:buFont typeface="Times New Roman"/>
              <a:buChar char="-"/>
              <a:tabLst>
                <a:tab pos="462280" algn="l"/>
                <a:tab pos="462915" algn="l"/>
              </a:tabLst>
            </a:pPr>
            <a:r>
              <a:rPr sz="1100" i="1" dirty="0">
                <a:solidFill>
                  <a:srgbClr val="5F5F5F"/>
                </a:solidFill>
                <a:latin typeface="Times New Roman"/>
                <a:cs typeface="Times New Roman"/>
              </a:rPr>
              <a:t>remote manual </a:t>
            </a:r>
            <a:r>
              <a:rPr sz="1100" i="1" spc="-5" dirty="0">
                <a:solidFill>
                  <a:srgbClr val="5F5F5F"/>
                </a:solidFill>
                <a:latin typeface="Times New Roman"/>
                <a:cs typeface="Times New Roman"/>
              </a:rPr>
              <a:t>control</a:t>
            </a:r>
            <a:r>
              <a:rPr sz="1100" i="1" spc="-25" dirty="0">
                <a:solidFill>
                  <a:srgbClr val="5F5F5F"/>
                </a:solidFill>
                <a:latin typeface="Times New Roman"/>
                <a:cs typeface="Times New Roman"/>
              </a:rPr>
              <a:t> </a:t>
            </a:r>
            <a:r>
              <a:rPr sz="1100" i="1" dirty="0">
                <a:solidFill>
                  <a:srgbClr val="5F5F5F"/>
                </a:solidFill>
                <a:latin typeface="Times New Roman"/>
                <a:cs typeface="Times New Roman"/>
              </a:rPr>
              <a:t>box</a:t>
            </a:r>
            <a:endParaRPr sz="1100" dirty="0">
              <a:latin typeface="Times New Roman"/>
              <a:cs typeface="Times New Roman"/>
            </a:endParaRPr>
          </a:p>
          <a:p>
            <a:pPr marL="462280" indent="-221615">
              <a:lnSpc>
                <a:spcPct val="100000"/>
              </a:lnSpc>
              <a:buFont typeface="Times New Roman"/>
              <a:buChar char="-"/>
              <a:tabLst>
                <a:tab pos="462280" algn="l"/>
                <a:tab pos="462915" algn="l"/>
              </a:tabLst>
            </a:pPr>
            <a:r>
              <a:rPr sz="1100" i="1" spc="-5" dirty="0">
                <a:solidFill>
                  <a:srgbClr val="5F5F5F"/>
                </a:solidFill>
                <a:latin typeface="Times New Roman"/>
                <a:cs typeface="Times New Roman"/>
              </a:rPr>
              <a:t>positions recording </a:t>
            </a:r>
            <a:r>
              <a:rPr sz="1100" i="1" dirty="0">
                <a:solidFill>
                  <a:srgbClr val="5F5F5F"/>
                </a:solidFill>
                <a:latin typeface="Times New Roman"/>
                <a:cs typeface="Times New Roman"/>
              </a:rPr>
              <a:t>on </a:t>
            </a:r>
            <a:r>
              <a:rPr sz="1100" i="1" spc="-5" dirty="0">
                <a:solidFill>
                  <a:srgbClr val="5F5F5F"/>
                </a:solidFill>
                <a:latin typeface="Times New Roman"/>
                <a:cs typeface="Times New Roman"/>
              </a:rPr>
              <a:t>external</a:t>
            </a:r>
            <a:r>
              <a:rPr sz="1100" i="1" spc="30" dirty="0">
                <a:solidFill>
                  <a:srgbClr val="5F5F5F"/>
                </a:solidFill>
                <a:latin typeface="Times New Roman"/>
                <a:cs typeface="Times New Roman"/>
              </a:rPr>
              <a:t> </a:t>
            </a:r>
            <a:r>
              <a:rPr sz="1100" i="1" spc="-5" dirty="0">
                <a:solidFill>
                  <a:srgbClr val="5F5F5F"/>
                </a:solidFill>
                <a:latin typeface="Times New Roman"/>
                <a:cs typeface="Times New Roman"/>
              </a:rPr>
              <a:t>trigger</a:t>
            </a:r>
            <a:endParaRPr sz="1100" dirty="0">
              <a:latin typeface="Times New Roman"/>
              <a:cs typeface="Times New Roman"/>
            </a:endParaRPr>
          </a:p>
          <a:p>
            <a:pPr>
              <a:lnSpc>
                <a:spcPct val="100000"/>
              </a:lnSpc>
            </a:pPr>
            <a:endParaRPr sz="1200" dirty="0">
              <a:latin typeface="Times New Roman"/>
              <a:cs typeface="Times New Roman"/>
            </a:endParaRPr>
          </a:p>
          <a:p>
            <a:pPr>
              <a:lnSpc>
                <a:spcPct val="100000"/>
              </a:lnSpc>
              <a:spcBef>
                <a:spcPts val="40"/>
              </a:spcBef>
            </a:pPr>
            <a:endParaRPr sz="1050" dirty="0">
              <a:latin typeface="Times New Roman"/>
              <a:cs typeface="Times New Roman"/>
            </a:endParaRPr>
          </a:p>
          <a:p>
            <a:pPr marL="96520" indent="-83820">
              <a:lnSpc>
                <a:spcPct val="100000"/>
              </a:lnSpc>
              <a:buChar char="•"/>
              <a:tabLst>
                <a:tab pos="96520" algn="l"/>
              </a:tabLst>
            </a:pPr>
            <a:r>
              <a:rPr sz="1100" i="1" spc="-5" dirty="0">
                <a:solidFill>
                  <a:srgbClr val="5F5F5F"/>
                </a:solidFill>
                <a:latin typeface="Times New Roman"/>
                <a:cs typeface="Times New Roman"/>
              </a:rPr>
              <a:t>DIMENSIONS</a:t>
            </a:r>
            <a:endParaRPr sz="1100" dirty="0">
              <a:latin typeface="Times New Roman"/>
              <a:cs typeface="Times New Roman"/>
            </a:endParaRPr>
          </a:p>
          <a:p>
            <a:pPr>
              <a:lnSpc>
                <a:spcPct val="100000"/>
              </a:lnSpc>
              <a:buClr>
                <a:srgbClr val="5F5F5F"/>
              </a:buClr>
              <a:buFont typeface="Times New Roman"/>
              <a:buChar char="•"/>
            </a:pPr>
            <a:endParaRPr sz="1150" dirty="0">
              <a:latin typeface="Times New Roman"/>
              <a:cs typeface="Times New Roman"/>
            </a:endParaRPr>
          </a:p>
          <a:p>
            <a:pPr marL="469900" lvl="1" indent="-229235">
              <a:lnSpc>
                <a:spcPts val="1315"/>
              </a:lnSpc>
              <a:buFont typeface="Times New Roman"/>
              <a:buChar char="-"/>
              <a:tabLst>
                <a:tab pos="469900" algn="l"/>
                <a:tab pos="470534" algn="l"/>
              </a:tabLst>
            </a:pPr>
            <a:r>
              <a:rPr sz="1100" i="1" dirty="0">
                <a:solidFill>
                  <a:srgbClr val="5F5F5F"/>
                </a:solidFill>
                <a:latin typeface="Times New Roman"/>
                <a:cs typeface="Times New Roman"/>
              </a:rPr>
              <a:t>19” 4U </a:t>
            </a:r>
            <a:r>
              <a:rPr sz="1100" i="1" spc="-5" dirty="0">
                <a:solidFill>
                  <a:srgbClr val="5F5F5F"/>
                </a:solidFill>
                <a:latin typeface="Times New Roman"/>
                <a:cs typeface="Times New Roman"/>
              </a:rPr>
              <a:t>rack mountable</a:t>
            </a:r>
            <a:r>
              <a:rPr sz="1100" i="1" spc="-15" dirty="0">
                <a:solidFill>
                  <a:srgbClr val="5F5F5F"/>
                </a:solidFill>
                <a:latin typeface="Times New Roman"/>
                <a:cs typeface="Times New Roman"/>
              </a:rPr>
              <a:t> </a:t>
            </a:r>
            <a:r>
              <a:rPr sz="1100" i="1" spc="-5" dirty="0">
                <a:solidFill>
                  <a:srgbClr val="5F5F5F"/>
                </a:solidFill>
                <a:latin typeface="Times New Roman"/>
                <a:cs typeface="Times New Roman"/>
              </a:rPr>
              <a:t>box</a:t>
            </a:r>
            <a:endParaRPr sz="1100" dirty="0">
              <a:latin typeface="Times New Roman"/>
              <a:cs typeface="Times New Roman"/>
            </a:endParaRPr>
          </a:p>
          <a:p>
            <a:pPr marL="469900" lvl="1" indent="-229235">
              <a:lnSpc>
                <a:spcPts val="1315"/>
              </a:lnSpc>
              <a:buFont typeface="Times New Roman"/>
              <a:buChar char="-"/>
              <a:tabLst>
                <a:tab pos="469900" algn="l"/>
                <a:tab pos="470534" algn="l"/>
              </a:tabLst>
            </a:pPr>
            <a:r>
              <a:rPr sz="1100" i="1" spc="-5" dirty="0">
                <a:solidFill>
                  <a:srgbClr val="5F5F5F"/>
                </a:solidFill>
                <a:latin typeface="Times New Roman"/>
                <a:cs typeface="Times New Roman"/>
              </a:rPr>
              <a:t>weight </a:t>
            </a:r>
            <a:r>
              <a:rPr sz="1100" i="1" dirty="0">
                <a:solidFill>
                  <a:srgbClr val="5F5F5F"/>
                </a:solidFill>
                <a:latin typeface="Times New Roman"/>
                <a:cs typeface="Times New Roman"/>
              </a:rPr>
              <a:t>: 7</a:t>
            </a:r>
            <a:r>
              <a:rPr sz="1100" i="1" spc="-10" dirty="0">
                <a:solidFill>
                  <a:srgbClr val="5F5F5F"/>
                </a:solidFill>
                <a:latin typeface="Times New Roman"/>
                <a:cs typeface="Times New Roman"/>
              </a:rPr>
              <a:t> </a:t>
            </a:r>
            <a:r>
              <a:rPr sz="1100" i="1" dirty="0">
                <a:solidFill>
                  <a:srgbClr val="5F5F5F"/>
                </a:solidFill>
                <a:latin typeface="Times New Roman"/>
                <a:cs typeface="Times New Roman"/>
              </a:rPr>
              <a:t>kg</a:t>
            </a:r>
            <a:endParaRPr sz="1100" dirty="0">
              <a:latin typeface="Times New Roman"/>
              <a:cs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idx="4294967295"/>
          </p:nvPr>
        </p:nvSpPr>
        <p:spPr>
          <a:xfrm>
            <a:off x="3116262" y="1063625"/>
            <a:ext cx="2033588" cy="390525"/>
          </a:xfrm>
          <a:prstGeom prst="rect">
            <a:avLst/>
          </a:prstGeom>
        </p:spPr>
        <p:txBody>
          <a:bodyPr vert="horz" wrap="square" lIns="0" tIns="12700" rIns="0" bIns="0" rtlCol="0">
            <a:spAutoFit/>
          </a:bodyPr>
          <a:lstStyle/>
          <a:p>
            <a:pPr marL="12700">
              <a:lnSpc>
                <a:spcPct val="100000"/>
              </a:lnSpc>
              <a:spcBef>
                <a:spcPts val="100"/>
              </a:spcBef>
              <a:tabLst>
                <a:tab pos="913130" algn="l"/>
              </a:tabLst>
            </a:pPr>
            <a:r>
              <a:rPr spc="-5" dirty="0">
                <a:solidFill>
                  <a:srgbClr val="585858"/>
                </a:solidFill>
              </a:rPr>
              <a:t>XII	</a:t>
            </a:r>
            <a:r>
              <a:rPr spc="-5" dirty="0"/>
              <a:t>AC</a:t>
            </a:r>
            <a:r>
              <a:rPr spc="-90" dirty="0"/>
              <a:t> </a:t>
            </a:r>
            <a:r>
              <a:rPr dirty="0"/>
              <a:t>9031</a:t>
            </a:r>
          </a:p>
        </p:txBody>
      </p:sp>
      <p:sp>
        <p:nvSpPr>
          <p:cNvPr id="6" name="object 6"/>
          <p:cNvSpPr txBox="1"/>
          <p:nvPr/>
        </p:nvSpPr>
        <p:spPr>
          <a:xfrm>
            <a:off x="5183505" y="1063497"/>
            <a:ext cx="2328545" cy="743585"/>
          </a:xfrm>
          <a:prstGeom prst="rect">
            <a:avLst/>
          </a:prstGeom>
        </p:spPr>
        <p:txBody>
          <a:bodyPr vert="horz" wrap="square" lIns="0" tIns="12700" rIns="0" bIns="0" rtlCol="0">
            <a:spAutoFit/>
          </a:bodyPr>
          <a:lstStyle/>
          <a:p>
            <a:pPr marR="5080" algn="r">
              <a:lnSpc>
                <a:spcPts val="2825"/>
              </a:lnSpc>
              <a:spcBef>
                <a:spcPts val="100"/>
              </a:spcBef>
            </a:pPr>
            <a:r>
              <a:rPr sz="2400" spc="-5" dirty="0">
                <a:latin typeface="Times New Roman"/>
                <a:cs typeface="Times New Roman"/>
              </a:rPr>
              <a:t>Unité de</a:t>
            </a:r>
            <a:r>
              <a:rPr sz="2400" spc="-25" dirty="0">
                <a:latin typeface="Times New Roman"/>
                <a:cs typeface="Times New Roman"/>
              </a:rPr>
              <a:t> </a:t>
            </a:r>
            <a:r>
              <a:rPr sz="2400" spc="-5" dirty="0">
                <a:latin typeface="Times New Roman"/>
                <a:cs typeface="Times New Roman"/>
              </a:rPr>
              <a:t>puissance</a:t>
            </a:r>
            <a:endParaRPr sz="2400" dirty="0">
              <a:latin typeface="Times New Roman"/>
              <a:cs typeface="Times New Roman"/>
            </a:endParaRPr>
          </a:p>
          <a:p>
            <a:pPr marR="5080" algn="r">
              <a:lnSpc>
                <a:spcPts val="2825"/>
              </a:lnSpc>
            </a:pPr>
            <a:r>
              <a:rPr sz="2400" i="1" spc="-5" dirty="0">
                <a:solidFill>
                  <a:srgbClr val="5F5F5F"/>
                </a:solidFill>
                <a:latin typeface="Times New Roman"/>
                <a:cs typeface="Times New Roman"/>
              </a:rPr>
              <a:t>Power</a:t>
            </a:r>
            <a:r>
              <a:rPr sz="2400" i="1" spc="-85" dirty="0">
                <a:solidFill>
                  <a:srgbClr val="5F5F5F"/>
                </a:solidFill>
                <a:latin typeface="Times New Roman"/>
                <a:cs typeface="Times New Roman"/>
              </a:rPr>
              <a:t> </a:t>
            </a:r>
            <a:r>
              <a:rPr sz="2400" i="1" dirty="0">
                <a:solidFill>
                  <a:srgbClr val="5F5F5F"/>
                </a:solidFill>
                <a:latin typeface="Times New Roman"/>
                <a:cs typeface="Times New Roman"/>
              </a:rPr>
              <a:t>unit</a:t>
            </a:r>
            <a:endParaRPr sz="2400" dirty="0">
              <a:latin typeface="Times New Roman"/>
              <a:cs typeface="Times New Roman"/>
            </a:endParaRPr>
          </a:p>
        </p:txBody>
      </p:sp>
      <p:sp>
        <p:nvSpPr>
          <p:cNvPr id="7" name="object 7"/>
          <p:cNvSpPr/>
          <p:nvPr/>
        </p:nvSpPr>
        <p:spPr>
          <a:xfrm>
            <a:off x="2223770" y="1953894"/>
            <a:ext cx="2657354" cy="1580515"/>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436880" y="3989958"/>
            <a:ext cx="2996565" cy="4880610"/>
          </a:xfrm>
          <a:prstGeom prst="rect">
            <a:avLst/>
          </a:prstGeom>
        </p:spPr>
        <p:txBody>
          <a:bodyPr vert="horz" wrap="square" lIns="0" tIns="12700" rIns="0" bIns="0" rtlCol="0">
            <a:spAutoFit/>
          </a:bodyPr>
          <a:lstStyle/>
          <a:p>
            <a:pPr marL="102870" indent="-85090">
              <a:lnSpc>
                <a:spcPct val="100000"/>
              </a:lnSpc>
              <a:spcBef>
                <a:spcPts val="100"/>
              </a:spcBef>
              <a:buChar char="•"/>
              <a:tabLst>
                <a:tab pos="103505" algn="l"/>
              </a:tabLst>
            </a:pPr>
            <a:r>
              <a:rPr sz="1100" spc="-5" dirty="0">
                <a:latin typeface="Times New Roman"/>
                <a:cs typeface="Times New Roman"/>
              </a:rPr>
              <a:t>DESCRIPTION</a:t>
            </a:r>
            <a:endParaRPr sz="1100" dirty="0">
              <a:latin typeface="Times New Roman"/>
              <a:cs typeface="Times New Roman"/>
            </a:endParaRPr>
          </a:p>
          <a:p>
            <a:pPr>
              <a:lnSpc>
                <a:spcPct val="100000"/>
              </a:lnSpc>
              <a:buFont typeface="Times New Roman"/>
              <a:buChar char="•"/>
            </a:pPr>
            <a:endParaRPr sz="1150" dirty="0">
              <a:latin typeface="Times New Roman"/>
              <a:cs typeface="Times New Roman"/>
            </a:endParaRPr>
          </a:p>
          <a:p>
            <a:pPr marL="12700" marR="5080" algn="just">
              <a:lnSpc>
                <a:spcPct val="99800"/>
              </a:lnSpc>
              <a:spcBef>
                <a:spcPts val="5"/>
              </a:spcBef>
            </a:pPr>
            <a:r>
              <a:rPr sz="1100" dirty="0">
                <a:latin typeface="Times New Roman"/>
                <a:cs typeface="Times New Roman"/>
              </a:rPr>
              <a:t>L’unité de </a:t>
            </a:r>
            <a:r>
              <a:rPr sz="1100" spc="-5" dirty="0">
                <a:latin typeface="Times New Roman"/>
                <a:cs typeface="Times New Roman"/>
              </a:rPr>
              <a:t>puissance </a:t>
            </a:r>
            <a:r>
              <a:rPr sz="1100" spc="-10" dirty="0">
                <a:latin typeface="Times New Roman"/>
                <a:cs typeface="Times New Roman"/>
              </a:rPr>
              <a:t>AC </a:t>
            </a:r>
            <a:r>
              <a:rPr sz="1100" dirty="0">
                <a:latin typeface="Times New Roman"/>
                <a:cs typeface="Times New Roman"/>
              </a:rPr>
              <a:t>9031 </a:t>
            </a:r>
            <a:r>
              <a:rPr sz="1100" spc="-5" dirty="0">
                <a:latin typeface="Times New Roman"/>
                <a:cs typeface="Times New Roman"/>
              </a:rPr>
              <a:t>est destinée </a:t>
            </a:r>
            <a:r>
              <a:rPr sz="1100" dirty="0">
                <a:latin typeface="Times New Roman"/>
                <a:cs typeface="Times New Roman"/>
              </a:rPr>
              <a:t>à  </a:t>
            </a:r>
            <a:r>
              <a:rPr sz="1100" spc="-5" dirty="0">
                <a:latin typeface="Times New Roman"/>
                <a:cs typeface="Times New Roman"/>
              </a:rPr>
              <a:t>l’animation </a:t>
            </a:r>
            <a:r>
              <a:rPr sz="1100" dirty="0">
                <a:latin typeface="Times New Roman"/>
                <a:cs typeface="Times New Roman"/>
              </a:rPr>
              <a:t>de </a:t>
            </a:r>
            <a:r>
              <a:rPr sz="1100" spc="-5" dirty="0">
                <a:latin typeface="Times New Roman"/>
                <a:cs typeface="Times New Roman"/>
              </a:rPr>
              <a:t>positionneurs multiaxes dans des  applications </a:t>
            </a:r>
            <a:r>
              <a:rPr sz="1100" spc="-10" dirty="0">
                <a:latin typeface="Times New Roman"/>
                <a:cs typeface="Times New Roman"/>
              </a:rPr>
              <a:t>de </a:t>
            </a:r>
            <a:r>
              <a:rPr sz="1100" spc="-5" dirty="0">
                <a:latin typeface="Times New Roman"/>
                <a:cs typeface="Times New Roman"/>
              </a:rPr>
              <a:t>mesure d’antenne </a:t>
            </a:r>
            <a:r>
              <a:rPr sz="1100" dirty="0">
                <a:latin typeface="Times New Roman"/>
                <a:cs typeface="Times New Roman"/>
              </a:rPr>
              <a:t>ou de </a:t>
            </a:r>
            <a:r>
              <a:rPr sz="1100" spc="-5" dirty="0">
                <a:latin typeface="Times New Roman"/>
                <a:cs typeface="Times New Roman"/>
              </a:rPr>
              <a:t>tout  dispositif nécessitant une caractérisation </a:t>
            </a:r>
            <a:r>
              <a:rPr sz="1100" dirty="0">
                <a:latin typeface="Times New Roman"/>
                <a:cs typeface="Times New Roman"/>
              </a:rPr>
              <a:t>de </a:t>
            </a:r>
            <a:r>
              <a:rPr sz="1100" spc="-5" dirty="0">
                <a:latin typeface="Times New Roman"/>
                <a:cs typeface="Times New Roman"/>
              </a:rPr>
              <a:t>sa  </a:t>
            </a:r>
            <a:r>
              <a:rPr sz="1100" dirty="0">
                <a:latin typeface="Times New Roman"/>
                <a:cs typeface="Times New Roman"/>
              </a:rPr>
              <a:t>fonction de </a:t>
            </a:r>
            <a:r>
              <a:rPr sz="1100" spc="-5" dirty="0">
                <a:latin typeface="Times New Roman"/>
                <a:cs typeface="Times New Roman"/>
              </a:rPr>
              <a:t>transfert</a:t>
            </a:r>
            <a:r>
              <a:rPr sz="1100" spc="-25" dirty="0">
                <a:latin typeface="Times New Roman"/>
                <a:cs typeface="Times New Roman"/>
              </a:rPr>
              <a:t> </a:t>
            </a:r>
            <a:r>
              <a:rPr sz="1100" spc="-5" dirty="0">
                <a:latin typeface="Times New Roman"/>
                <a:cs typeface="Times New Roman"/>
              </a:rPr>
              <a:t>spatiale.</a:t>
            </a:r>
            <a:endParaRPr sz="1100" dirty="0">
              <a:latin typeface="Times New Roman"/>
              <a:cs typeface="Times New Roman"/>
            </a:endParaRPr>
          </a:p>
          <a:p>
            <a:pPr>
              <a:lnSpc>
                <a:spcPct val="100000"/>
              </a:lnSpc>
              <a:spcBef>
                <a:spcPts val="55"/>
              </a:spcBef>
            </a:pPr>
            <a:endParaRPr sz="1100" dirty="0">
              <a:latin typeface="Times New Roman"/>
              <a:cs typeface="Times New Roman"/>
            </a:endParaRPr>
          </a:p>
          <a:p>
            <a:pPr marL="12700" marR="92075" algn="just">
              <a:lnSpc>
                <a:spcPct val="99800"/>
              </a:lnSpc>
            </a:pPr>
            <a:r>
              <a:rPr sz="1100" dirty="0">
                <a:latin typeface="Times New Roman"/>
                <a:cs typeface="Times New Roman"/>
              </a:rPr>
              <a:t>Elle </a:t>
            </a:r>
            <a:r>
              <a:rPr sz="1100" spc="-5" dirty="0">
                <a:latin typeface="Times New Roman"/>
                <a:cs typeface="Times New Roman"/>
              </a:rPr>
              <a:t>fournit </a:t>
            </a:r>
            <a:r>
              <a:rPr sz="1100" dirty="0">
                <a:latin typeface="Times New Roman"/>
                <a:cs typeface="Times New Roman"/>
              </a:rPr>
              <a:t>aux </a:t>
            </a:r>
            <a:r>
              <a:rPr sz="1100" spc="-5" dirty="0">
                <a:latin typeface="Times New Roman"/>
                <a:cs typeface="Times New Roman"/>
              </a:rPr>
              <a:t>moteurs la puissance dont </a:t>
            </a:r>
            <a:r>
              <a:rPr sz="1100" dirty="0">
                <a:latin typeface="Times New Roman"/>
                <a:cs typeface="Times New Roman"/>
              </a:rPr>
              <a:t>ils </a:t>
            </a:r>
            <a:r>
              <a:rPr sz="1100" spc="-5" dirty="0">
                <a:latin typeface="Times New Roman"/>
                <a:cs typeface="Times New Roman"/>
              </a:rPr>
              <a:t>ont  </a:t>
            </a:r>
            <a:r>
              <a:rPr sz="1100" dirty="0">
                <a:latin typeface="Times New Roman"/>
                <a:cs typeface="Times New Roman"/>
              </a:rPr>
              <a:t>besoin </a:t>
            </a:r>
            <a:r>
              <a:rPr sz="1100" spc="-5" dirty="0">
                <a:latin typeface="Times New Roman"/>
                <a:cs typeface="Times New Roman"/>
              </a:rPr>
              <a:t>et les protège </a:t>
            </a:r>
            <a:r>
              <a:rPr sz="1100" dirty="0">
                <a:latin typeface="Times New Roman"/>
                <a:cs typeface="Times New Roman"/>
              </a:rPr>
              <a:t>en </a:t>
            </a:r>
            <a:r>
              <a:rPr sz="1100" spc="-5" dirty="0">
                <a:latin typeface="Times New Roman"/>
                <a:cs typeface="Times New Roman"/>
              </a:rPr>
              <a:t>fonction </a:t>
            </a:r>
            <a:r>
              <a:rPr sz="1100" spc="-10" dirty="0">
                <a:latin typeface="Times New Roman"/>
                <a:cs typeface="Times New Roman"/>
              </a:rPr>
              <a:t>de </a:t>
            </a:r>
            <a:r>
              <a:rPr sz="1100" spc="-5" dirty="0">
                <a:latin typeface="Times New Roman"/>
                <a:cs typeface="Times New Roman"/>
              </a:rPr>
              <a:t>leurs  caractéristiques électromécaniques </a:t>
            </a:r>
            <a:r>
              <a:rPr sz="1100" dirty="0">
                <a:latin typeface="Times New Roman"/>
                <a:cs typeface="Times New Roman"/>
              </a:rPr>
              <a:t>et </a:t>
            </a:r>
            <a:r>
              <a:rPr sz="1100" spc="-5" dirty="0">
                <a:latin typeface="Times New Roman"/>
                <a:cs typeface="Times New Roman"/>
              </a:rPr>
              <a:t>thermiques.  </a:t>
            </a:r>
            <a:r>
              <a:rPr sz="1100" dirty="0">
                <a:latin typeface="Times New Roman"/>
                <a:cs typeface="Times New Roman"/>
              </a:rPr>
              <a:t>Connectée sur une </a:t>
            </a:r>
            <a:r>
              <a:rPr sz="1100" spc="-5" dirty="0">
                <a:latin typeface="Times New Roman"/>
                <a:cs typeface="Times New Roman"/>
              </a:rPr>
              <a:t>unité </a:t>
            </a:r>
            <a:r>
              <a:rPr sz="1100" dirty="0">
                <a:latin typeface="Times New Roman"/>
                <a:cs typeface="Times New Roman"/>
              </a:rPr>
              <a:t>de </a:t>
            </a:r>
            <a:r>
              <a:rPr sz="1100" spc="-5" dirty="0">
                <a:latin typeface="Times New Roman"/>
                <a:cs typeface="Times New Roman"/>
              </a:rPr>
              <a:t>contrôle AC 9030, elle  constitue </a:t>
            </a:r>
            <a:r>
              <a:rPr sz="1100" dirty="0">
                <a:latin typeface="Times New Roman"/>
                <a:cs typeface="Times New Roman"/>
              </a:rPr>
              <a:t>un </a:t>
            </a:r>
            <a:r>
              <a:rPr sz="1100" spc="-5" dirty="0">
                <a:latin typeface="Times New Roman"/>
                <a:cs typeface="Times New Roman"/>
              </a:rPr>
              <a:t>ensemble </a:t>
            </a:r>
            <a:r>
              <a:rPr sz="1100" dirty="0">
                <a:latin typeface="Times New Roman"/>
                <a:cs typeface="Times New Roman"/>
              </a:rPr>
              <a:t>cohérent et</a:t>
            </a:r>
            <a:r>
              <a:rPr sz="1100" spc="-15" dirty="0">
                <a:latin typeface="Times New Roman"/>
                <a:cs typeface="Times New Roman"/>
              </a:rPr>
              <a:t> </a:t>
            </a:r>
            <a:r>
              <a:rPr sz="1100" spc="-5" dirty="0">
                <a:latin typeface="Times New Roman"/>
                <a:cs typeface="Times New Roman"/>
              </a:rPr>
              <a:t>fiable.</a:t>
            </a:r>
            <a:endParaRPr sz="1100" dirty="0">
              <a:latin typeface="Times New Roman"/>
              <a:cs typeface="Times New Roman"/>
            </a:endParaRPr>
          </a:p>
          <a:p>
            <a:pPr>
              <a:lnSpc>
                <a:spcPct val="100000"/>
              </a:lnSpc>
            </a:pPr>
            <a:endParaRPr sz="1200" dirty="0">
              <a:latin typeface="Times New Roman"/>
              <a:cs typeface="Times New Roman"/>
            </a:endParaRPr>
          </a:p>
          <a:p>
            <a:pPr>
              <a:lnSpc>
                <a:spcPct val="100000"/>
              </a:lnSpc>
              <a:spcBef>
                <a:spcPts val="40"/>
              </a:spcBef>
            </a:pPr>
            <a:endParaRPr sz="1050" dirty="0">
              <a:latin typeface="Times New Roman"/>
              <a:cs typeface="Times New Roman"/>
            </a:endParaRPr>
          </a:p>
          <a:p>
            <a:pPr marL="96520" indent="-83820">
              <a:lnSpc>
                <a:spcPct val="100000"/>
              </a:lnSpc>
              <a:buChar char="•"/>
              <a:tabLst>
                <a:tab pos="96520" algn="l"/>
              </a:tabLst>
            </a:pPr>
            <a:r>
              <a:rPr sz="1100" spc="-5" dirty="0">
                <a:latin typeface="Times New Roman"/>
                <a:cs typeface="Times New Roman"/>
              </a:rPr>
              <a:t>AVANTAGES</a:t>
            </a:r>
            <a:endParaRPr sz="1100" dirty="0">
              <a:latin typeface="Times New Roman"/>
              <a:cs typeface="Times New Roman"/>
            </a:endParaRPr>
          </a:p>
          <a:p>
            <a:pPr>
              <a:lnSpc>
                <a:spcPct val="100000"/>
              </a:lnSpc>
            </a:pPr>
            <a:endParaRPr sz="1150" dirty="0">
              <a:latin typeface="Times New Roman"/>
              <a:cs typeface="Times New Roman"/>
            </a:endParaRPr>
          </a:p>
          <a:p>
            <a:pPr marL="12700" marR="193675" algn="just">
              <a:lnSpc>
                <a:spcPct val="99700"/>
              </a:lnSpc>
              <a:spcBef>
                <a:spcPts val="5"/>
              </a:spcBef>
            </a:pPr>
            <a:r>
              <a:rPr sz="1100" dirty="0">
                <a:latin typeface="Times New Roman"/>
                <a:cs typeface="Times New Roman"/>
              </a:rPr>
              <a:t>L’AC 9031 </a:t>
            </a:r>
            <a:r>
              <a:rPr sz="1100" spc="-5" dirty="0">
                <a:latin typeface="Times New Roman"/>
                <a:cs typeface="Times New Roman"/>
              </a:rPr>
              <a:t>est capable </a:t>
            </a:r>
            <a:r>
              <a:rPr sz="1100" spc="-10" dirty="0">
                <a:latin typeface="Times New Roman"/>
                <a:cs typeface="Times New Roman"/>
              </a:rPr>
              <a:t>de </a:t>
            </a:r>
            <a:r>
              <a:rPr sz="1100" spc="-5" dirty="0">
                <a:latin typeface="Times New Roman"/>
                <a:cs typeface="Times New Roman"/>
              </a:rPr>
              <a:t>piloter </a:t>
            </a:r>
            <a:r>
              <a:rPr sz="1100" spc="-10" dirty="0">
                <a:latin typeface="Times New Roman"/>
                <a:cs typeface="Times New Roman"/>
              </a:rPr>
              <a:t>de </a:t>
            </a:r>
            <a:r>
              <a:rPr sz="1100" dirty="0">
                <a:latin typeface="Times New Roman"/>
                <a:cs typeface="Times New Roman"/>
              </a:rPr>
              <a:t>1 à 12  </a:t>
            </a:r>
            <a:r>
              <a:rPr sz="1100" spc="-5" dirty="0">
                <a:latin typeface="Times New Roman"/>
                <a:cs typeface="Times New Roman"/>
              </a:rPr>
              <a:t>moteurs </a:t>
            </a:r>
            <a:r>
              <a:rPr sz="1100" dirty="0">
                <a:latin typeface="Times New Roman"/>
                <a:cs typeface="Times New Roman"/>
              </a:rPr>
              <a:t>à </a:t>
            </a:r>
            <a:r>
              <a:rPr sz="1100" spc="-5" dirty="0">
                <a:latin typeface="Times New Roman"/>
                <a:cs typeface="Times New Roman"/>
              </a:rPr>
              <a:t>courant continu, </a:t>
            </a:r>
            <a:r>
              <a:rPr sz="1100" dirty="0">
                <a:latin typeface="Times New Roman"/>
                <a:cs typeface="Times New Roman"/>
              </a:rPr>
              <a:t>de </a:t>
            </a:r>
            <a:r>
              <a:rPr sz="1100" spc="-5" dirty="0">
                <a:latin typeface="Times New Roman"/>
                <a:cs typeface="Times New Roman"/>
              </a:rPr>
              <a:t>caractéristiques  variées, </a:t>
            </a:r>
            <a:r>
              <a:rPr sz="1100" dirty="0">
                <a:latin typeface="Times New Roman"/>
                <a:cs typeface="Times New Roman"/>
              </a:rPr>
              <a:t>en </a:t>
            </a:r>
            <a:r>
              <a:rPr sz="1100" spc="-5" dirty="0">
                <a:latin typeface="Times New Roman"/>
                <a:cs typeface="Times New Roman"/>
              </a:rPr>
              <a:t>configuration homogène </a:t>
            </a:r>
            <a:r>
              <a:rPr sz="1100" dirty="0">
                <a:latin typeface="Times New Roman"/>
                <a:cs typeface="Times New Roman"/>
              </a:rPr>
              <a:t>ou  </a:t>
            </a:r>
            <a:r>
              <a:rPr sz="1100" spc="-5" dirty="0">
                <a:latin typeface="Times New Roman"/>
                <a:cs typeface="Times New Roman"/>
              </a:rPr>
              <a:t>hétérogène.</a:t>
            </a:r>
            <a:endParaRPr sz="1100" dirty="0">
              <a:latin typeface="Times New Roman"/>
              <a:cs typeface="Times New Roman"/>
            </a:endParaRPr>
          </a:p>
          <a:p>
            <a:pPr>
              <a:lnSpc>
                <a:spcPct val="100000"/>
              </a:lnSpc>
            </a:pPr>
            <a:endParaRPr sz="1150" dirty="0">
              <a:latin typeface="Times New Roman"/>
              <a:cs typeface="Times New Roman"/>
            </a:endParaRPr>
          </a:p>
          <a:p>
            <a:pPr marL="12700" marR="5715" algn="just">
              <a:lnSpc>
                <a:spcPct val="99500"/>
              </a:lnSpc>
            </a:pPr>
            <a:r>
              <a:rPr sz="1100" dirty="0">
                <a:latin typeface="Times New Roman"/>
                <a:cs typeface="Times New Roman"/>
              </a:rPr>
              <a:t>Elle </a:t>
            </a:r>
            <a:r>
              <a:rPr sz="1100" spc="-5" dirty="0">
                <a:latin typeface="Times New Roman"/>
                <a:cs typeface="Times New Roman"/>
              </a:rPr>
              <a:t>assure </a:t>
            </a:r>
            <a:r>
              <a:rPr sz="1100" dirty="0">
                <a:latin typeface="Times New Roman"/>
                <a:cs typeface="Times New Roman"/>
              </a:rPr>
              <a:t>les </a:t>
            </a:r>
            <a:r>
              <a:rPr sz="1100" spc="-5" dirty="0">
                <a:latin typeface="Times New Roman"/>
                <a:cs typeface="Times New Roman"/>
              </a:rPr>
              <a:t>fonctions </a:t>
            </a:r>
            <a:r>
              <a:rPr sz="1100" dirty="0">
                <a:latin typeface="Times New Roman"/>
                <a:cs typeface="Times New Roman"/>
              </a:rPr>
              <a:t>de </a:t>
            </a:r>
            <a:r>
              <a:rPr sz="1100" spc="-5" dirty="0">
                <a:latin typeface="Times New Roman"/>
                <a:cs typeface="Times New Roman"/>
              </a:rPr>
              <a:t>sécurité câblée associées  </a:t>
            </a:r>
            <a:r>
              <a:rPr sz="1100" dirty="0">
                <a:latin typeface="Times New Roman"/>
                <a:cs typeface="Times New Roman"/>
              </a:rPr>
              <a:t>aux </a:t>
            </a:r>
            <a:r>
              <a:rPr sz="1100" spc="-5" dirty="0">
                <a:latin typeface="Times New Roman"/>
                <a:cs typeface="Times New Roman"/>
              </a:rPr>
              <a:t>contacts </a:t>
            </a:r>
            <a:r>
              <a:rPr sz="1100" dirty="0">
                <a:latin typeface="Times New Roman"/>
                <a:cs typeface="Times New Roman"/>
              </a:rPr>
              <a:t>de </a:t>
            </a:r>
            <a:r>
              <a:rPr sz="1100" spc="-5" dirty="0">
                <a:latin typeface="Times New Roman"/>
                <a:cs typeface="Times New Roman"/>
              </a:rPr>
              <a:t>fin </a:t>
            </a:r>
            <a:r>
              <a:rPr sz="1100" spc="-10" dirty="0">
                <a:latin typeface="Times New Roman"/>
                <a:cs typeface="Times New Roman"/>
              </a:rPr>
              <a:t>de </a:t>
            </a:r>
            <a:r>
              <a:rPr sz="1100" dirty="0">
                <a:latin typeface="Times New Roman"/>
                <a:cs typeface="Times New Roman"/>
              </a:rPr>
              <a:t>course </a:t>
            </a:r>
            <a:r>
              <a:rPr sz="1100" spc="-5" dirty="0">
                <a:latin typeface="Times New Roman"/>
                <a:cs typeface="Times New Roman"/>
              </a:rPr>
              <a:t>montés sur </a:t>
            </a:r>
            <a:r>
              <a:rPr sz="1100" dirty="0">
                <a:latin typeface="Times New Roman"/>
                <a:cs typeface="Times New Roman"/>
              </a:rPr>
              <a:t>le  </a:t>
            </a:r>
            <a:r>
              <a:rPr sz="1100" spc="-5" dirty="0">
                <a:latin typeface="Times New Roman"/>
                <a:cs typeface="Times New Roman"/>
              </a:rPr>
              <a:t>positionneur.</a:t>
            </a:r>
            <a:endParaRPr sz="1100" dirty="0">
              <a:latin typeface="Times New Roman"/>
              <a:cs typeface="Times New Roman"/>
            </a:endParaRPr>
          </a:p>
          <a:p>
            <a:pPr>
              <a:lnSpc>
                <a:spcPct val="100000"/>
              </a:lnSpc>
            </a:pPr>
            <a:endParaRPr sz="1150" dirty="0">
              <a:latin typeface="Times New Roman"/>
              <a:cs typeface="Times New Roman"/>
            </a:endParaRPr>
          </a:p>
          <a:p>
            <a:pPr marL="12700" marR="29845" algn="just">
              <a:lnSpc>
                <a:spcPct val="100000"/>
              </a:lnSpc>
              <a:spcBef>
                <a:spcPts val="5"/>
              </a:spcBef>
            </a:pPr>
            <a:r>
              <a:rPr sz="1100" dirty="0">
                <a:latin typeface="Times New Roman"/>
                <a:cs typeface="Times New Roman"/>
              </a:rPr>
              <a:t>Elle </a:t>
            </a:r>
            <a:r>
              <a:rPr sz="1100" spc="-5" dirty="0">
                <a:latin typeface="Times New Roman"/>
                <a:cs typeface="Times New Roman"/>
              </a:rPr>
              <a:t>réalise </a:t>
            </a:r>
            <a:r>
              <a:rPr sz="1100" dirty="0">
                <a:latin typeface="Times New Roman"/>
                <a:cs typeface="Times New Roman"/>
              </a:rPr>
              <a:t>la </a:t>
            </a:r>
            <a:r>
              <a:rPr sz="1100" spc="-5" dirty="0">
                <a:latin typeface="Times New Roman"/>
                <a:cs typeface="Times New Roman"/>
              </a:rPr>
              <a:t>commutation </a:t>
            </a:r>
            <a:r>
              <a:rPr sz="1100" dirty="0">
                <a:latin typeface="Times New Roman"/>
                <a:cs typeface="Times New Roman"/>
              </a:rPr>
              <a:t>de 1 ou </a:t>
            </a:r>
            <a:r>
              <a:rPr sz="1100" spc="-5" dirty="0">
                <a:latin typeface="Times New Roman"/>
                <a:cs typeface="Times New Roman"/>
              </a:rPr>
              <a:t>plusieurs  amplificateurs </a:t>
            </a:r>
            <a:r>
              <a:rPr sz="1100" dirty="0">
                <a:latin typeface="Times New Roman"/>
                <a:cs typeface="Times New Roman"/>
              </a:rPr>
              <a:t>de </a:t>
            </a:r>
            <a:r>
              <a:rPr sz="1100" spc="-5" dirty="0">
                <a:latin typeface="Times New Roman"/>
                <a:cs typeface="Times New Roman"/>
              </a:rPr>
              <a:t>puissance pour contrôler les  différents axes.</a:t>
            </a:r>
            <a:endParaRPr sz="1100" dirty="0">
              <a:latin typeface="Times New Roman"/>
              <a:cs typeface="Times New Roman"/>
            </a:endParaRPr>
          </a:p>
        </p:txBody>
      </p:sp>
      <p:sp>
        <p:nvSpPr>
          <p:cNvPr id="9" name="object 9"/>
          <p:cNvSpPr txBox="1"/>
          <p:nvPr/>
        </p:nvSpPr>
        <p:spPr>
          <a:xfrm>
            <a:off x="3857371" y="3989958"/>
            <a:ext cx="996315" cy="193675"/>
          </a:xfrm>
          <a:prstGeom prst="rect">
            <a:avLst/>
          </a:prstGeom>
        </p:spPr>
        <p:txBody>
          <a:bodyPr vert="horz" wrap="square" lIns="0" tIns="12700" rIns="0" bIns="0" rtlCol="0">
            <a:spAutoFit/>
          </a:bodyPr>
          <a:lstStyle/>
          <a:p>
            <a:pPr marL="96520" indent="-84455">
              <a:lnSpc>
                <a:spcPct val="100000"/>
              </a:lnSpc>
              <a:spcBef>
                <a:spcPts val="100"/>
              </a:spcBef>
              <a:buChar char="•"/>
              <a:tabLst>
                <a:tab pos="97155" algn="l"/>
              </a:tabLst>
            </a:pPr>
            <a:r>
              <a:rPr sz="1100" i="1" spc="-10" dirty="0">
                <a:solidFill>
                  <a:srgbClr val="5F5F5F"/>
                </a:solidFill>
                <a:latin typeface="Times New Roman"/>
                <a:cs typeface="Times New Roman"/>
              </a:rPr>
              <a:t>D</a:t>
            </a:r>
            <a:r>
              <a:rPr sz="1100" i="1" dirty="0">
                <a:solidFill>
                  <a:srgbClr val="5F5F5F"/>
                </a:solidFill>
                <a:latin typeface="Times New Roman"/>
                <a:cs typeface="Times New Roman"/>
              </a:rPr>
              <a:t>ES</a:t>
            </a:r>
            <a:r>
              <a:rPr sz="1100" i="1" spc="-10" dirty="0">
                <a:solidFill>
                  <a:srgbClr val="5F5F5F"/>
                </a:solidFill>
                <a:latin typeface="Times New Roman"/>
                <a:cs typeface="Times New Roman"/>
              </a:rPr>
              <a:t>C</a:t>
            </a:r>
            <a:r>
              <a:rPr sz="1100" i="1" dirty="0">
                <a:solidFill>
                  <a:srgbClr val="5F5F5F"/>
                </a:solidFill>
                <a:latin typeface="Times New Roman"/>
                <a:cs typeface="Times New Roman"/>
              </a:rPr>
              <a:t>RIPTION</a:t>
            </a:r>
            <a:endParaRPr sz="1100">
              <a:latin typeface="Times New Roman"/>
              <a:cs typeface="Times New Roman"/>
            </a:endParaRPr>
          </a:p>
        </p:txBody>
      </p:sp>
      <p:sp>
        <p:nvSpPr>
          <p:cNvPr id="10" name="object 10"/>
          <p:cNvSpPr txBox="1"/>
          <p:nvPr/>
        </p:nvSpPr>
        <p:spPr>
          <a:xfrm>
            <a:off x="3857371" y="4325238"/>
            <a:ext cx="2880995" cy="1867535"/>
          </a:xfrm>
          <a:prstGeom prst="rect">
            <a:avLst/>
          </a:prstGeom>
        </p:spPr>
        <p:txBody>
          <a:bodyPr vert="horz" wrap="square" lIns="0" tIns="13335" rIns="0" bIns="0" rtlCol="0">
            <a:spAutoFit/>
          </a:bodyPr>
          <a:lstStyle/>
          <a:p>
            <a:pPr marL="12700" marR="5080" algn="just">
              <a:lnSpc>
                <a:spcPct val="99800"/>
              </a:lnSpc>
              <a:spcBef>
                <a:spcPts val="105"/>
              </a:spcBef>
            </a:pPr>
            <a:r>
              <a:rPr sz="1100" i="1" dirty="0">
                <a:solidFill>
                  <a:srgbClr val="5F5F5F"/>
                </a:solidFill>
                <a:latin typeface="Times New Roman"/>
                <a:cs typeface="Times New Roman"/>
              </a:rPr>
              <a:t>The AC 9031 power </a:t>
            </a:r>
            <a:r>
              <a:rPr sz="1100" i="1" spc="-5" dirty="0">
                <a:solidFill>
                  <a:srgbClr val="5F5F5F"/>
                </a:solidFill>
                <a:latin typeface="Times New Roman"/>
                <a:cs typeface="Times New Roman"/>
              </a:rPr>
              <a:t>unit is suitable </a:t>
            </a:r>
            <a:r>
              <a:rPr sz="1100" i="1" dirty="0">
                <a:solidFill>
                  <a:srgbClr val="5F5F5F"/>
                </a:solidFill>
                <a:latin typeface="Times New Roman"/>
                <a:cs typeface="Times New Roman"/>
              </a:rPr>
              <a:t>to </a:t>
            </a:r>
            <a:r>
              <a:rPr sz="1100" i="1" spc="-5" dirty="0">
                <a:solidFill>
                  <a:srgbClr val="5F5F5F"/>
                </a:solidFill>
                <a:latin typeface="Times New Roman"/>
                <a:cs typeface="Times New Roman"/>
              </a:rPr>
              <a:t>the  animation </a:t>
            </a:r>
            <a:r>
              <a:rPr sz="1100" i="1" dirty="0">
                <a:solidFill>
                  <a:srgbClr val="5F5F5F"/>
                </a:solidFill>
                <a:latin typeface="Times New Roman"/>
                <a:cs typeface="Times New Roman"/>
              </a:rPr>
              <a:t>of </a:t>
            </a:r>
            <a:r>
              <a:rPr sz="1100" i="1" spc="-5" dirty="0">
                <a:solidFill>
                  <a:srgbClr val="5F5F5F"/>
                </a:solidFill>
                <a:latin typeface="Times New Roman"/>
                <a:cs typeface="Times New Roman"/>
              </a:rPr>
              <a:t>multiaxis positioners </a:t>
            </a:r>
            <a:r>
              <a:rPr sz="1100" i="1" dirty="0">
                <a:solidFill>
                  <a:srgbClr val="5F5F5F"/>
                </a:solidFill>
                <a:latin typeface="Times New Roman"/>
                <a:cs typeface="Times New Roman"/>
              </a:rPr>
              <a:t>in </a:t>
            </a:r>
            <a:r>
              <a:rPr sz="1100" i="1" spc="-5" dirty="0">
                <a:solidFill>
                  <a:srgbClr val="5F5F5F"/>
                </a:solidFill>
                <a:latin typeface="Times New Roman"/>
                <a:cs typeface="Times New Roman"/>
              </a:rPr>
              <a:t>the </a:t>
            </a:r>
            <a:r>
              <a:rPr sz="1100" i="1" dirty="0">
                <a:solidFill>
                  <a:srgbClr val="5F5F5F"/>
                </a:solidFill>
                <a:latin typeface="Times New Roman"/>
                <a:cs typeface="Times New Roman"/>
              </a:rPr>
              <a:t>field </a:t>
            </a:r>
            <a:r>
              <a:rPr sz="1100" i="1" spc="-10" dirty="0">
                <a:solidFill>
                  <a:srgbClr val="5F5F5F"/>
                </a:solidFill>
                <a:latin typeface="Times New Roman"/>
                <a:cs typeface="Times New Roman"/>
              </a:rPr>
              <a:t>of  </a:t>
            </a:r>
            <a:r>
              <a:rPr sz="1100" i="1" dirty="0">
                <a:solidFill>
                  <a:srgbClr val="5F5F5F"/>
                </a:solidFill>
                <a:latin typeface="Times New Roman"/>
                <a:cs typeface="Times New Roman"/>
              </a:rPr>
              <a:t>antenna </a:t>
            </a:r>
            <a:r>
              <a:rPr sz="1100" i="1" spc="-5" dirty="0">
                <a:solidFill>
                  <a:srgbClr val="5F5F5F"/>
                </a:solidFill>
                <a:latin typeface="Times New Roman"/>
                <a:cs typeface="Times New Roman"/>
              </a:rPr>
              <a:t>measurement applications </a:t>
            </a:r>
            <a:r>
              <a:rPr sz="1100" i="1" spc="-10" dirty="0">
                <a:solidFill>
                  <a:srgbClr val="5F5F5F"/>
                </a:solidFill>
                <a:latin typeface="Times New Roman"/>
                <a:cs typeface="Times New Roman"/>
              </a:rPr>
              <a:t>or </a:t>
            </a:r>
            <a:r>
              <a:rPr sz="1100" i="1" spc="-5" dirty="0">
                <a:solidFill>
                  <a:srgbClr val="5F5F5F"/>
                </a:solidFill>
                <a:latin typeface="Times New Roman"/>
                <a:cs typeface="Times New Roman"/>
              </a:rPr>
              <a:t>any device  </a:t>
            </a:r>
            <a:r>
              <a:rPr sz="1100" i="1" dirty="0">
                <a:solidFill>
                  <a:srgbClr val="5F5F5F"/>
                </a:solidFill>
                <a:latin typeface="Times New Roman"/>
                <a:cs typeface="Times New Roman"/>
              </a:rPr>
              <a:t>needing a </a:t>
            </a:r>
            <a:r>
              <a:rPr sz="1100" i="1" spc="-5" dirty="0">
                <a:solidFill>
                  <a:srgbClr val="5F5F5F"/>
                </a:solidFill>
                <a:latin typeface="Times New Roman"/>
                <a:cs typeface="Times New Roman"/>
              </a:rPr>
              <a:t>characterization </a:t>
            </a:r>
            <a:r>
              <a:rPr sz="1100" i="1" dirty="0">
                <a:solidFill>
                  <a:srgbClr val="5F5F5F"/>
                </a:solidFill>
                <a:latin typeface="Times New Roman"/>
                <a:cs typeface="Times New Roman"/>
              </a:rPr>
              <a:t>of </a:t>
            </a:r>
            <a:r>
              <a:rPr sz="1100" i="1" spc="-5" dirty="0">
                <a:solidFill>
                  <a:srgbClr val="5F5F5F"/>
                </a:solidFill>
                <a:latin typeface="Times New Roman"/>
                <a:cs typeface="Times New Roman"/>
              </a:rPr>
              <a:t>its spatial transfer  function.</a:t>
            </a:r>
            <a:endParaRPr sz="1100">
              <a:latin typeface="Times New Roman"/>
              <a:cs typeface="Times New Roman"/>
            </a:endParaRPr>
          </a:p>
          <a:p>
            <a:pPr>
              <a:lnSpc>
                <a:spcPct val="100000"/>
              </a:lnSpc>
            </a:pPr>
            <a:endParaRPr sz="1150">
              <a:latin typeface="Times New Roman"/>
              <a:cs typeface="Times New Roman"/>
            </a:endParaRPr>
          </a:p>
          <a:p>
            <a:pPr marL="12700" marR="81915" algn="just">
              <a:lnSpc>
                <a:spcPct val="99800"/>
              </a:lnSpc>
            </a:pPr>
            <a:r>
              <a:rPr sz="1100" i="1" dirty="0">
                <a:solidFill>
                  <a:srgbClr val="5F5F5F"/>
                </a:solidFill>
                <a:latin typeface="Times New Roman"/>
                <a:cs typeface="Times New Roman"/>
              </a:rPr>
              <a:t>It </a:t>
            </a:r>
            <a:r>
              <a:rPr sz="1100" i="1" spc="-5" dirty="0">
                <a:solidFill>
                  <a:srgbClr val="5F5F5F"/>
                </a:solidFill>
                <a:latin typeface="Times New Roman"/>
                <a:cs typeface="Times New Roman"/>
              </a:rPr>
              <a:t>supplies the motors </a:t>
            </a:r>
            <a:r>
              <a:rPr sz="1100" i="1" dirty="0">
                <a:solidFill>
                  <a:srgbClr val="5F5F5F"/>
                </a:solidFill>
                <a:latin typeface="Times New Roman"/>
                <a:cs typeface="Times New Roman"/>
              </a:rPr>
              <a:t>with the power </a:t>
            </a:r>
            <a:r>
              <a:rPr sz="1100" i="1" spc="-5" dirty="0">
                <a:solidFill>
                  <a:srgbClr val="5F5F5F"/>
                </a:solidFill>
                <a:latin typeface="Times New Roman"/>
                <a:cs typeface="Times New Roman"/>
              </a:rPr>
              <a:t>they need  </a:t>
            </a:r>
            <a:r>
              <a:rPr sz="1100" i="1" dirty="0">
                <a:solidFill>
                  <a:srgbClr val="5F5F5F"/>
                </a:solidFill>
                <a:latin typeface="Times New Roman"/>
                <a:cs typeface="Times New Roman"/>
              </a:rPr>
              <a:t>and </a:t>
            </a:r>
            <a:r>
              <a:rPr sz="1100" i="1" spc="-5" dirty="0">
                <a:solidFill>
                  <a:srgbClr val="5F5F5F"/>
                </a:solidFill>
                <a:latin typeface="Times New Roman"/>
                <a:cs typeface="Times New Roman"/>
              </a:rPr>
              <a:t>protects them </a:t>
            </a:r>
            <a:r>
              <a:rPr sz="1100" i="1" dirty="0">
                <a:solidFill>
                  <a:srgbClr val="5F5F5F"/>
                </a:solidFill>
                <a:latin typeface="Times New Roman"/>
                <a:cs typeface="Times New Roman"/>
              </a:rPr>
              <a:t>according </a:t>
            </a:r>
            <a:r>
              <a:rPr sz="1100" i="1" spc="-5" dirty="0">
                <a:solidFill>
                  <a:srgbClr val="5F5F5F"/>
                </a:solidFill>
                <a:latin typeface="Times New Roman"/>
                <a:cs typeface="Times New Roman"/>
              </a:rPr>
              <a:t>to their  electromechanical </a:t>
            </a:r>
            <a:r>
              <a:rPr sz="1100" i="1" dirty="0">
                <a:solidFill>
                  <a:srgbClr val="5F5F5F"/>
                </a:solidFill>
                <a:latin typeface="Times New Roman"/>
                <a:cs typeface="Times New Roman"/>
              </a:rPr>
              <a:t>and </a:t>
            </a:r>
            <a:r>
              <a:rPr sz="1100" i="1" spc="-5" dirty="0">
                <a:solidFill>
                  <a:srgbClr val="5F5F5F"/>
                </a:solidFill>
                <a:latin typeface="Times New Roman"/>
                <a:cs typeface="Times New Roman"/>
              </a:rPr>
              <a:t>thermal features. Tied to  </a:t>
            </a:r>
            <a:r>
              <a:rPr sz="1100" i="1" dirty="0">
                <a:solidFill>
                  <a:srgbClr val="5F5F5F"/>
                </a:solidFill>
                <a:latin typeface="Times New Roman"/>
                <a:cs typeface="Times New Roman"/>
              </a:rPr>
              <a:t>an AC 9030 </a:t>
            </a:r>
            <a:r>
              <a:rPr sz="1100" i="1" spc="-5" dirty="0">
                <a:solidFill>
                  <a:srgbClr val="5F5F5F"/>
                </a:solidFill>
                <a:latin typeface="Times New Roman"/>
                <a:cs typeface="Times New Roman"/>
              </a:rPr>
              <a:t>control unit, it represents </a:t>
            </a:r>
            <a:r>
              <a:rPr sz="1100" i="1" dirty="0">
                <a:solidFill>
                  <a:srgbClr val="5F5F5F"/>
                </a:solidFill>
                <a:latin typeface="Times New Roman"/>
                <a:cs typeface="Times New Roman"/>
              </a:rPr>
              <a:t>a </a:t>
            </a:r>
            <a:r>
              <a:rPr sz="1100" i="1" spc="-5" dirty="0">
                <a:solidFill>
                  <a:srgbClr val="5F5F5F"/>
                </a:solidFill>
                <a:latin typeface="Times New Roman"/>
                <a:cs typeface="Times New Roman"/>
              </a:rPr>
              <a:t>coherent  </a:t>
            </a:r>
            <a:r>
              <a:rPr sz="1100" i="1" dirty="0">
                <a:solidFill>
                  <a:srgbClr val="5F5F5F"/>
                </a:solidFill>
                <a:latin typeface="Times New Roman"/>
                <a:cs typeface="Times New Roman"/>
              </a:rPr>
              <a:t>and </a:t>
            </a:r>
            <a:r>
              <a:rPr sz="1100" i="1" spc="-5" dirty="0">
                <a:solidFill>
                  <a:srgbClr val="5F5F5F"/>
                </a:solidFill>
                <a:latin typeface="Times New Roman"/>
                <a:cs typeface="Times New Roman"/>
              </a:rPr>
              <a:t>reliable</a:t>
            </a:r>
            <a:r>
              <a:rPr sz="1100" i="1" spc="-15" dirty="0">
                <a:solidFill>
                  <a:srgbClr val="5F5F5F"/>
                </a:solidFill>
                <a:latin typeface="Times New Roman"/>
                <a:cs typeface="Times New Roman"/>
              </a:rPr>
              <a:t> </a:t>
            </a:r>
            <a:r>
              <a:rPr sz="1100" i="1" spc="-5" dirty="0">
                <a:solidFill>
                  <a:srgbClr val="5F5F5F"/>
                </a:solidFill>
                <a:latin typeface="Times New Roman"/>
                <a:cs typeface="Times New Roman"/>
              </a:rPr>
              <a:t>suite.</a:t>
            </a:r>
            <a:endParaRPr sz="1100">
              <a:latin typeface="Times New Roman"/>
              <a:cs typeface="Times New Roman"/>
            </a:endParaRPr>
          </a:p>
        </p:txBody>
      </p:sp>
      <p:sp>
        <p:nvSpPr>
          <p:cNvPr id="11" name="object 11"/>
          <p:cNvSpPr txBox="1"/>
          <p:nvPr/>
        </p:nvSpPr>
        <p:spPr>
          <a:xfrm>
            <a:off x="3857371" y="6500240"/>
            <a:ext cx="1162685" cy="193675"/>
          </a:xfrm>
          <a:prstGeom prst="rect">
            <a:avLst/>
          </a:prstGeom>
        </p:spPr>
        <p:txBody>
          <a:bodyPr vert="horz" wrap="square" lIns="0" tIns="13335" rIns="0" bIns="0" rtlCol="0">
            <a:spAutoFit/>
          </a:bodyPr>
          <a:lstStyle/>
          <a:p>
            <a:pPr marL="96520" indent="-84455">
              <a:lnSpc>
                <a:spcPct val="100000"/>
              </a:lnSpc>
              <a:spcBef>
                <a:spcPts val="105"/>
              </a:spcBef>
              <a:buChar char="•"/>
              <a:tabLst>
                <a:tab pos="97155" algn="l"/>
              </a:tabLst>
            </a:pPr>
            <a:r>
              <a:rPr sz="1100" i="1" spc="-5" dirty="0">
                <a:solidFill>
                  <a:srgbClr val="5F5F5F"/>
                </a:solidFill>
                <a:latin typeface="Times New Roman"/>
                <a:cs typeface="Times New Roman"/>
              </a:rPr>
              <a:t>KEY</a:t>
            </a:r>
            <a:r>
              <a:rPr sz="1100" i="1" spc="-40" dirty="0">
                <a:solidFill>
                  <a:srgbClr val="5F5F5F"/>
                </a:solidFill>
                <a:latin typeface="Times New Roman"/>
                <a:cs typeface="Times New Roman"/>
              </a:rPr>
              <a:t> </a:t>
            </a:r>
            <a:r>
              <a:rPr sz="1100" i="1" spc="-5" dirty="0">
                <a:solidFill>
                  <a:srgbClr val="5F5F5F"/>
                </a:solidFill>
                <a:latin typeface="Times New Roman"/>
                <a:cs typeface="Times New Roman"/>
              </a:rPr>
              <a:t>STRENGTHS</a:t>
            </a:r>
            <a:endParaRPr sz="1100">
              <a:latin typeface="Times New Roman"/>
              <a:cs typeface="Times New Roman"/>
            </a:endParaRPr>
          </a:p>
        </p:txBody>
      </p:sp>
      <p:sp>
        <p:nvSpPr>
          <p:cNvPr id="12" name="object 12"/>
          <p:cNvSpPr txBox="1"/>
          <p:nvPr/>
        </p:nvSpPr>
        <p:spPr>
          <a:xfrm>
            <a:off x="3857371" y="6835520"/>
            <a:ext cx="2907665" cy="1867535"/>
          </a:xfrm>
          <a:prstGeom prst="rect">
            <a:avLst/>
          </a:prstGeom>
        </p:spPr>
        <p:txBody>
          <a:bodyPr vert="horz" wrap="square" lIns="0" tIns="13970" rIns="0" bIns="0" rtlCol="0">
            <a:spAutoFit/>
          </a:bodyPr>
          <a:lstStyle/>
          <a:p>
            <a:pPr marL="12700" marR="68580" algn="just">
              <a:lnSpc>
                <a:spcPct val="99500"/>
              </a:lnSpc>
              <a:spcBef>
                <a:spcPts val="110"/>
              </a:spcBef>
            </a:pPr>
            <a:r>
              <a:rPr sz="1100" i="1" dirty="0">
                <a:solidFill>
                  <a:srgbClr val="5F5F5F"/>
                </a:solidFill>
                <a:latin typeface="Times New Roman"/>
                <a:cs typeface="Times New Roman"/>
              </a:rPr>
              <a:t>The AC 9031 can </a:t>
            </a:r>
            <a:r>
              <a:rPr sz="1100" i="1" spc="-5" dirty="0">
                <a:solidFill>
                  <a:srgbClr val="5F5F5F"/>
                </a:solidFill>
                <a:latin typeface="Times New Roman"/>
                <a:cs typeface="Times New Roman"/>
              </a:rPr>
              <a:t>deal with </a:t>
            </a:r>
            <a:r>
              <a:rPr sz="1100" i="1" dirty="0">
                <a:solidFill>
                  <a:srgbClr val="5F5F5F"/>
                </a:solidFill>
                <a:latin typeface="Times New Roman"/>
                <a:cs typeface="Times New Roman"/>
              </a:rPr>
              <a:t>up to 12 </a:t>
            </a:r>
            <a:r>
              <a:rPr sz="1100" i="1" spc="-5" dirty="0">
                <a:solidFill>
                  <a:srgbClr val="5F5F5F"/>
                </a:solidFill>
                <a:latin typeface="Times New Roman"/>
                <a:cs typeface="Times New Roman"/>
              </a:rPr>
              <a:t>DC brush  </a:t>
            </a:r>
            <a:r>
              <a:rPr sz="1100" i="1" dirty="0">
                <a:solidFill>
                  <a:srgbClr val="5F5F5F"/>
                </a:solidFill>
                <a:latin typeface="Times New Roman"/>
                <a:cs typeface="Times New Roman"/>
              </a:rPr>
              <a:t>motors </a:t>
            </a:r>
            <a:r>
              <a:rPr sz="1100" i="1" spc="-5" dirty="0">
                <a:solidFill>
                  <a:srgbClr val="5F5F5F"/>
                </a:solidFill>
                <a:latin typeface="Times New Roman"/>
                <a:cs typeface="Times New Roman"/>
              </a:rPr>
              <a:t>with various features in homogeneous </a:t>
            </a:r>
            <a:r>
              <a:rPr sz="1100" i="1" spc="-10" dirty="0">
                <a:solidFill>
                  <a:srgbClr val="5F5F5F"/>
                </a:solidFill>
                <a:latin typeface="Times New Roman"/>
                <a:cs typeface="Times New Roman"/>
              </a:rPr>
              <a:t>or  </a:t>
            </a:r>
            <a:r>
              <a:rPr sz="1100" i="1" dirty="0">
                <a:solidFill>
                  <a:srgbClr val="5F5F5F"/>
                </a:solidFill>
                <a:latin typeface="Times New Roman"/>
                <a:cs typeface="Times New Roman"/>
              </a:rPr>
              <a:t>heterogeneous</a:t>
            </a:r>
            <a:r>
              <a:rPr sz="1100" i="1" spc="-15" dirty="0">
                <a:solidFill>
                  <a:srgbClr val="5F5F5F"/>
                </a:solidFill>
                <a:latin typeface="Times New Roman"/>
                <a:cs typeface="Times New Roman"/>
              </a:rPr>
              <a:t> </a:t>
            </a:r>
            <a:r>
              <a:rPr sz="1100" i="1" spc="-5" dirty="0">
                <a:solidFill>
                  <a:srgbClr val="5F5F5F"/>
                </a:solidFill>
                <a:latin typeface="Times New Roman"/>
                <a:cs typeface="Times New Roman"/>
              </a:rPr>
              <a:t>configurations.</a:t>
            </a:r>
            <a:endParaRPr sz="1100">
              <a:latin typeface="Times New Roman"/>
              <a:cs typeface="Times New Roman"/>
            </a:endParaRPr>
          </a:p>
          <a:p>
            <a:pPr>
              <a:lnSpc>
                <a:spcPct val="100000"/>
              </a:lnSpc>
            </a:pPr>
            <a:endParaRPr sz="1200">
              <a:latin typeface="Times New Roman"/>
              <a:cs typeface="Times New Roman"/>
            </a:endParaRPr>
          </a:p>
          <a:p>
            <a:pPr>
              <a:lnSpc>
                <a:spcPct val="100000"/>
              </a:lnSpc>
              <a:spcBef>
                <a:spcPts val="50"/>
              </a:spcBef>
            </a:pPr>
            <a:endParaRPr sz="1050">
              <a:latin typeface="Times New Roman"/>
              <a:cs typeface="Times New Roman"/>
            </a:endParaRPr>
          </a:p>
          <a:p>
            <a:pPr marL="12700" marR="71755" algn="just">
              <a:lnSpc>
                <a:spcPct val="100000"/>
              </a:lnSpc>
            </a:pPr>
            <a:r>
              <a:rPr sz="1100" i="1" dirty="0">
                <a:solidFill>
                  <a:srgbClr val="5F5F5F"/>
                </a:solidFill>
                <a:latin typeface="Times New Roman"/>
                <a:cs typeface="Times New Roman"/>
              </a:rPr>
              <a:t>It </a:t>
            </a:r>
            <a:r>
              <a:rPr sz="1100" i="1" spc="-5" dirty="0">
                <a:solidFill>
                  <a:srgbClr val="5F5F5F"/>
                </a:solidFill>
                <a:latin typeface="Times New Roman"/>
                <a:cs typeface="Times New Roman"/>
              </a:rPr>
              <a:t>provides the </a:t>
            </a:r>
            <a:r>
              <a:rPr sz="1100" i="1" dirty="0">
                <a:solidFill>
                  <a:srgbClr val="5F5F5F"/>
                </a:solidFill>
                <a:latin typeface="Times New Roman"/>
                <a:cs typeface="Times New Roman"/>
              </a:rPr>
              <a:t>cabled </a:t>
            </a:r>
            <a:r>
              <a:rPr sz="1100" i="1" spc="-5" dirty="0">
                <a:solidFill>
                  <a:srgbClr val="5F5F5F"/>
                </a:solidFill>
                <a:latin typeface="Times New Roman"/>
                <a:cs typeface="Times New Roman"/>
              </a:rPr>
              <a:t>safety functions tied </a:t>
            </a:r>
            <a:r>
              <a:rPr sz="1100" i="1" dirty="0">
                <a:solidFill>
                  <a:srgbClr val="5F5F5F"/>
                </a:solidFill>
                <a:latin typeface="Times New Roman"/>
                <a:cs typeface="Times New Roman"/>
              </a:rPr>
              <a:t>to </a:t>
            </a:r>
            <a:r>
              <a:rPr sz="1100" i="1" spc="-5" dirty="0">
                <a:solidFill>
                  <a:srgbClr val="5F5F5F"/>
                </a:solidFill>
                <a:latin typeface="Times New Roman"/>
                <a:cs typeface="Times New Roman"/>
              </a:rPr>
              <a:t>limit  </a:t>
            </a:r>
            <a:r>
              <a:rPr sz="1100" i="1" dirty="0">
                <a:solidFill>
                  <a:srgbClr val="5F5F5F"/>
                </a:solidFill>
                <a:latin typeface="Times New Roman"/>
                <a:cs typeface="Times New Roman"/>
              </a:rPr>
              <a:t>switches </a:t>
            </a:r>
            <a:r>
              <a:rPr sz="1100" i="1" spc="-5" dirty="0">
                <a:solidFill>
                  <a:srgbClr val="5F5F5F"/>
                </a:solidFill>
                <a:latin typeface="Times New Roman"/>
                <a:cs typeface="Times New Roman"/>
              </a:rPr>
              <a:t>mounted </a:t>
            </a:r>
            <a:r>
              <a:rPr sz="1100" i="1" dirty="0">
                <a:solidFill>
                  <a:srgbClr val="5F5F5F"/>
                </a:solidFill>
                <a:latin typeface="Times New Roman"/>
                <a:cs typeface="Times New Roman"/>
              </a:rPr>
              <a:t>on the</a:t>
            </a:r>
            <a:r>
              <a:rPr sz="1100" i="1" spc="-10" dirty="0">
                <a:solidFill>
                  <a:srgbClr val="5F5F5F"/>
                </a:solidFill>
                <a:latin typeface="Times New Roman"/>
                <a:cs typeface="Times New Roman"/>
              </a:rPr>
              <a:t> </a:t>
            </a:r>
            <a:r>
              <a:rPr sz="1100" i="1" spc="-5" dirty="0">
                <a:solidFill>
                  <a:srgbClr val="5F5F5F"/>
                </a:solidFill>
                <a:latin typeface="Times New Roman"/>
                <a:cs typeface="Times New Roman"/>
              </a:rPr>
              <a:t>positioner.</a:t>
            </a:r>
            <a:endParaRPr sz="1100">
              <a:latin typeface="Times New Roman"/>
              <a:cs typeface="Times New Roman"/>
            </a:endParaRPr>
          </a:p>
          <a:p>
            <a:pPr>
              <a:lnSpc>
                <a:spcPct val="100000"/>
              </a:lnSpc>
            </a:pPr>
            <a:endParaRPr sz="1200">
              <a:latin typeface="Times New Roman"/>
              <a:cs typeface="Times New Roman"/>
            </a:endParaRPr>
          </a:p>
          <a:p>
            <a:pPr>
              <a:lnSpc>
                <a:spcPct val="100000"/>
              </a:lnSpc>
              <a:spcBef>
                <a:spcPts val="45"/>
              </a:spcBef>
            </a:pPr>
            <a:endParaRPr sz="1050">
              <a:latin typeface="Times New Roman"/>
              <a:cs typeface="Times New Roman"/>
            </a:endParaRPr>
          </a:p>
          <a:p>
            <a:pPr marL="12700" marR="5080" algn="just">
              <a:lnSpc>
                <a:spcPct val="100000"/>
              </a:lnSpc>
            </a:pPr>
            <a:r>
              <a:rPr sz="1100" i="1" dirty="0">
                <a:solidFill>
                  <a:srgbClr val="5F5F5F"/>
                </a:solidFill>
                <a:latin typeface="Times New Roman"/>
                <a:cs typeface="Times New Roman"/>
              </a:rPr>
              <a:t>In </a:t>
            </a:r>
            <a:r>
              <a:rPr sz="1100" i="1" spc="-5" dirty="0">
                <a:solidFill>
                  <a:srgbClr val="5F5F5F"/>
                </a:solidFill>
                <a:latin typeface="Times New Roman"/>
                <a:cs typeface="Times New Roman"/>
              </a:rPr>
              <a:t>order </a:t>
            </a:r>
            <a:r>
              <a:rPr sz="1100" i="1" dirty="0">
                <a:solidFill>
                  <a:srgbClr val="5F5F5F"/>
                </a:solidFill>
                <a:latin typeface="Times New Roman"/>
                <a:cs typeface="Times New Roman"/>
              </a:rPr>
              <a:t>to control </a:t>
            </a:r>
            <a:r>
              <a:rPr sz="1100" i="1" spc="-5" dirty="0">
                <a:solidFill>
                  <a:srgbClr val="5F5F5F"/>
                </a:solidFill>
                <a:latin typeface="Times New Roman"/>
                <a:cs typeface="Times New Roman"/>
              </a:rPr>
              <a:t>all various axes, </a:t>
            </a:r>
            <a:r>
              <a:rPr sz="1100" i="1" dirty="0">
                <a:solidFill>
                  <a:srgbClr val="5F5F5F"/>
                </a:solidFill>
                <a:latin typeface="Times New Roman"/>
                <a:cs typeface="Times New Roman"/>
              </a:rPr>
              <a:t>it performs  one or </a:t>
            </a:r>
            <a:r>
              <a:rPr sz="1100" i="1" spc="-5" dirty="0">
                <a:solidFill>
                  <a:srgbClr val="5F5F5F"/>
                </a:solidFill>
                <a:latin typeface="Times New Roman"/>
                <a:cs typeface="Times New Roman"/>
              </a:rPr>
              <a:t>several </a:t>
            </a:r>
            <a:r>
              <a:rPr sz="1100" i="1" dirty="0">
                <a:solidFill>
                  <a:srgbClr val="5F5F5F"/>
                </a:solidFill>
                <a:latin typeface="Times New Roman"/>
                <a:cs typeface="Times New Roman"/>
              </a:rPr>
              <a:t>power </a:t>
            </a:r>
            <a:r>
              <a:rPr sz="1100" i="1" spc="-5" dirty="0">
                <a:solidFill>
                  <a:srgbClr val="5F5F5F"/>
                </a:solidFill>
                <a:latin typeface="Times New Roman"/>
                <a:cs typeface="Times New Roman"/>
              </a:rPr>
              <a:t>amplifiers</a:t>
            </a:r>
            <a:r>
              <a:rPr sz="1100" i="1" spc="-10" dirty="0">
                <a:solidFill>
                  <a:srgbClr val="5F5F5F"/>
                </a:solidFill>
                <a:latin typeface="Times New Roman"/>
                <a:cs typeface="Times New Roman"/>
              </a:rPr>
              <a:t> </a:t>
            </a:r>
            <a:r>
              <a:rPr sz="1100" i="1" spc="-5" dirty="0">
                <a:solidFill>
                  <a:srgbClr val="5F5F5F"/>
                </a:solidFill>
                <a:latin typeface="Times New Roman"/>
                <a:cs typeface="Times New Roman"/>
              </a:rPr>
              <a:t>switching</a:t>
            </a:r>
            <a:endParaRPr sz="1100">
              <a:latin typeface="Times New Roman"/>
              <a:cs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idx="4294967295"/>
          </p:nvPr>
        </p:nvSpPr>
        <p:spPr>
          <a:xfrm>
            <a:off x="4006850" y="1063625"/>
            <a:ext cx="1133475" cy="390525"/>
          </a:xfrm>
          <a:prstGeom prst="rect">
            <a:avLst/>
          </a:prstGeom>
        </p:spPr>
        <p:txBody>
          <a:bodyPr vert="horz" wrap="square" lIns="0" tIns="12700" rIns="0" bIns="0" rtlCol="0">
            <a:spAutoFit/>
          </a:bodyPr>
          <a:lstStyle/>
          <a:p>
            <a:pPr marL="12700">
              <a:lnSpc>
                <a:spcPct val="100000"/>
              </a:lnSpc>
              <a:spcBef>
                <a:spcPts val="100"/>
              </a:spcBef>
            </a:pPr>
            <a:r>
              <a:rPr spc="-5" dirty="0"/>
              <a:t>AC</a:t>
            </a:r>
            <a:r>
              <a:rPr spc="-90" dirty="0"/>
              <a:t> </a:t>
            </a:r>
            <a:r>
              <a:rPr dirty="0"/>
              <a:t>9031</a:t>
            </a:r>
          </a:p>
        </p:txBody>
      </p:sp>
      <p:sp>
        <p:nvSpPr>
          <p:cNvPr id="6" name="object 6"/>
          <p:cNvSpPr txBox="1"/>
          <p:nvPr/>
        </p:nvSpPr>
        <p:spPr>
          <a:xfrm>
            <a:off x="5226050" y="1063497"/>
            <a:ext cx="2328545" cy="755650"/>
          </a:xfrm>
          <a:prstGeom prst="rect">
            <a:avLst/>
          </a:prstGeom>
        </p:spPr>
        <p:txBody>
          <a:bodyPr vert="horz" wrap="square" lIns="0" tIns="12700" rIns="0" bIns="0" rtlCol="0">
            <a:spAutoFit/>
          </a:bodyPr>
          <a:lstStyle/>
          <a:p>
            <a:pPr marR="5080" algn="r">
              <a:lnSpc>
                <a:spcPts val="2875"/>
              </a:lnSpc>
              <a:spcBef>
                <a:spcPts val="100"/>
              </a:spcBef>
            </a:pPr>
            <a:r>
              <a:rPr sz="2400" spc="-5" dirty="0">
                <a:latin typeface="Times New Roman"/>
                <a:cs typeface="Times New Roman"/>
              </a:rPr>
              <a:t>Unité de</a:t>
            </a:r>
            <a:r>
              <a:rPr sz="2400" spc="-25" dirty="0">
                <a:latin typeface="Times New Roman"/>
                <a:cs typeface="Times New Roman"/>
              </a:rPr>
              <a:t> </a:t>
            </a:r>
            <a:r>
              <a:rPr sz="2400" spc="-5" dirty="0">
                <a:latin typeface="Times New Roman"/>
                <a:cs typeface="Times New Roman"/>
              </a:rPr>
              <a:t>puissance</a:t>
            </a:r>
            <a:endParaRPr sz="2400" dirty="0">
              <a:latin typeface="Times New Roman"/>
              <a:cs typeface="Times New Roman"/>
            </a:endParaRPr>
          </a:p>
          <a:p>
            <a:pPr marR="5080" algn="r">
              <a:lnSpc>
                <a:spcPts val="2875"/>
              </a:lnSpc>
            </a:pPr>
            <a:r>
              <a:rPr sz="2400" i="1" spc="-5" dirty="0">
                <a:solidFill>
                  <a:srgbClr val="5F5F5F"/>
                </a:solidFill>
                <a:latin typeface="Times New Roman"/>
                <a:cs typeface="Times New Roman"/>
              </a:rPr>
              <a:t>Power</a:t>
            </a:r>
            <a:r>
              <a:rPr sz="2400" i="1" spc="-90" dirty="0">
                <a:solidFill>
                  <a:srgbClr val="5F5F5F"/>
                </a:solidFill>
                <a:latin typeface="Times New Roman"/>
                <a:cs typeface="Times New Roman"/>
              </a:rPr>
              <a:t> </a:t>
            </a:r>
            <a:r>
              <a:rPr sz="2400" i="1" dirty="0">
                <a:solidFill>
                  <a:srgbClr val="5F5F5F"/>
                </a:solidFill>
                <a:latin typeface="Times New Roman"/>
                <a:cs typeface="Times New Roman"/>
              </a:rPr>
              <a:t>Unit</a:t>
            </a:r>
            <a:endParaRPr sz="2400" dirty="0">
              <a:latin typeface="Times New Roman"/>
              <a:cs typeface="Times New Roman"/>
            </a:endParaRPr>
          </a:p>
        </p:txBody>
      </p:sp>
      <p:sp>
        <p:nvSpPr>
          <p:cNvPr id="7" name="object 7"/>
          <p:cNvSpPr txBox="1"/>
          <p:nvPr/>
        </p:nvSpPr>
        <p:spPr>
          <a:xfrm>
            <a:off x="618236" y="1961133"/>
            <a:ext cx="3086100" cy="6281420"/>
          </a:xfrm>
          <a:prstGeom prst="rect">
            <a:avLst/>
          </a:prstGeom>
        </p:spPr>
        <p:txBody>
          <a:bodyPr vert="horz" wrap="square" lIns="0" tIns="12700" rIns="0" bIns="0" rtlCol="0">
            <a:spAutoFit/>
          </a:bodyPr>
          <a:lstStyle/>
          <a:p>
            <a:pPr marL="102235" indent="-84455">
              <a:lnSpc>
                <a:spcPct val="100000"/>
              </a:lnSpc>
              <a:spcBef>
                <a:spcPts val="100"/>
              </a:spcBef>
              <a:buChar char="•"/>
              <a:tabLst>
                <a:tab pos="102870" algn="l"/>
              </a:tabLst>
            </a:pPr>
            <a:r>
              <a:rPr sz="1100" spc="-5" dirty="0">
                <a:latin typeface="Times New Roman"/>
                <a:cs typeface="Times New Roman"/>
              </a:rPr>
              <a:t>SPECIFICATIONS</a:t>
            </a:r>
            <a:endParaRPr sz="1100">
              <a:latin typeface="Times New Roman"/>
              <a:cs typeface="Times New Roman"/>
            </a:endParaRPr>
          </a:p>
          <a:p>
            <a:pPr>
              <a:lnSpc>
                <a:spcPct val="100000"/>
              </a:lnSpc>
              <a:spcBef>
                <a:spcPts val="10"/>
              </a:spcBef>
              <a:buFont typeface="Times New Roman"/>
              <a:buChar char="•"/>
            </a:pPr>
            <a:endParaRPr sz="1150">
              <a:latin typeface="Times New Roman"/>
              <a:cs typeface="Times New Roman"/>
            </a:endParaRPr>
          </a:p>
          <a:p>
            <a:pPr marL="18415">
              <a:lnSpc>
                <a:spcPct val="100000"/>
              </a:lnSpc>
            </a:pPr>
            <a:r>
              <a:rPr sz="1100" dirty="0">
                <a:latin typeface="Times New Roman"/>
                <a:cs typeface="Times New Roman"/>
              </a:rPr>
              <a:t>Standard</a:t>
            </a:r>
            <a:r>
              <a:rPr sz="1100" spc="-20" dirty="0">
                <a:latin typeface="Times New Roman"/>
                <a:cs typeface="Times New Roman"/>
              </a:rPr>
              <a:t> </a:t>
            </a:r>
            <a:r>
              <a:rPr sz="1100" dirty="0">
                <a:latin typeface="Times New Roman"/>
                <a:cs typeface="Times New Roman"/>
              </a:rPr>
              <a:t>:</a:t>
            </a:r>
            <a:endParaRPr sz="1100">
              <a:latin typeface="Times New Roman"/>
              <a:cs typeface="Times New Roman"/>
            </a:endParaRPr>
          </a:p>
          <a:p>
            <a:pPr>
              <a:lnSpc>
                <a:spcPct val="100000"/>
              </a:lnSpc>
              <a:spcBef>
                <a:spcPts val="45"/>
              </a:spcBef>
            </a:pPr>
            <a:endParaRPr sz="1700">
              <a:latin typeface="Times New Roman"/>
              <a:cs typeface="Times New Roman"/>
            </a:endParaRPr>
          </a:p>
          <a:p>
            <a:pPr marL="465455" marR="5715" lvl="1" indent="-226060" algn="just">
              <a:lnSpc>
                <a:spcPct val="95900"/>
              </a:lnSpc>
              <a:buChar char="-"/>
              <a:tabLst>
                <a:tab pos="470534" algn="l"/>
              </a:tabLst>
            </a:pPr>
            <a:r>
              <a:rPr sz="1100" spc="-5" dirty="0">
                <a:latin typeface="Times New Roman"/>
                <a:cs typeface="Times New Roman"/>
              </a:rPr>
              <a:t>commande </a:t>
            </a:r>
            <a:r>
              <a:rPr sz="1100" dirty="0">
                <a:latin typeface="Times New Roman"/>
                <a:cs typeface="Times New Roman"/>
              </a:rPr>
              <a:t>de tout </a:t>
            </a:r>
            <a:r>
              <a:rPr sz="1100" spc="-5" dirty="0">
                <a:latin typeface="Times New Roman"/>
                <a:cs typeface="Times New Roman"/>
              </a:rPr>
              <a:t>type </a:t>
            </a:r>
            <a:r>
              <a:rPr sz="1100" spc="-10" dirty="0">
                <a:latin typeface="Times New Roman"/>
                <a:cs typeface="Times New Roman"/>
              </a:rPr>
              <a:t>de </a:t>
            </a:r>
            <a:r>
              <a:rPr sz="1100" spc="-5" dirty="0">
                <a:latin typeface="Times New Roman"/>
                <a:cs typeface="Times New Roman"/>
              </a:rPr>
              <a:t>moteurs </a:t>
            </a:r>
            <a:r>
              <a:rPr sz="1100" dirty="0">
                <a:latin typeface="Times New Roman"/>
                <a:cs typeface="Times New Roman"/>
              </a:rPr>
              <a:t>à </a:t>
            </a:r>
            <a:r>
              <a:rPr sz="1100" spc="-5" dirty="0">
                <a:latin typeface="Times New Roman"/>
                <a:cs typeface="Times New Roman"/>
              </a:rPr>
              <a:t>courant  </a:t>
            </a:r>
            <a:r>
              <a:rPr sz="1100" dirty="0">
                <a:latin typeface="Times New Roman"/>
                <a:cs typeface="Times New Roman"/>
              </a:rPr>
              <a:t>continu </a:t>
            </a:r>
            <a:r>
              <a:rPr sz="1100" spc="-5" dirty="0">
                <a:latin typeface="Times New Roman"/>
                <a:cs typeface="Times New Roman"/>
              </a:rPr>
              <a:t>0-115 </a:t>
            </a:r>
            <a:r>
              <a:rPr sz="1100" dirty="0">
                <a:latin typeface="Times New Roman"/>
                <a:cs typeface="Times New Roman"/>
              </a:rPr>
              <a:t>V cc </a:t>
            </a:r>
            <a:r>
              <a:rPr sz="1100" spc="-5" dirty="0">
                <a:latin typeface="Times New Roman"/>
                <a:cs typeface="Times New Roman"/>
              </a:rPr>
              <a:t>avec </a:t>
            </a:r>
            <a:r>
              <a:rPr sz="1100" dirty="0">
                <a:latin typeface="Times New Roman"/>
                <a:cs typeface="Times New Roman"/>
              </a:rPr>
              <a:t>ou sans </a:t>
            </a:r>
            <a:r>
              <a:rPr sz="1100" spc="-5" dirty="0">
                <a:latin typeface="Times New Roman"/>
                <a:cs typeface="Times New Roman"/>
              </a:rPr>
              <a:t>excitation  </a:t>
            </a:r>
            <a:r>
              <a:rPr sz="1100" dirty="0">
                <a:latin typeface="Times New Roman"/>
                <a:cs typeface="Times New Roman"/>
              </a:rPr>
              <a:t>séparée </a:t>
            </a:r>
            <a:r>
              <a:rPr sz="1100" spc="-10" dirty="0">
                <a:latin typeface="Times New Roman"/>
                <a:cs typeface="Times New Roman"/>
              </a:rPr>
              <a:t>ou </a:t>
            </a:r>
            <a:r>
              <a:rPr sz="1100" dirty="0">
                <a:latin typeface="Times New Roman"/>
                <a:cs typeface="Times New Roman"/>
              </a:rPr>
              <a:t>de </a:t>
            </a:r>
            <a:r>
              <a:rPr sz="1100" spc="-5" dirty="0">
                <a:latin typeface="Times New Roman"/>
                <a:cs typeface="Times New Roman"/>
              </a:rPr>
              <a:t>moteurs</a:t>
            </a:r>
            <a:r>
              <a:rPr sz="1100" dirty="0">
                <a:latin typeface="Times New Roman"/>
                <a:cs typeface="Times New Roman"/>
              </a:rPr>
              <a:t> </a:t>
            </a:r>
            <a:r>
              <a:rPr sz="1100" spc="-5" dirty="0">
                <a:latin typeface="Times New Roman"/>
                <a:cs typeface="Times New Roman"/>
              </a:rPr>
              <a:t>brushless</a:t>
            </a:r>
            <a:endParaRPr sz="1100">
              <a:latin typeface="Times New Roman"/>
              <a:cs typeface="Times New Roman"/>
            </a:endParaRPr>
          </a:p>
          <a:p>
            <a:pPr marL="469900" lvl="1" indent="-230504" algn="just">
              <a:lnSpc>
                <a:spcPct val="100000"/>
              </a:lnSpc>
              <a:spcBef>
                <a:spcPts val="540"/>
              </a:spcBef>
              <a:buChar char="-"/>
              <a:tabLst>
                <a:tab pos="470534" algn="l"/>
              </a:tabLst>
            </a:pPr>
            <a:r>
              <a:rPr sz="1100" spc="-5" dirty="0">
                <a:latin typeface="Times New Roman"/>
                <a:cs typeface="Times New Roman"/>
              </a:rPr>
              <a:t>variantes </a:t>
            </a:r>
            <a:r>
              <a:rPr sz="1100" dirty="0">
                <a:latin typeface="Times New Roman"/>
                <a:cs typeface="Times New Roman"/>
              </a:rPr>
              <a:t>: 4, 8 ou 12</a:t>
            </a:r>
            <a:r>
              <a:rPr sz="1100" spc="-25" dirty="0">
                <a:latin typeface="Times New Roman"/>
                <a:cs typeface="Times New Roman"/>
              </a:rPr>
              <a:t> </a:t>
            </a:r>
            <a:r>
              <a:rPr sz="1100" spc="-5" dirty="0">
                <a:latin typeface="Times New Roman"/>
                <a:cs typeface="Times New Roman"/>
              </a:rPr>
              <a:t>moteurs</a:t>
            </a:r>
            <a:endParaRPr sz="1100">
              <a:latin typeface="Times New Roman"/>
              <a:cs typeface="Times New Roman"/>
            </a:endParaRPr>
          </a:p>
          <a:p>
            <a:pPr marL="465455" marR="5080" lvl="1" indent="-226060" algn="just">
              <a:lnSpc>
                <a:spcPct val="95900"/>
              </a:lnSpc>
              <a:spcBef>
                <a:spcPts val="600"/>
              </a:spcBef>
              <a:buChar char="-"/>
              <a:tabLst>
                <a:tab pos="470534" algn="l"/>
              </a:tabLst>
            </a:pPr>
            <a:r>
              <a:rPr sz="1100" spc="-5" dirty="0">
                <a:latin typeface="Times New Roman"/>
                <a:cs typeface="Times New Roman"/>
              </a:rPr>
              <a:t>régulation </a:t>
            </a:r>
            <a:r>
              <a:rPr sz="1100" spc="-10" dirty="0">
                <a:latin typeface="Times New Roman"/>
                <a:cs typeface="Times New Roman"/>
              </a:rPr>
              <a:t>de </a:t>
            </a:r>
            <a:r>
              <a:rPr sz="1100" spc="-5" dirty="0">
                <a:latin typeface="Times New Roman"/>
                <a:cs typeface="Times New Roman"/>
              </a:rPr>
              <a:t>vitesse </a:t>
            </a:r>
            <a:r>
              <a:rPr sz="1100" dirty="0">
                <a:latin typeface="Times New Roman"/>
                <a:cs typeface="Times New Roman"/>
              </a:rPr>
              <a:t>par </a:t>
            </a:r>
            <a:r>
              <a:rPr sz="1100" spc="-5" dirty="0">
                <a:latin typeface="Times New Roman"/>
                <a:cs typeface="Times New Roman"/>
              </a:rPr>
              <a:t>génératrice  tachymétrique </a:t>
            </a:r>
            <a:r>
              <a:rPr sz="1100" dirty="0">
                <a:latin typeface="Times New Roman"/>
                <a:cs typeface="Times New Roman"/>
              </a:rPr>
              <a:t>ou </a:t>
            </a:r>
            <a:r>
              <a:rPr sz="1100" spc="-5" dirty="0">
                <a:latin typeface="Times New Roman"/>
                <a:cs typeface="Times New Roman"/>
              </a:rPr>
              <a:t>par fcem, </a:t>
            </a:r>
            <a:r>
              <a:rPr sz="1100" dirty="0">
                <a:latin typeface="Times New Roman"/>
                <a:cs typeface="Times New Roman"/>
              </a:rPr>
              <a:t>configurable </a:t>
            </a:r>
            <a:r>
              <a:rPr sz="1100" spc="-5" dirty="0">
                <a:latin typeface="Times New Roman"/>
                <a:cs typeface="Times New Roman"/>
              </a:rPr>
              <a:t>axe  </a:t>
            </a:r>
            <a:r>
              <a:rPr sz="1100" dirty="0">
                <a:latin typeface="Times New Roman"/>
                <a:cs typeface="Times New Roman"/>
              </a:rPr>
              <a:t>par </a:t>
            </a:r>
            <a:r>
              <a:rPr sz="1100" spc="-5" dirty="0">
                <a:latin typeface="Times New Roman"/>
                <a:cs typeface="Times New Roman"/>
              </a:rPr>
              <a:t>axe</a:t>
            </a:r>
            <a:endParaRPr sz="1100">
              <a:latin typeface="Times New Roman"/>
              <a:cs typeface="Times New Roman"/>
            </a:endParaRPr>
          </a:p>
          <a:p>
            <a:pPr marL="469900" lvl="1" indent="-230504" algn="just">
              <a:lnSpc>
                <a:spcPct val="100000"/>
              </a:lnSpc>
              <a:spcBef>
                <a:spcPts val="550"/>
              </a:spcBef>
              <a:buChar char="-"/>
              <a:tabLst>
                <a:tab pos="470534" algn="l"/>
              </a:tabLst>
            </a:pPr>
            <a:r>
              <a:rPr sz="1100" spc="-5" dirty="0">
                <a:latin typeface="Times New Roman"/>
                <a:cs typeface="Times New Roman"/>
              </a:rPr>
              <a:t>limitation </a:t>
            </a:r>
            <a:r>
              <a:rPr sz="1100" dirty="0">
                <a:latin typeface="Times New Roman"/>
                <a:cs typeface="Times New Roman"/>
              </a:rPr>
              <a:t>de </a:t>
            </a:r>
            <a:r>
              <a:rPr sz="1100" spc="-5" dirty="0">
                <a:latin typeface="Times New Roman"/>
                <a:cs typeface="Times New Roman"/>
              </a:rPr>
              <a:t>courant configurable axe par</a:t>
            </a:r>
            <a:r>
              <a:rPr sz="1100" spc="35" dirty="0">
                <a:latin typeface="Times New Roman"/>
                <a:cs typeface="Times New Roman"/>
              </a:rPr>
              <a:t> </a:t>
            </a:r>
            <a:r>
              <a:rPr sz="1100" spc="-5" dirty="0">
                <a:latin typeface="Times New Roman"/>
                <a:cs typeface="Times New Roman"/>
              </a:rPr>
              <a:t>axe</a:t>
            </a:r>
            <a:endParaRPr sz="1100">
              <a:latin typeface="Times New Roman"/>
              <a:cs typeface="Times New Roman"/>
            </a:endParaRPr>
          </a:p>
          <a:p>
            <a:pPr marL="469900" lvl="1" indent="-230504" algn="just">
              <a:lnSpc>
                <a:spcPct val="100000"/>
              </a:lnSpc>
              <a:spcBef>
                <a:spcPts val="540"/>
              </a:spcBef>
              <a:buChar char="-"/>
              <a:tabLst>
                <a:tab pos="470534" algn="l"/>
              </a:tabLst>
            </a:pPr>
            <a:r>
              <a:rPr sz="1100" spc="-5" dirty="0">
                <a:latin typeface="Times New Roman"/>
                <a:cs typeface="Times New Roman"/>
              </a:rPr>
              <a:t>limitation </a:t>
            </a:r>
            <a:r>
              <a:rPr sz="1100" dirty="0">
                <a:latin typeface="Times New Roman"/>
                <a:cs typeface="Times New Roman"/>
              </a:rPr>
              <a:t>de </a:t>
            </a:r>
            <a:r>
              <a:rPr sz="1100" spc="-5" dirty="0">
                <a:latin typeface="Times New Roman"/>
                <a:cs typeface="Times New Roman"/>
              </a:rPr>
              <a:t>vitesse configurable axe par</a:t>
            </a:r>
            <a:r>
              <a:rPr sz="1100" spc="20" dirty="0">
                <a:latin typeface="Times New Roman"/>
                <a:cs typeface="Times New Roman"/>
              </a:rPr>
              <a:t> </a:t>
            </a:r>
            <a:r>
              <a:rPr sz="1100" spc="-5" dirty="0">
                <a:latin typeface="Times New Roman"/>
                <a:cs typeface="Times New Roman"/>
              </a:rPr>
              <a:t>axe</a:t>
            </a:r>
            <a:endParaRPr sz="1100">
              <a:latin typeface="Times New Roman"/>
              <a:cs typeface="Times New Roman"/>
            </a:endParaRPr>
          </a:p>
          <a:p>
            <a:pPr marL="465455" marR="5080" lvl="1" indent="-226060" algn="just">
              <a:lnSpc>
                <a:spcPct val="95900"/>
              </a:lnSpc>
              <a:spcBef>
                <a:spcPts val="595"/>
              </a:spcBef>
              <a:buChar char="-"/>
              <a:tabLst>
                <a:tab pos="470534" algn="l"/>
              </a:tabLst>
            </a:pPr>
            <a:r>
              <a:rPr sz="1100" spc="-5" dirty="0">
                <a:latin typeface="Times New Roman"/>
                <a:cs typeface="Times New Roman"/>
              </a:rPr>
              <a:t>technologie </a:t>
            </a:r>
            <a:r>
              <a:rPr sz="1100" dirty="0">
                <a:latin typeface="Times New Roman"/>
                <a:cs typeface="Times New Roman"/>
              </a:rPr>
              <a:t>: </a:t>
            </a:r>
            <a:r>
              <a:rPr sz="1100" spc="-5" dirty="0">
                <a:latin typeface="Times New Roman"/>
                <a:cs typeface="Times New Roman"/>
              </a:rPr>
              <a:t>amplificateur </a:t>
            </a:r>
            <a:r>
              <a:rPr sz="1100" dirty="0">
                <a:latin typeface="Times New Roman"/>
                <a:cs typeface="Times New Roman"/>
              </a:rPr>
              <a:t>de </a:t>
            </a:r>
            <a:r>
              <a:rPr sz="1100" spc="-5" dirty="0">
                <a:latin typeface="Times New Roman"/>
                <a:cs typeface="Times New Roman"/>
              </a:rPr>
              <a:t>puissance </a:t>
            </a:r>
            <a:r>
              <a:rPr sz="1100" dirty="0">
                <a:latin typeface="Times New Roman"/>
                <a:cs typeface="Times New Roman"/>
              </a:rPr>
              <a:t>à  </a:t>
            </a:r>
            <a:r>
              <a:rPr sz="1100" spc="-5" dirty="0">
                <a:latin typeface="Times New Roman"/>
                <a:cs typeface="Times New Roman"/>
              </a:rPr>
              <a:t>découpage </a:t>
            </a:r>
            <a:r>
              <a:rPr sz="1100" dirty="0">
                <a:latin typeface="Times New Roman"/>
                <a:cs typeface="Times New Roman"/>
              </a:rPr>
              <a:t>par </a:t>
            </a:r>
            <a:r>
              <a:rPr sz="1100" spc="-5" dirty="0">
                <a:latin typeface="Times New Roman"/>
                <a:cs typeface="Times New Roman"/>
              </a:rPr>
              <a:t>transistor </a:t>
            </a:r>
            <a:r>
              <a:rPr sz="1100" dirty="0">
                <a:latin typeface="Times New Roman"/>
                <a:cs typeface="Times New Roman"/>
              </a:rPr>
              <a:t>et </a:t>
            </a:r>
            <a:r>
              <a:rPr sz="1100" spc="-5" dirty="0">
                <a:latin typeface="Times New Roman"/>
                <a:cs typeface="Times New Roman"/>
              </a:rPr>
              <a:t>commutation  sinusoïdale </a:t>
            </a:r>
            <a:r>
              <a:rPr sz="1100" dirty="0">
                <a:latin typeface="Times New Roman"/>
                <a:cs typeface="Times New Roman"/>
              </a:rPr>
              <a:t>ou</a:t>
            </a:r>
            <a:r>
              <a:rPr sz="1100" spc="-10" dirty="0">
                <a:latin typeface="Times New Roman"/>
                <a:cs typeface="Times New Roman"/>
              </a:rPr>
              <a:t> </a:t>
            </a:r>
            <a:r>
              <a:rPr sz="1100" spc="-5" dirty="0">
                <a:latin typeface="Times New Roman"/>
                <a:cs typeface="Times New Roman"/>
              </a:rPr>
              <a:t>trapézoïdale</a:t>
            </a:r>
            <a:endParaRPr sz="1100">
              <a:latin typeface="Times New Roman"/>
              <a:cs typeface="Times New Roman"/>
            </a:endParaRPr>
          </a:p>
          <a:p>
            <a:pPr marL="465455" marR="5715" lvl="1" indent="-226060" algn="just">
              <a:lnSpc>
                <a:spcPct val="95800"/>
              </a:lnSpc>
              <a:spcBef>
                <a:spcPts val="605"/>
              </a:spcBef>
              <a:buChar char="-"/>
              <a:tabLst>
                <a:tab pos="470534" algn="l"/>
              </a:tabLst>
            </a:pPr>
            <a:r>
              <a:rPr sz="1100" spc="-5" dirty="0">
                <a:latin typeface="Times New Roman"/>
                <a:cs typeface="Times New Roman"/>
              </a:rPr>
              <a:t>utilisation </a:t>
            </a:r>
            <a:r>
              <a:rPr sz="1100" dirty="0">
                <a:latin typeface="Times New Roman"/>
                <a:cs typeface="Times New Roman"/>
              </a:rPr>
              <a:t>d’un </a:t>
            </a:r>
            <a:r>
              <a:rPr sz="1100" spc="-5" dirty="0">
                <a:latin typeface="Times New Roman"/>
                <a:cs typeface="Times New Roman"/>
              </a:rPr>
              <a:t>filtre d’alimentation secteur et  </a:t>
            </a:r>
            <a:r>
              <a:rPr sz="1100" dirty="0">
                <a:latin typeface="Times New Roman"/>
                <a:cs typeface="Times New Roman"/>
              </a:rPr>
              <a:t>d’une </a:t>
            </a:r>
            <a:r>
              <a:rPr sz="1100" spc="-5" dirty="0">
                <a:latin typeface="Times New Roman"/>
                <a:cs typeface="Times New Roman"/>
              </a:rPr>
              <a:t>self </a:t>
            </a:r>
            <a:r>
              <a:rPr sz="1100" spc="-10" dirty="0">
                <a:latin typeface="Times New Roman"/>
                <a:cs typeface="Times New Roman"/>
              </a:rPr>
              <a:t>de </a:t>
            </a:r>
            <a:r>
              <a:rPr sz="1100" spc="-5" dirty="0">
                <a:latin typeface="Times New Roman"/>
                <a:cs typeface="Times New Roman"/>
              </a:rPr>
              <a:t>lissage double sur </a:t>
            </a:r>
            <a:r>
              <a:rPr sz="1100" dirty="0">
                <a:latin typeface="Times New Roman"/>
                <a:cs typeface="Times New Roman"/>
              </a:rPr>
              <a:t>les </a:t>
            </a:r>
            <a:r>
              <a:rPr sz="1100" spc="-5" dirty="0">
                <a:latin typeface="Times New Roman"/>
                <a:cs typeface="Times New Roman"/>
              </a:rPr>
              <a:t>liaisons  moteurs </a:t>
            </a:r>
            <a:r>
              <a:rPr sz="1100" dirty="0">
                <a:latin typeface="Times New Roman"/>
                <a:cs typeface="Times New Roman"/>
              </a:rPr>
              <a:t>pour </a:t>
            </a:r>
            <a:r>
              <a:rPr sz="1100" spc="-5" dirty="0">
                <a:latin typeface="Times New Roman"/>
                <a:cs typeface="Times New Roman"/>
              </a:rPr>
              <a:t>la compatibilité  électromagnétique</a:t>
            </a:r>
            <a:endParaRPr sz="1100">
              <a:latin typeface="Times New Roman"/>
              <a:cs typeface="Times New Roman"/>
            </a:endParaRPr>
          </a:p>
          <a:p>
            <a:pPr marL="469900" lvl="1" indent="-230504" algn="just">
              <a:lnSpc>
                <a:spcPct val="100000"/>
              </a:lnSpc>
              <a:spcBef>
                <a:spcPts val="545"/>
              </a:spcBef>
              <a:buChar char="-"/>
              <a:tabLst>
                <a:tab pos="470534" algn="l"/>
              </a:tabLst>
            </a:pPr>
            <a:r>
              <a:rPr sz="1100" spc="-5" dirty="0">
                <a:latin typeface="Times New Roman"/>
                <a:cs typeface="Times New Roman"/>
              </a:rPr>
              <a:t>commande freins de parking</a:t>
            </a:r>
            <a:r>
              <a:rPr sz="1100" spc="-10" dirty="0">
                <a:latin typeface="Times New Roman"/>
                <a:cs typeface="Times New Roman"/>
              </a:rPr>
              <a:t> </a:t>
            </a:r>
            <a:r>
              <a:rPr sz="1100" dirty="0">
                <a:latin typeface="Times New Roman"/>
                <a:cs typeface="Times New Roman"/>
              </a:rPr>
              <a:t>intégrée</a:t>
            </a:r>
            <a:endParaRPr sz="1100">
              <a:latin typeface="Times New Roman"/>
              <a:cs typeface="Times New Roman"/>
            </a:endParaRPr>
          </a:p>
          <a:p>
            <a:pPr lvl="1">
              <a:lnSpc>
                <a:spcPct val="100000"/>
              </a:lnSpc>
              <a:buFont typeface="Times New Roman"/>
              <a:buChar char="-"/>
            </a:pPr>
            <a:endParaRPr sz="1200">
              <a:latin typeface="Times New Roman"/>
              <a:cs typeface="Times New Roman"/>
            </a:endParaRPr>
          </a:p>
          <a:p>
            <a:pPr lvl="1">
              <a:lnSpc>
                <a:spcPct val="100000"/>
              </a:lnSpc>
              <a:spcBef>
                <a:spcPts val="15"/>
              </a:spcBef>
              <a:buFont typeface="Times New Roman"/>
              <a:buChar char="-"/>
            </a:pPr>
            <a:endParaRPr sz="1350">
              <a:latin typeface="Times New Roman"/>
              <a:cs typeface="Times New Roman"/>
            </a:endParaRPr>
          </a:p>
          <a:p>
            <a:pPr marL="18415">
              <a:lnSpc>
                <a:spcPct val="100000"/>
              </a:lnSpc>
              <a:spcBef>
                <a:spcPts val="5"/>
              </a:spcBef>
            </a:pPr>
            <a:r>
              <a:rPr sz="1100" dirty="0">
                <a:latin typeface="Times New Roman"/>
                <a:cs typeface="Times New Roman"/>
              </a:rPr>
              <a:t>Option</a:t>
            </a:r>
            <a:r>
              <a:rPr sz="1100" spc="-15" dirty="0">
                <a:latin typeface="Times New Roman"/>
                <a:cs typeface="Times New Roman"/>
              </a:rPr>
              <a:t> </a:t>
            </a:r>
            <a:r>
              <a:rPr sz="1100" dirty="0">
                <a:latin typeface="Times New Roman"/>
                <a:cs typeface="Times New Roman"/>
              </a:rPr>
              <a:t>:</a:t>
            </a:r>
            <a:endParaRPr sz="1100">
              <a:latin typeface="Times New Roman"/>
              <a:cs typeface="Times New Roman"/>
            </a:endParaRPr>
          </a:p>
          <a:p>
            <a:pPr>
              <a:lnSpc>
                <a:spcPct val="100000"/>
              </a:lnSpc>
              <a:spcBef>
                <a:spcPts val="55"/>
              </a:spcBef>
            </a:pPr>
            <a:endParaRPr sz="1200">
              <a:latin typeface="Times New Roman"/>
              <a:cs typeface="Times New Roman"/>
            </a:endParaRPr>
          </a:p>
          <a:p>
            <a:pPr marL="469900" marR="5080" lvl="1" indent="-228600" algn="just">
              <a:lnSpc>
                <a:spcPts val="1260"/>
              </a:lnSpc>
              <a:buChar char="-"/>
              <a:tabLst>
                <a:tab pos="470534" algn="l"/>
              </a:tabLst>
            </a:pPr>
            <a:r>
              <a:rPr sz="1100" spc="-5" dirty="0">
                <a:latin typeface="Times New Roman"/>
                <a:cs typeface="Times New Roman"/>
              </a:rPr>
              <a:t>ajout </a:t>
            </a:r>
            <a:r>
              <a:rPr sz="1100" dirty="0">
                <a:latin typeface="Times New Roman"/>
                <a:cs typeface="Times New Roman"/>
              </a:rPr>
              <a:t>d’un </a:t>
            </a:r>
            <a:r>
              <a:rPr sz="1100" spc="-5" dirty="0">
                <a:latin typeface="Times New Roman"/>
                <a:cs typeface="Times New Roman"/>
              </a:rPr>
              <a:t>amplificateur </a:t>
            </a:r>
            <a:r>
              <a:rPr sz="1100" dirty="0">
                <a:latin typeface="Times New Roman"/>
                <a:cs typeface="Times New Roman"/>
              </a:rPr>
              <a:t>de </a:t>
            </a:r>
            <a:r>
              <a:rPr sz="1100" spc="-5" dirty="0">
                <a:latin typeface="Times New Roman"/>
                <a:cs typeface="Times New Roman"/>
              </a:rPr>
              <a:t>puissance </a:t>
            </a:r>
            <a:r>
              <a:rPr sz="1100" dirty="0">
                <a:latin typeface="Times New Roman"/>
                <a:cs typeface="Times New Roman"/>
              </a:rPr>
              <a:t>pour  une </a:t>
            </a:r>
            <a:r>
              <a:rPr sz="1100" spc="-5" dirty="0">
                <a:latin typeface="Times New Roman"/>
                <a:cs typeface="Times New Roman"/>
              </a:rPr>
              <a:t>gestion </a:t>
            </a:r>
            <a:r>
              <a:rPr sz="1100" dirty="0">
                <a:latin typeface="Times New Roman"/>
                <a:cs typeface="Times New Roman"/>
              </a:rPr>
              <a:t>de 2 </a:t>
            </a:r>
            <a:r>
              <a:rPr sz="1100" spc="-5" dirty="0">
                <a:latin typeface="Times New Roman"/>
                <a:cs typeface="Times New Roman"/>
              </a:rPr>
              <a:t>mouvements</a:t>
            </a:r>
            <a:r>
              <a:rPr sz="1100" spc="-10" dirty="0">
                <a:latin typeface="Times New Roman"/>
                <a:cs typeface="Times New Roman"/>
              </a:rPr>
              <a:t> </a:t>
            </a:r>
            <a:r>
              <a:rPr sz="1100" spc="-5" dirty="0">
                <a:latin typeface="Times New Roman"/>
                <a:cs typeface="Times New Roman"/>
              </a:rPr>
              <a:t>simultanés</a:t>
            </a:r>
            <a:endParaRPr sz="1100">
              <a:latin typeface="Times New Roman"/>
              <a:cs typeface="Times New Roman"/>
            </a:endParaRPr>
          </a:p>
          <a:p>
            <a:pPr lvl="1">
              <a:lnSpc>
                <a:spcPct val="100000"/>
              </a:lnSpc>
              <a:buFont typeface="Times New Roman"/>
              <a:buChar char="-"/>
            </a:pPr>
            <a:endParaRPr sz="1200">
              <a:latin typeface="Times New Roman"/>
              <a:cs typeface="Times New Roman"/>
            </a:endParaRPr>
          </a:p>
          <a:p>
            <a:pPr lvl="1">
              <a:lnSpc>
                <a:spcPct val="100000"/>
              </a:lnSpc>
              <a:spcBef>
                <a:spcPts val="45"/>
              </a:spcBef>
              <a:buFont typeface="Times New Roman"/>
              <a:buChar char="-"/>
            </a:pPr>
            <a:endParaRPr sz="1300">
              <a:latin typeface="Times New Roman"/>
              <a:cs typeface="Times New Roman"/>
            </a:endParaRPr>
          </a:p>
          <a:p>
            <a:pPr marL="96520" indent="-83820">
              <a:lnSpc>
                <a:spcPct val="100000"/>
              </a:lnSpc>
              <a:buChar char="•"/>
              <a:tabLst>
                <a:tab pos="96520" algn="l"/>
              </a:tabLst>
            </a:pPr>
            <a:r>
              <a:rPr sz="1100" spc="-5" dirty="0">
                <a:latin typeface="Times New Roman"/>
                <a:cs typeface="Times New Roman"/>
              </a:rPr>
              <a:t>DIMENSIONS</a:t>
            </a:r>
            <a:endParaRPr sz="1100">
              <a:latin typeface="Times New Roman"/>
              <a:cs typeface="Times New Roman"/>
            </a:endParaRPr>
          </a:p>
          <a:p>
            <a:pPr>
              <a:lnSpc>
                <a:spcPct val="100000"/>
              </a:lnSpc>
              <a:spcBef>
                <a:spcPts val="35"/>
              </a:spcBef>
              <a:buFont typeface="Times New Roman"/>
              <a:buChar char="•"/>
            </a:pPr>
            <a:endParaRPr sz="1650">
              <a:latin typeface="Times New Roman"/>
              <a:cs typeface="Times New Roman"/>
            </a:endParaRPr>
          </a:p>
          <a:p>
            <a:pPr marL="469900" lvl="1" indent="-230504">
              <a:lnSpc>
                <a:spcPct val="100000"/>
              </a:lnSpc>
              <a:buChar char="-"/>
              <a:tabLst>
                <a:tab pos="469900" algn="l"/>
                <a:tab pos="470534" algn="l"/>
              </a:tabLst>
            </a:pPr>
            <a:r>
              <a:rPr sz="1100" spc="-5" dirty="0">
                <a:latin typeface="Times New Roman"/>
                <a:cs typeface="Times New Roman"/>
              </a:rPr>
              <a:t>présentation en coffret rackable 7U,</a:t>
            </a:r>
            <a:r>
              <a:rPr sz="1100" spc="10" dirty="0">
                <a:latin typeface="Times New Roman"/>
                <a:cs typeface="Times New Roman"/>
              </a:rPr>
              <a:t> </a:t>
            </a:r>
            <a:r>
              <a:rPr sz="1100" dirty="0">
                <a:latin typeface="Times New Roman"/>
                <a:cs typeface="Times New Roman"/>
              </a:rPr>
              <a:t>19”</a:t>
            </a:r>
            <a:endParaRPr sz="1100">
              <a:latin typeface="Times New Roman"/>
              <a:cs typeface="Times New Roman"/>
            </a:endParaRPr>
          </a:p>
          <a:p>
            <a:pPr marL="469900" lvl="1" indent="-230504" algn="just">
              <a:lnSpc>
                <a:spcPct val="100000"/>
              </a:lnSpc>
              <a:spcBef>
                <a:spcPts val="540"/>
              </a:spcBef>
              <a:buChar char="-"/>
              <a:tabLst>
                <a:tab pos="470534" algn="l"/>
              </a:tabLst>
            </a:pPr>
            <a:r>
              <a:rPr sz="1100" dirty="0">
                <a:latin typeface="Times New Roman"/>
                <a:cs typeface="Times New Roman"/>
              </a:rPr>
              <a:t>poids : </a:t>
            </a:r>
            <a:r>
              <a:rPr sz="1100" spc="-10" dirty="0">
                <a:latin typeface="Times New Roman"/>
                <a:cs typeface="Times New Roman"/>
              </a:rPr>
              <a:t>de </a:t>
            </a:r>
            <a:r>
              <a:rPr sz="1100" dirty="0">
                <a:latin typeface="Times New Roman"/>
                <a:cs typeface="Times New Roman"/>
              </a:rPr>
              <a:t>15 à 25 </a:t>
            </a:r>
            <a:r>
              <a:rPr sz="1100" spc="-10" dirty="0">
                <a:latin typeface="Times New Roman"/>
                <a:cs typeface="Times New Roman"/>
              </a:rPr>
              <a:t>kg </a:t>
            </a:r>
            <a:r>
              <a:rPr sz="1100" dirty="0">
                <a:latin typeface="Times New Roman"/>
                <a:cs typeface="Times New Roman"/>
              </a:rPr>
              <a:t>selon la</a:t>
            </a:r>
            <a:r>
              <a:rPr sz="1100" spc="-35" dirty="0">
                <a:latin typeface="Times New Roman"/>
                <a:cs typeface="Times New Roman"/>
              </a:rPr>
              <a:t> </a:t>
            </a:r>
            <a:r>
              <a:rPr sz="1100" spc="-5" dirty="0">
                <a:latin typeface="Times New Roman"/>
                <a:cs typeface="Times New Roman"/>
              </a:rPr>
              <a:t>puissance</a:t>
            </a:r>
            <a:endParaRPr sz="1100">
              <a:latin typeface="Times New Roman"/>
              <a:cs typeface="Times New Roman"/>
            </a:endParaRPr>
          </a:p>
        </p:txBody>
      </p:sp>
      <p:sp>
        <p:nvSpPr>
          <p:cNvPr id="8" name="object 8"/>
          <p:cNvSpPr txBox="1"/>
          <p:nvPr/>
        </p:nvSpPr>
        <p:spPr>
          <a:xfrm>
            <a:off x="4218559" y="1961133"/>
            <a:ext cx="1189990" cy="193675"/>
          </a:xfrm>
          <a:prstGeom prst="rect">
            <a:avLst/>
          </a:prstGeom>
        </p:spPr>
        <p:txBody>
          <a:bodyPr vert="horz" wrap="square" lIns="0" tIns="12700" rIns="0" bIns="0" rtlCol="0">
            <a:spAutoFit/>
          </a:bodyPr>
          <a:lstStyle/>
          <a:p>
            <a:pPr marL="96520" indent="-84455">
              <a:lnSpc>
                <a:spcPct val="100000"/>
              </a:lnSpc>
              <a:spcBef>
                <a:spcPts val="100"/>
              </a:spcBef>
              <a:buChar char="•"/>
              <a:tabLst>
                <a:tab pos="97155" algn="l"/>
              </a:tabLst>
            </a:pPr>
            <a:r>
              <a:rPr sz="1100" i="1" spc="-5" dirty="0">
                <a:solidFill>
                  <a:srgbClr val="5F5F5F"/>
                </a:solidFill>
                <a:latin typeface="Times New Roman"/>
                <a:cs typeface="Times New Roman"/>
              </a:rPr>
              <a:t>SPECIFICATIONS</a:t>
            </a:r>
            <a:endParaRPr sz="1100">
              <a:latin typeface="Times New Roman"/>
              <a:cs typeface="Times New Roman"/>
            </a:endParaRPr>
          </a:p>
        </p:txBody>
      </p:sp>
      <p:sp>
        <p:nvSpPr>
          <p:cNvPr id="9" name="object 9"/>
          <p:cNvSpPr txBox="1"/>
          <p:nvPr/>
        </p:nvSpPr>
        <p:spPr>
          <a:xfrm>
            <a:off x="4218559" y="2297937"/>
            <a:ext cx="585470" cy="193675"/>
          </a:xfrm>
          <a:prstGeom prst="rect">
            <a:avLst/>
          </a:prstGeom>
        </p:spPr>
        <p:txBody>
          <a:bodyPr vert="horz" wrap="square" lIns="0" tIns="12700" rIns="0" bIns="0" rtlCol="0">
            <a:spAutoFit/>
          </a:bodyPr>
          <a:lstStyle/>
          <a:p>
            <a:pPr marL="12700">
              <a:lnSpc>
                <a:spcPct val="100000"/>
              </a:lnSpc>
              <a:spcBef>
                <a:spcPts val="100"/>
              </a:spcBef>
            </a:pPr>
            <a:r>
              <a:rPr sz="1100" i="1" dirty="0">
                <a:solidFill>
                  <a:srgbClr val="5F5F5F"/>
                </a:solidFill>
                <a:latin typeface="Times New Roman"/>
                <a:cs typeface="Times New Roman"/>
              </a:rPr>
              <a:t>Stand</a:t>
            </a:r>
            <a:r>
              <a:rPr sz="1100" i="1" spc="-15" dirty="0">
                <a:solidFill>
                  <a:srgbClr val="5F5F5F"/>
                </a:solidFill>
                <a:latin typeface="Times New Roman"/>
                <a:cs typeface="Times New Roman"/>
              </a:rPr>
              <a:t>a</a:t>
            </a:r>
            <a:r>
              <a:rPr sz="1100" i="1" dirty="0">
                <a:solidFill>
                  <a:srgbClr val="5F5F5F"/>
                </a:solidFill>
                <a:latin typeface="Times New Roman"/>
                <a:cs typeface="Times New Roman"/>
              </a:rPr>
              <a:t>rd:</a:t>
            </a:r>
            <a:endParaRPr sz="1100">
              <a:latin typeface="Times New Roman"/>
              <a:cs typeface="Times New Roman"/>
            </a:endParaRPr>
          </a:p>
        </p:txBody>
      </p:sp>
      <p:sp>
        <p:nvSpPr>
          <p:cNvPr id="10" name="object 10"/>
          <p:cNvSpPr txBox="1"/>
          <p:nvPr/>
        </p:nvSpPr>
        <p:spPr>
          <a:xfrm>
            <a:off x="4267580" y="2712466"/>
            <a:ext cx="2858770" cy="3136900"/>
          </a:xfrm>
          <a:prstGeom prst="rect">
            <a:avLst/>
          </a:prstGeom>
        </p:spPr>
        <p:txBody>
          <a:bodyPr vert="horz" wrap="square" lIns="0" tIns="19685" rIns="0" bIns="0" rtlCol="0">
            <a:spAutoFit/>
          </a:bodyPr>
          <a:lstStyle/>
          <a:p>
            <a:pPr marL="241300" marR="5080" indent="-228600" algn="just">
              <a:lnSpc>
                <a:spcPct val="95900"/>
              </a:lnSpc>
              <a:spcBef>
                <a:spcPts val="155"/>
              </a:spcBef>
              <a:buFont typeface="Times New Roman"/>
              <a:buChar char="-"/>
              <a:tabLst>
                <a:tab pos="233679" algn="l"/>
              </a:tabLst>
            </a:pPr>
            <a:r>
              <a:rPr sz="1100" i="1" dirty="0">
                <a:solidFill>
                  <a:srgbClr val="5F5F5F"/>
                </a:solidFill>
                <a:latin typeface="Times New Roman"/>
                <a:cs typeface="Times New Roman"/>
              </a:rPr>
              <a:t>control of any </a:t>
            </a:r>
            <a:r>
              <a:rPr sz="1100" i="1" spc="-5" dirty="0">
                <a:solidFill>
                  <a:srgbClr val="5F5F5F"/>
                </a:solidFill>
                <a:latin typeface="Times New Roman"/>
                <a:cs typeface="Times New Roman"/>
              </a:rPr>
              <a:t>type </a:t>
            </a:r>
            <a:r>
              <a:rPr sz="1100" i="1" dirty="0">
                <a:solidFill>
                  <a:srgbClr val="5F5F5F"/>
                </a:solidFill>
                <a:latin typeface="Times New Roman"/>
                <a:cs typeface="Times New Roman"/>
              </a:rPr>
              <a:t>of 0-115 V </a:t>
            </a:r>
            <a:r>
              <a:rPr sz="1100" i="1" spc="-5" dirty="0">
                <a:solidFill>
                  <a:srgbClr val="5F5F5F"/>
                </a:solidFill>
                <a:latin typeface="Times New Roman"/>
                <a:cs typeface="Times New Roman"/>
              </a:rPr>
              <a:t>DC </a:t>
            </a:r>
            <a:r>
              <a:rPr sz="1100" i="1" dirty="0">
                <a:solidFill>
                  <a:srgbClr val="5F5F5F"/>
                </a:solidFill>
                <a:latin typeface="Times New Roman"/>
                <a:cs typeface="Times New Roman"/>
              </a:rPr>
              <a:t>brush  motors </a:t>
            </a:r>
            <a:r>
              <a:rPr sz="1100" i="1" spc="-5" dirty="0">
                <a:solidFill>
                  <a:srgbClr val="5F5F5F"/>
                </a:solidFill>
                <a:latin typeface="Times New Roman"/>
                <a:cs typeface="Times New Roman"/>
              </a:rPr>
              <a:t>with </a:t>
            </a:r>
            <a:r>
              <a:rPr sz="1100" i="1" spc="-10" dirty="0">
                <a:solidFill>
                  <a:srgbClr val="5F5F5F"/>
                </a:solidFill>
                <a:latin typeface="Times New Roman"/>
                <a:cs typeface="Times New Roman"/>
              </a:rPr>
              <a:t>or </a:t>
            </a:r>
            <a:r>
              <a:rPr sz="1100" i="1" spc="-5" dirty="0">
                <a:solidFill>
                  <a:srgbClr val="5F5F5F"/>
                </a:solidFill>
                <a:latin typeface="Times New Roman"/>
                <a:cs typeface="Times New Roman"/>
              </a:rPr>
              <a:t>without separate field  connection </a:t>
            </a:r>
            <a:r>
              <a:rPr sz="1100" i="1" dirty="0">
                <a:solidFill>
                  <a:srgbClr val="5F5F5F"/>
                </a:solidFill>
                <a:latin typeface="Times New Roman"/>
                <a:cs typeface="Times New Roman"/>
              </a:rPr>
              <a:t>or </a:t>
            </a:r>
            <a:r>
              <a:rPr sz="1100" i="1" spc="-5" dirty="0">
                <a:solidFill>
                  <a:srgbClr val="5F5F5F"/>
                </a:solidFill>
                <a:latin typeface="Times New Roman"/>
                <a:cs typeface="Times New Roman"/>
              </a:rPr>
              <a:t>brushless</a:t>
            </a:r>
            <a:r>
              <a:rPr sz="1100" i="1" dirty="0">
                <a:solidFill>
                  <a:srgbClr val="5F5F5F"/>
                </a:solidFill>
                <a:latin typeface="Times New Roman"/>
                <a:cs typeface="Times New Roman"/>
              </a:rPr>
              <a:t> </a:t>
            </a:r>
            <a:r>
              <a:rPr sz="1100" i="1" spc="-5" dirty="0">
                <a:solidFill>
                  <a:srgbClr val="5F5F5F"/>
                </a:solidFill>
                <a:latin typeface="Times New Roman"/>
                <a:cs typeface="Times New Roman"/>
              </a:rPr>
              <a:t>motors</a:t>
            </a:r>
            <a:endParaRPr sz="1100">
              <a:latin typeface="Times New Roman"/>
              <a:cs typeface="Times New Roman"/>
            </a:endParaRPr>
          </a:p>
          <a:p>
            <a:pPr marL="233679" indent="-220979" algn="just">
              <a:lnSpc>
                <a:spcPct val="100000"/>
              </a:lnSpc>
              <a:spcBef>
                <a:spcPts val="540"/>
              </a:spcBef>
              <a:buFont typeface="Times New Roman"/>
              <a:buChar char="-"/>
              <a:tabLst>
                <a:tab pos="233679" algn="l"/>
              </a:tabLst>
            </a:pPr>
            <a:r>
              <a:rPr sz="1100" i="1" dirty="0">
                <a:solidFill>
                  <a:srgbClr val="5F5F5F"/>
                </a:solidFill>
                <a:latin typeface="Times New Roman"/>
                <a:cs typeface="Times New Roman"/>
              </a:rPr>
              <a:t>range : 4, 8 </a:t>
            </a:r>
            <a:r>
              <a:rPr sz="1100" i="1" spc="-10" dirty="0">
                <a:solidFill>
                  <a:srgbClr val="5F5F5F"/>
                </a:solidFill>
                <a:latin typeface="Times New Roman"/>
                <a:cs typeface="Times New Roman"/>
              </a:rPr>
              <a:t>or </a:t>
            </a:r>
            <a:r>
              <a:rPr sz="1100" i="1" dirty="0">
                <a:solidFill>
                  <a:srgbClr val="5F5F5F"/>
                </a:solidFill>
                <a:latin typeface="Times New Roman"/>
                <a:cs typeface="Times New Roman"/>
              </a:rPr>
              <a:t>12</a:t>
            </a:r>
            <a:r>
              <a:rPr sz="1100" i="1" spc="-10" dirty="0">
                <a:solidFill>
                  <a:srgbClr val="5F5F5F"/>
                </a:solidFill>
                <a:latin typeface="Times New Roman"/>
                <a:cs typeface="Times New Roman"/>
              </a:rPr>
              <a:t> </a:t>
            </a:r>
            <a:r>
              <a:rPr sz="1100" i="1" spc="-5" dirty="0">
                <a:solidFill>
                  <a:srgbClr val="5F5F5F"/>
                </a:solidFill>
                <a:latin typeface="Times New Roman"/>
                <a:cs typeface="Times New Roman"/>
              </a:rPr>
              <a:t>motors</a:t>
            </a:r>
            <a:endParaRPr sz="1100">
              <a:latin typeface="Times New Roman"/>
              <a:cs typeface="Times New Roman"/>
            </a:endParaRPr>
          </a:p>
          <a:p>
            <a:pPr marL="241300" marR="6985" indent="-228600" algn="just">
              <a:lnSpc>
                <a:spcPct val="95900"/>
              </a:lnSpc>
              <a:spcBef>
                <a:spcPts val="600"/>
              </a:spcBef>
              <a:buFont typeface="Times New Roman"/>
              <a:buChar char="-"/>
              <a:tabLst>
                <a:tab pos="233679" algn="l"/>
              </a:tabLst>
            </a:pPr>
            <a:r>
              <a:rPr sz="1100" i="1" spc="-5" dirty="0">
                <a:solidFill>
                  <a:srgbClr val="5F5F5F"/>
                </a:solidFill>
                <a:latin typeface="Times New Roman"/>
                <a:cs typeface="Times New Roman"/>
              </a:rPr>
              <a:t>velocity control </a:t>
            </a:r>
            <a:r>
              <a:rPr sz="1100" i="1" dirty="0">
                <a:solidFill>
                  <a:srgbClr val="5F5F5F"/>
                </a:solidFill>
                <a:latin typeface="Times New Roman"/>
                <a:cs typeface="Times New Roman"/>
              </a:rPr>
              <a:t>by </a:t>
            </a:r>
            <a:r>
              <a:rPr sz="1100" i="1" spc="-5" dirty="0">
                <a:solidFill>
                  <a:srgbClr val="5F5F5F"/>
                </a:solidFill>
                <a:latin typeface="Times New Roman"/>
                <a:cs typeface="Times New Roman"/>
              </a:rPr>
              <a:t>tachogenerator </a:t>
            </a:r>
            <a:r>
              <a:rPr sz="1100" i="1" dirty="0">
                <a:solidFill>
                  <a:srgbClr val="5F5F5F"/>
                </a:solidFill>
                <a:latin typeface="Times New Roman"/>
                <a:cs typeface="Times New Roman"/>
              </a:rPr>
              <a:t>or by </a:t>
            </a:r>
            <a:r>
              <a:rPr sz="1100" i="1" spc="-5" dirty="0">
                <a:solidFill>
                  <a:srgbClr val="5F5F5F"/>
                </a:solidFill>
                <a:latin typeface="Times New Roman"/>
                <a:cs typeface="Times New Roman"/>
              </a:rPr>
              <a:t>back  electromotive force (BEMF) </a:t>
            </a:r>
            <a:r>
              <a:rPr sz="1100" i="1" dirty="0">
                <a:solidFill>
                  <a:srgbClr val="5F5F5F"/>
                </a:solidFill>
                <a:latin typeface="Times New Roman"/>
                <a:cs typeface="Times New Roman"/>
              </a:rPr>
              <a:t>configurable </a:t>
            </a:r>
            <a:r>
              <a:rPr sz="1100" i="1" spc="-5" dirty="0">
                <a:solidFill>
                  <a:srgbClr val="5F5F5F"/>
                </a:solidFill>
                <a:latin typeface="Times New Roman"/>
                <a:cs typeface="Times New Roman"/>
              </a:rPr>
              <a:t>axis  </a:t>
            </a:r>
            <a:r>
              <a:rPr sz="1100" i="1" dirty="0">
                <a:solidFill>
                  <a:srgbClr val="5F5F5F"/>
                </a:solidFill>
                <a:latin typeface="Times New Roman"/>
                <a:cs typeface="Times New Roman"/>
              </a:rPr>
              <a:t>per</a:t>
            </a:r>
            <a:r>
              <a:rPr sz="1100" i="1" spc="-5" dirty="0">
                <a:solidFill>
                  <a:srgbClr val="5F5F5F"/>
                </a:solidFill>
                <a:latin typeface="Times New Roman"/>
                <a:cs typeface="Times New Roman"/>
              </a:rPr>
              <a:t> axis</a:t>
            </a:r>
            <a:endParaRPr sz="1100">
              <a:latin typeface="Times New Roman"/>
              <a:cs typeface="Times New Roman"/>
            </a:endParaRPr>
          </a:p>
          <a:p>
            <a:pPr marL="233679" indent="-220979" algn="just">
              <a:lnSpc>
                <a:spcPct val="100000"/>
              </a:lnSpc>
              <a:spcBef>
                <a:spcPts val="550"/>
              </a:spcBef>
              <a:buFont typeface="Times New Roman"/>
              <a:buChar char="-"/>
              <a:tabLst>
                <a:tab pos="233679" algn="l"/>
              </a:tabLst>
            </a:pPr>
            <a:r>
              <a:rPr sz="1100" i="1" dirty="0">
                <a:solidFill>
                  <a:srgbClr val="5F5F5F"/>
                </a:solidFill>
                <a:latin typeface="Times New Roman"/>
                <a:cs typeface="Times New Roman"/>
              </a:rPr>
              <a:t>current </a:t>
            </a:r>
            <a:r>
              <a:rPr sz="1100" i="1" spc="-5" dirty="0">
                <a:solidFill>
                  <a:srgbClr val="5F5F5F"/>
                </a:solidFill>
                <a:latin typeface="Times New Roman"/>
                <a:cs typeface="Times New Roman"/>
              </a:rPr>
              <a:t>limitation configurable axis </a:t>
            </a:r>
            <a:r>
              <a:rPr sz="1100" i="1" dirty="0">
                <a:solidFill>
                  <a:srgbClr val="5F5F5F"/>
                </a:solidFill>
                <a:latin typeface="Times New Roman"/>
                <a:cs typeface="Times New Roman"/>
              </a:rPr>
              <a:t>per</a:t>
            </a:r>
            <a:r>
              <a:rPr sz="1100" i="1" spc="-10" dirty="0">
                <a:solidFill>
                  <a:srgbClr val="5F5F5F"/>
                </a:solidFill>
                <a:latin typeface="Times New Roman"/>
                <a:cs typeface="Times New Roman"/>
              </a:rPr>
              <a:t> </a:t>
            </a:r>
            <a:r>
              <a:rPr sz="1100" i="1" spc="-5" dirty="0">
                <a:solidFill>
                  <a:srgbClr val="5F5F5F"/>
                </a:solidFill>
                <a:latin typeface="Times New Roman"/>
                <a:cs typeface="Times New Roman"/>
              </a:rPr>
              <a:t>axis</a:t>
            </a:r>
            <a:endParaRPr sz="1100">
              <a:latin typeface="Times New Roman"/>
              <a:cs typeface="Times New Roman"/>
            </a:endParaRPr>
          </a:p>
          <a:p>
            <a:pPr marL="233679" indent="-220979" algn="just">
              <a:lnSpc>
                <a:spcPct val="100000"/>
              </a:lnSpc>
              <a:spcBef>
                <a:spcPts val="540"/>
              </a:spcBef>
              <a:buFont typeface="Times New Roman"/>
              <a:buChar char="-"/>
              <a:tabLst>
                <a:tab pos="233679" algn="l"/>
              </a:tabLst>
            </a:pPr>
            <a:r>
              <a:rPr sz="1100" i="1" dirty="0">
                <a:solidFill>
                  <a:srgbClr val="5F5F5F"/>
                </a:solidFill>
                <a:latin typeface="Times New Roman"/>
                <a:cs typeface="Times New Roman"/>
              </a:rPr>
              <a:t>speed </a:t>
            </a:r>
            <a:r>
              <a:rPr sz="1100" i="1" spc="-5" dirty="0">
                <a:solidFill>
                  <a:srgbClr val="5F5F5F"/>
                </a:solidFill>
                <a:latin typeface="Times New Roman"/>
                <a:cs typeface="Times New Roman"/>
              </a:rPr>
              <a:t>limitation configurable axis per</a:t>
            </a:r>
            <a:r>
              <a:rPr sz="1100" i="1" dirty="0">
                <a:solidFill>
                  <a:srgbClr val="5F5F5F"/>
                </a:solidFill>
                <a:latin typeface="Times New Roman"/>
                <a:cs typeface="Times New Roman"/>
              </a:rPr>
              <a:t> </a:t>
            </a:r>
            <a:r>
              <a:rPr sz="1100" i="1" spc="-5" dirty="0">
                <a:solidFill>
                  <a:srgbClr val="5F5F5F"/>
                </a:solidFill>
                <a:latin typeface="Times New Roman"/>
                <a:cs typeface="Times New Roman"/>
              </a:rPr>
              <a:t>axis</a:t>
            </a:r>
            <a:endParaRPr sz="1100">
              <a:latin typeface="Times New Roman"/>
              <a:cs typeface="Times New Roman"/>
            </a:endParaRPr>
          </a:p>
          <a:p>
            <a:pPr marL="241300" marR="6350" indent="-228600" algn="just">
              <a:lnSpc>
                <a:spcPct val="95900"/>
              </a:lnSpc>
              <a:spcBef>
                <a:spcPts val="595"/>
              </a:spcBef>
              <a:buFont typeface="Times New Roman"/>
              <a:buChar char="-"/>
              <a:tabLst>
                <a:tab pos="233679" algn="l"/>
              </a:tabLst>
            </a:pPr>
            <a:r>
              <a:rPr sz="1100" i="1" spc="-5" dirty="0">
                <a:solidFill>
                  <a:srgbClr val="5F5F5F"/>
                </a:solidFill>
                <a:latin typeface="Times New Roman"/>
                <a:cs typeface="Times New Roman"/>
              </a:rPr>
              <a:t>technology </a:t>
            </a:r>
            <a:r>
              <a:rPr sz="1100" i="1" dirty="0">
                <a:solidFill>
                  <a:srgbClr val="5F5F5F"/>
                </a:solidFill>
                <a:latin typeface="Times New Roman"/>
                <a:cs typeface="Times New Roman"/>
              </a:rPr>
              <a:t>: </a:t>
            </a:r>
            <a:r>
              <a:rPr sz="1100" i="1" spc="-5" dirty="0">
                <a:solidFill>
                  <a:srgbClr val="5F5F5F"/>
                </a:solidFill>
                <a:latin typeface="Times New Roman"/>
                <a:cs typeface="Times New Roman"/>
              </a:rPr>
              <a:t>transistor switching </a:t>
            </a:r>
            <a:r>
              <a:rPr sz="1100" i="1" dirty="0">
                <a:solidFill>
                  <a:srgbClr val="5F5F5F"/>
                </a:solidFill>
                <a:latin typeface="Times New Roman"/>
                <a:cs typeface="Times New Roman"/>
              </a:rPr>
              <a:t>power  </a:t>
            </a:r>
            <a:r>
              <a:rPr sz="1100" i="1" spc="-5" dirty="0">
                <a:solidFill>
                  <a:srgbClr val="5F5F5F"/>
                </a:solidFill>
                <a:latin typeface="Times New Roman"/>
                <a:cs typeface="Times New Roman"/>
              </a:rPr>
              <a:t>amplifier and sinusoidal </a:t>
            </a:r>
            <a:r>
              <a:rPr sz="1100" i="1" dirty="0">
                <a:solidFill>
                  <a:srgbClr val="5F5F5F"/>
                </a:solidFill>
                <a:latin typeface="Times New Roman"/>
                <a:cs typeface="Times New Roman"/>
              </a:rPr>
              <a:t>or </a:t>
            </a:r>
            <a:r>
              <a:rPr sz="1100" i="1" spc="-5" dirty="0">
                <a:solidFill>
                  <a:srgbClr val="5F5F5F"/>
                </a:solidFill>
                <a:latin typeface="Times New Roman"/>
                <a:cs typeface="Times New Roman"/>
              </a:rPr>
              <a:t>trapezoidal  </a:t>
            </a:r>
            <a:r>
              <a:rPr sz="1100" i="1" dirty="0">
                <a:solidFill>
                  <a:srgbClr val="5F5F5F"/>
                </a:solidFill>
                <a:latin typeface="Times New Roman"/>
                <a:cs typeface="Times New Roman"/>
              </a:rPr>
              <a:t>commutation</a:t>
            </a:r>
            <a:endParaRPr sz="1100">
              <a:latin typeface="Times New Roman"/>
              <a:cs typeface="Times New Roman"/>
            </a:endParaRPr>
          </a:p>
          <a:p>
            <a:pPr marL="241300" marR="6985" indent="-228600" algn="just">
              <a:lnSpc>
                <a:spcPts val="1260"/>
              </a:lnSpc>
              <a:spcBef>
                <a:spcPts val="645"/>
              </a:spcBef>
              <a:buFont typeface="Times New Roman"/>
              <a:buChar char="-"/>
              <a:tabLst>
                <a:tab pos="233679" algn="l"/>
              </a:tabLst>
            </a:pPr>
            <a:r>
              <a:rPr sz="1100" i="1" dirty="0">
                <a:solidFill>
                  <a:srgbClr val="5F5F5F"/>
                </a:solidFill>
                <a:latin typeface="Times New Roman"/>
                <a:cs typeface="Times New Roman"/>
              </a:rPr>
              <a:t>use </a:t>
            </a:r>
            <a:r>
              <a:rPr sz="1100" i="1" spc="-10" dirty="0">
                <a:solidFill>
                  <a:srgbClr val="5F5F5F"/>
                </a:solidFill>
                <a:latin typeface="Times New Roman"/>
                <a:cs typeface="Times New Roman"/>
              </a:rPr>
              <a:t>of </a:t>
            </a:r>
            <a:r>
              <a:rPr sz="1100" i="1" dirty="0">
                <a:solidFill>
                  <a:srgbClr val="5F5F5F"/>
                </a:solidFill>
                <a:latin typeface="Times New Roman"/>
                <a:cs typeface="Times New Roman"/>
              </a:rPr>
              <a:t>a </a:t>
            </a:r>
            <a:r>
              <a:rPr sz="1100" i="1" spc="-5" dirty="0">
                <a:solidFill>
                  <a:srgbClr val="5F5F5F"/>
                </a:solidFill>
                <a:latin typeface="Times New Roman"/>
                <a:cs typeface="Times New Roman"/>
              </a:rPr>
              <a:t>supply filter </a:t>
            </a:r>
            <a:r>
              <a:rPr sz="1100" i="1" dirty="0">
                <a:solidFill>
                  <a:srgbClr val="5F5F5F"/>
                </a:solidFill>
                <a:latin typeface="Times New Roman"/>
                <a:cs typeface="Times New Roman"/>
              </a:rPr>
              <a:t>and a double inductor on  the </a:t>
            </a:r>
            <a:r>
              <a:rPr sz="1100" i="1" spc="-5" dirty="0">
                <a:solidFill>
                  <a:srgbClr val="5F5F5F"/>
                </a:solidFill>
                <a:latin typeface="Times New Roman"/>
                <a:cs typeface="Times New Roman"/>
              </a:rPr>
              <a:t>motor connections </a:t>
            </a:r>
            <a:r>
              <a:rPr sz="1100" i="1" spc="-10" dirty="0">
                <a:solidFill>
                  <a:srgbClr val="5F5F5F"/>
                </a:solidFill>
                <a:latin typeface="Times New Roman"/>
                <a:cs typeface="Times New Roman"/>
              </a:rPr>
              <a:t>for </a:t>
            </a:r>
            <a:r>
              <a:rPr sz="1100" i="1" spc="-5" dirty="0">
                <a:solidFill>
                  <a:srgbClr val="5F5F5F"/>
                </a:solidFill>
                <a:latin typeface="Times New Roman"/>
                <a:cs typeface="Times New Roman"/>
              </a:rPr>
              <a:t>electromagnetic  compatibility</a:t>
            </a:r>
            <a:endParaRPr sz="1100">
              <a:latin typeface="Times New Roman"/>
              <a:cs typeface="Times New Roman"/>
            </a:endParaRPr>
          </a:p>
          <a:p>
            <a:pPr marL="233679" indent="-220979" algn="just">
              <a:lnSpc>
                <a:spcPct val="100000"/>
              </a:lnSpc>
              <a:spcBef>
                <a:spcPts val="520"/>
              </a:spcBef>
              <a:buFont typeface="Times New Roman"/>
              <a:buChar char="-"/>
              <a:tabLst>
                <a:tab pos="233679" algn="l"/>
              </a:tabLst>
            </a:pPr>
            <a:r>
              <a:rPr sz="1100" i="1" dirty="0">
                <a:solidFill>
                  <a:srgbClr val="5F5F5F"/>
                </a:solidFill>
                <a:latin typeface="Times New Roman"/>
                <a:cs typeface="Times New Roman"/>
              </a:rPr>
              <a:t>parking </a:t>
            </a:r>
            <a:r>
              <a:rPr sz="1100" i="1" spc="-5" dirty="0">
                <a:solidFill>
                  <a:srgbClr val="5F5F5F"/>
                </a:solidFill>
                <a:latin typeface="Times New Roman"/>
                <a:cs typeface="Times New Roman"/>
              </a:rPr>
              <a:t>brake </a:t>
            </a:r>
            <a:r>
              <a:rPr sz="1100" i="1" dirty="0">
                <a:solidFill>
                  <a:srgbClr val="5F5F5F"/>
                </a:solidFill>
                <a:latin typeface="Times New Roman"/>
                <a:cs typeface="Times New Roman"/>
              </a:rPr>
              <a:t>command</a:t>
            </a:r>
            <a:r>
              <a:rPr sz="1100" i="1" spc="-15" dirty="0">
                <a:solidFill>
                  <a:srgbClr val="5F5F5F"/>
                </a:solidFill>
                <a:latin typeface="Times New Roman"/>
                <a:cs typeface="Times New Roman"/>
              </a:rPr>
              <a:t> </a:t>
            </a:r>
            <a:r>
              <a:rPr sz="1100" i="1" spc="-5" dirty="0">
                <a:solidFill>
                  <a:srgbClr val="5F5F5F"/>
                </a:solidFill>
                <a:latin typeface="Times New Roman"/>
                <a:cs typeface="Times New Roman"/>
              </a:rPr>
              <a:t>included</a:t>
            </a:r>
            <a:endParaRPr sz="1100">
              <a:latin typeface="Times New Roman"/>
              <a:cs typeface="Times New Roman"/>
            </a:endParaRPr>
          </a:p>
        </p:txBody>
      </p:sp>
      <p:sp>
        <p:nvSpPr>
          <p:cNvPr id="11" name="object 11"/>
          <p:cNvSpPr txBox="1"/>
          <p:nvPr/>
        </p:nvSpPr>
        <p:spPr>
          <a:xfrm>
            <a:off x="4218559" y="6324980"/>
            <a:ext cx="496570" cy="193675"/>
          </a:xfrm>
          <a:prstGeom prst="rect">
            <a:avLst/>
          </a:prstGeom>
        </p:spPr>
        <p:txBody>
          <a:bodyPr vert="horz" wrap="square" lIns="0" tIns="13335" rIns="0" bIns="0" rtlCol="0">
            <a:spAutoFit/>
          </a:bodyPr>
          <a:lstStyle/>
          <a:p>
            <a:pPr marL="12700">
              <a:lnSpc>
                <a:spcPct val="100000"/>
              </a:lnSpc>
              <a:spcBef>
                <a:spcPts val="105"/>
              </a:spcBef>
            </a:pPr>
            <a:r>
              <a:rPr sz="1100" i="1" dirty="0">
                <a:solidFill>
                  <a:srgbClr val="5F5F5F"/>
                </a:solidFill>
                <a:latin typeface="Times New Roman"/>
                <a:cs typeface="Times New Roman"/>
              </a:rPr>
              <a:t>Option</a:t>
            </a:r>
            <a:r>
              <a:rPr sz="1100" i="1" spc="-75" dirty="0">
                <a:solidFill>
                  <a:srgbClr val="5F5F5F"/>
                </a:solidFill>
                <a:latin typeface="Times New Roman"/>
                <a:cs typeface="Times New Roman"/>
              </a:rPr>
              <a:t> </a:t>
            </a:r>
            <a:r>
              <a:rPr sz="1100" i="1" dirty="0">
                <a:solidFill>
                  <a:srgbClr val="5F5F5F"/>
                </a:solidFill>
                <a:latin typeface="Times New Roman"/>
                <a:cs typeface="Times New Roman"/>
              </a:rPr>
              <a:t>:</a:t>
            </a:r>
            <a:endParaRPr sz="1100">
              <a:latin typeface="Times New Roman"/>
              <a:cs typeface="Times New Roman"/>
            </a:endParaRPr>
          </a:p>
        </p:txBody>
      </p:sp>
      <p:sp>
        <p:nvSpPr>
          <p:cNvPr id="12" name="object 12"/>
          <p:cNvSpPr txBox="1"/>
          <p:nvPr/>
        </p:nvSpPr>
        <p:spPr>
          <a:xfrm>
            <a:off x="4218559" y="6741032"/>
            <a:ext cx="2907030" cy="1555115"/>
          </a:xfrm>
          <a:prstGeom prst="rect">
            <a:avLst/>
          </a:prstGeom>
        </p:spPr>
        <p:txBody>
          <a:bodyPr vert="horz" wrap="square" lIns="0" tIns="24765" rIns="0" bIns="0" rtlCol="0">
            <a:spAutoFit/>
          </a:bodyPr>
          <a:lstStyle/>
          <a:p>
            <a:pPr marL="285750" marR="5080" indent="-226060">
              <a:lnSpc>
                <a:spcPts val="1260"/>
              </a:lnSpc>
              <a:spcBef>
                <a:spcPts val="195"/>
              </a:spcBef>
              <a:tabLst>
                <a:tab pos="282575" algn="l"/>
              </a:tabLst>
            </a:pPr>
            <a:r>
              <a:rPr sz="1100" dirty="0">
                <a:solidFill>
                  <a:srgbClr val="5F5F5F"/>
                </a:solidFill>
                <a:latin typeface="Times New Roman"/>
                <a:cs typeface="Times New Roman"/>
              </a:rPr>
              <a:t>-	</a:t>
            </a:r>
            <a:r>
              <a:rPr sz="1100" i="1" dirty="0">
                <a:solidFill>
                  <a:srgbClr val="5F5F5F"/>
                </a:solidFill>
                <a:latin typeface="Times New Roman"/>
                <a:cs typeface="Times New Roman"/>
              </a:rPr>
              <a:t>addition of one </a:t>
            </a:r>
            <a:r>
              <a:rPr sz="1100" i="1" spc="-5" dirty="0">
                <a:solidFill>
                  <a:srgbClr val="5F5F5F"/>
                </a:solidFill>
                <a:latin typeface="Times New Roman"/>
                <a:cs typeface="Times New Roman"/>
              </a:rPr>
              <a:t>power amplifier </a:t>
            </a:r>
            <a:r>
              <a:rPr sz="1100" i="1" dirty="0">
                <a:solidFill>
                  <a:srgbClr val="5F5F5F"/>
                </a:solidFill>
                <a:latin typeface="Times New Roman"/>
                <a:cs typeface="Times New Roman"/>
              </a:rPr>
              <a:t>for 2  </a:t>
            </a:r>
            <a:r>
              <a:rPr sz="1100" i="1" spc="-5" dirty="0">
                <a:solidFill>
                  <a:srgbClr val="5F5F5F"/>
                </a:solidFill>
                <a:latin typeface="Times New Roman"/>
                <a:cs typeface="Times New Roman"/>
              </a:rPr>
              <a:t>simultaneous movement</a:t>
            </a:r>
            <a:r>
              <a:rPr sz="1100" i="1" spc="5" dirty="0">
                <a:solidFill>
                  <a:srgbClr val="5F5F5F"/>
                </a:solidFill>
                <a:latin typeface="Times New Roman"/>
                <a:cs typeface="Times New Roman"/>
              </a:rPr>
              <a:t> </a:t>
            </a:r>
            <a:r>
              <a:rPr sz="1100" i="1" spc="-5" dirty="0">
                <a:solidFill>
                  <a:srgbClr val="5F5F5F"/>
                </a:solidFill>
                <a:latin typeface="Times New Roman"/>
                <a:cs typeface="Times New Roman"/>
              </a:rPr>
              <a:t>management</a:t>
            </a:r>
            <a:endParaRPr sz="1100">
              <a:latin typeface="Times New Roman"/>
              <a:cs typeface="Times New Roman"/>
            </a:endParaRPr>
          </a:p>
          <a:p>
            <a:pPr>
              <a:lnSpc>
                <a:spcPct val="100000"/>
              </a:lnSpc>
            </a:pPr>
            <a:endParaRPr sz="1200">
              <a:latin typeface="Times New Roman"/>
              <a:cs typeface="Times New Roman"/>
            </a:endParaRPr>
          </a:p>
          <a:p>
            <a:pPr>
              <a:lnSpc>
                <a:spcPct val="100000"/>
              </a:lnSpc>
              <a:spcBef>
                <a:spcPts val="45"/>
              </a:spcBef>
            </a:pPr>
            <a:endParaRPr sz="1300">
              <a:latin typeface="Times New Roman"/>
              <a:cs typeface="Times New Roman"/>
            </a:endParaRPr>
          </a:p>
          <a:p>
            <a:pPr marL="96520" indent="-84455">
              <a:lnSpc>
                <a:spcPct val="100000"/>
              </a:lnSpc>
              <a:buChar char="•"/>
              <a:tabLst>
                <a:tab pos="97155" algn="l"/>
              </a:tabLst>
            </a:pPr>
            <a:r>
              <a:rPr sz="1100" i="1" spc="-5" dirty="0">
                <a:solidFill>
                  <a:srgbClr val="5F5F5F"/>
                </a:solidFill>
                <a:latin typeface="Times New Roman"/>
                <a:cs typeface="Times New Roman"/>
              </a:rPr>
              <a:t>DIMENSIONS</a:t>
            </a:r>
            <a:endParaRPr sz="1100">
              <a:latin typeface="Times New Roman"/>
              <a:cs typeface="Times New Roman"/>
            </a:endParaRPr>
          </a:p>
          <a:p>
            <a:pPr>
              <a:lnSpc>
                <a:spcPct val="100000"/>
              </a:lnSpc>
              <a:spcBef>
                <a:spcPts val="10"/>
              </a:spcBef>
            </a:pPr>
            <a:endParaRPr sz="1150">
              <a:latin typeface="Times New Roman"/>
              <a:cs typeface="Times New Roman"/>
            </a:endParaRPr>
          </a:p>
          <a:p>
            <a:pPr marL="53975">
              <a:lnSpc>
                <a:spcPts val="1290"/>
              </a:lnSpc>
              <a:tabLst>
                <a:tab pos="282575" algn="l"/>
              </a:tabLst>
            </a:pPr>
            <a:r>
              <a:rPr sz="1100" dirty="0">
                <a:solidFill>
                  <a:srgbClr val="5F5F5F"/>
                </a:solidFill>
                <a:latin typeface="Times New Roman"/>
                <a:cs typeface="Times New Roman"/>
              </a:rPr>
              <a:t>-	</a:t>
            </a:r>
            <a:r>
              <a:rPr sz="1100" i="1" dirty="0">
                <a:solidFill>
                  <a:srgbClr val="5F5F5F"/>
                </a:solidFill>
                <a:latin typeface="Times New Roman"/>
                <a:cs typeface="Times New Roman"/>
              </a:rPr>
              <a:t>19” 7U </a:t>
            </a:r>
            <a:r>
              <a:rPr sz="1100" i="1" spc="-5" dirty="0">
                <a:solidFill>
                  <a:srgbClr val="5F5F5F"/>
                </a:solidFill>
                <a:latin typeface="Times New Roman"/>
                <a:cs typeface="Times New Roman"/>
              </a:rPr>
              <a:t>rack mountable</a:t>
            </a:r>
            <a:r>
              <a:rPr sz="1100" i="1" spc="-15" dirty="0">
                <a:solidFill>
                  <a:srgbClr val="5F5F5F"/>
                </a:solidFill>
                <a:latin typeface="Times New Roman"/>
                <a:cs typeface="Times New Roman"/>
              </a:rPr>
              <a:t> </a:t>
            </a:r>
            <a:r>
              <a:rPr sz="1100" i="1" spc="-5" dirty="0">
                <a:solidFill>
                  <a:srgbClr val="5F5F5F"/>
                </a:solidFill>
                <a:latin typeface="Times New Roman"/>
                <a:cs typeface="Times New Roman"/>
              </a:rPr>
              <a:t>box</a:t>
            </a:r>
            <a:endParaRPr sz="1100">
              <a:latin typeface="Times New Roman"/>
              <a:cs typeface="Times New Roman"/>
            </a:endParaRPr>
          </a:p>
          <a:p>
            <a:pPr marL="282575" marR="6350" indent="-228600">
              <a:lnSpc>
                <a:spcPts val="1270"/>
              </a:lnSpc>
              <a:spcBef>
                <a:spcPts val="55"/>
              </a:spcBef>
              <a:tabLst>
                <a:tab pos="282575" algn="l"/>
              </a:tabLst>
            </a:pPr>
            <a:r>
              <a:rPr sz="1100" dirty="0">
                <a:solidFill>
                  <a:srgbClr val="5F5F5F"/>
                </a:solidFill>
                <a:latin typeface="Arial"/>
                <a:cs typeface="Arial"/>
              </a:rPr>
              <a:t>-	</a:t>
            </a:r>
            <a:r>
              <a:rPr sz="1100" i="1" spc="-5" dirty="0">
                <a:solidFill>
                  <a:srgbClr val="5F5F5F"/>
                </a:solidFill>
                <a:latin typeface="Times New Roman"/>
                <a:cs typeface="Times New Roman"/>
              </a:rPr>
              <a:t>weight </a:t>
            </a:r>
            <a:r>
              <a:rPr sz="1100" i="1" dirty="0">
                <a:solidFill>
                  <a:srgbClr val="5F5F5F"/>
                </a:solidFill>
                <a:latin typeface="Times New Roman"/>
                <a:cs typeface="Times New Roman"/>
              </a:rPr>
              <a:t>: from 15 to </a:t>
            </a:r>
            <a:r>
              <a:rPr sz="1100" i="1" spc="-10" dirty="0">
                <a:solidFill>
                  <a:srgbClr val="5F5F5F"/>
                </a:solidFill>
                <a:latin typeface="Times New Roman"/>
                <a:cs typeface="Times New Roman"/>
              </a:rPr>
              <a:t>25 </a:t>
            </a:r>
            <a:r>
              <a:rPr sz="1100" i="1" spc="-5" dirty="0">
                <a:solidFill>
                  <a:srgbClr val="5F5F5F"/>
                </a:solidFill>
                <a:latin typeface="Times New Roman"/>
                <a:cs typeface="Times New Roman"/>
              </a:rPr>
              <a:t>kg according </a:t>
            </a:r>
            <a:r>
              <a:rPr sz="1100" i="1" dirty="0">
                <a:solidFill>
                  <a:srgbClr val="5F5F5F"/>
                </a:solidFill>
                <a:latin typeface="Times New Roman"/>
                <a:cs typeface="Times New Roman"/>
              </a:rPr>
              <a:t>to the  power</a:t>
            </a:r>
            <a:endParaRPr sz="1100">
              <a:latin typeface="Times New Roman"/>
              <a:cs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idx="4294967295"/>
          </p:nvPr>
        </p:nvSpPr>
        <p:spPr>
          <a:xfrm>
            <a:off x="3114675" y="1063625"/>
            <a:ext cx="550863" cy="390525"/>
          </a:xfrm>
          <a:prstGeom prst="rect">
            <a:avLst/>
          </a:prstGeom>
        </p:spPr>
        <p:txBody>
          <a:bodyPr vert="horz" wrap="square" lIns="0" tIns="12700" rIns="0" bIns="0" rtlCol="0">
            <a:spAutoFit/>
          </a:bodyPr>
          <a:lstStyle/>
          <a:p>
            <a:pPr marL="12700">
              <a:lnSpc>
                <a:spcPct val="100000"/>
              </a:lnSpc>
              <a:spcBef>
                <a:spcPts val="100"/>
              </a:spcBef>
            </a:pPr>
            <a:r>
              <a:rPr spc="-5" dirty="0">
                <a:solidFill>
                  <a:srgbClr val="585858"/>
                </a:solidFill>
              </a:rPr>
              <a:t>XIII</a:t>
            </a:r>
          </a:p>
        </p:txBody>
      </p:sp>
      <p:sp>
        <p:nvSpPr>
          <p:cNvPr id="6" name="object 6"/>
          <p:cNvSpPr txBox="1"/>
          <p:nvPr/>
        </p:nvSpPr>
        <p:spPr>
          <a:xfrm>
            <a:off x="4092575" y="1048766"/>
            <a:ext cx="113347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Times New Roman"/>
                <a:cs typeface="Times New Roman"/>
              </a:rPr>
              <a:t>AC</a:t>
            </a:r>
            <a:r>
              <a:rPr sz="2400" spc="-90" dirty="0">
                <a:latin typeface="Times New Roman"/>
                <a:cs typeface="Times New Roman"/>
              </a:rPr>
              <a:t> </a:t>
            </a:r>
            <a:r>
              <a:rPr sz="2400" dirty="0">
                <a:latin typeface="Times New Roman"/>
                <a:cs typeface="Times New Roman"/>
              </a:rPr>
              <a:t>9015</a:t>
            </a:r>
          </a:p>
        </p:txBody>
      </p:sp>
      <p:sp>
        <p:nvSpPr>
          <p:cNvPr id="7" name="object 7"/>
          <p:cNvSpPr txBox="1"/>
          <p:nvPr/>
        </p:nvSpPr>
        <p:spPr>
          <a:xfrm>
            <a:off x="5276850" y="1063497"/>
            <a:ext cx="2235200" cy="743585"/>
          </a:xfrm>
          <a:prstGeom prst="rect">
            <a:avLst/>
          </a:prstGeom>
        </p:spPr>
        <p:txBody>
          <a:bodyPr vert="horz" wrap="square" lIns="0" tIns="12700" rIns="0" bIns="0" rtlCol="0">
            <a:spAutoFit/>
          </a:bodyPr>
          <a:lstStyle/>
          <a:p>
            <a:pPr marL="12700">
              <a:lnSpc>
                <a:spcPts val="2825"/>
              </a:lnSpc>
              <a:spcBef>
                <a:spcPts val="100"/>
              </a:spcBef>
            </a:pPr>
            <a:r>
              <a:rPr sz="2400" spc="-5" dirty="0">
                <a:latin typeface="Times New Roman"/>
                <a:cs typeface="Times New Roman"/>
              </a:rPr>
              <a:t>Commande</a:t>
            </a:r>
            <a:r>
              <a:rPr sz="2400" spc="-75" dirty="0">
                <a:latin typeface="Times New Roman"/>
                <a:cs typeface="Times New Roman"/>
              </a:rPr>
              <a:t> </a:t>
            </a:r>
            <a:r>
              <a:rPr sz="2400" dirty="0">
                <a:latin typeface="Times New Roman"/>
                <a:cs typeface="Times New Roman"/>
              </a:rPr>
              <a:t>locale</a:t>
            </a:r>
          </a:p>
          <a:p>
            <a:pPr marL="53975">
              <a:lnSpc>
                <a:spcPts val="2825"/>
              </a:lnSpc>
            </a:pPr>
            <a:r>
              <a:rPr sz="2400" i="1" spc="-5" dirty="0">
                <a:solidFill>
                  <a:srgbClr val="5F5F5F"/>
                </a:solidFill>
                <a:latin typeface="Times New Roman"/>
                <a:cs typeface="Times New Roman"/>
              </a:rPr>
              <a:t>Local control</a:t>
            </a:r>
            <a:r>
              <a:rPr sz="2400" i="1" spc="-30" dirty="0">
                <a:solidFill>
                  <a:srgbClr val="5F5F5F"/>
                </a:solidFill>
                <a:latin typeface="Times New Roman"/>
                <a:cs typeface="Times New Roman"/>
              </a:rPr>
              <a:t> </a:t>
            </a:r>
            <a:r>
              <a:rPr sz="2400" i="1" spc="-5" dirty="0">
                <a:solidFill>
                  <a:srgbClr val="5F5F5F"/>
                </a:solidFill>
                <a:latin typeface="Times New Roman"/>
                <a:cs typeface="Times New Roman"/>
              </a:rPr>
              <a:t>box</a:t>
            </a:r>
            <a:endParaRPr sz="2400" dirty="0">
              <a:latin typeface="Times New Roman"/>
              <a:cs typeface="Times New Roman"/>
            </a:endParaRPr>
          </a:p>
        </p:txBody>
      </p:sp>
      <p:sp>
        <p:nvSpPr>
          <p:cNvPr id="8" name="object 8"/>
          <p:cNvSpPr txBox="1"/>
          <p:nvPr/>
        </p:nvSpPr>
        <p:spPr>
          <a:xfrm>
            <a:off x="436880" y="2247645"/>
            <a:ext cx="1675130" cy="361315"/>
          </a:xfrm>
          <a:prstGeom prst="rect">
            <a:avLst/>
          </a:prstGeom>
        </p:spPr>
        <p:txBody>
          <a:bodyPr vert="horz" wrap="square" lIns="0" tIns="12700" rIns="0" bIns="0" rtlCol="0">
            <a:spAutoFit/>
          </a:bodyPr>
          <a:lstStyle/>
          <a:p>
            <a:pPr marL="158750" marR="5080" indent="-146685">
              <a:lnSpc>
                <a:spcPct val="100000"/>
              </a:lnSpc>
              <a:spcBef>
                <a:spcPts val="100"/>
              </a:spcBef>
              <a:buChar char="•"/>
              <a:tabLst>
                <a:tab pos="159385" algn="l"/>
                <a:tab pos="434340" algn="l"/>
                <a:tab pos="927735" algn="l"/>
                <a:tab pos="1466850" algn="l"/>
              </a:tabLst>
            </a:pPr>
            <a:r>
              <a:rPr sz="1100" dirty="0">
                <a:latin typeface="Times New Roman"/>
                <a:cs typeface="Times New Roman"/>
              </a:rPr>
              <a:t>Le	boî</a:t>
            </a:r>
            <a:r>
              <a:rPr sz="1100" spc="-10" dirty="0">
                <a:latin typeface="Times New Roman"/>
                <a:cs typeface="Times New Roman"/>
              </a:rPr>
              <a:t>t</a:t>
            </a:r>
            <a:r>
              <a:rPr sz="1100" dirty="0">
                <a:latin typeface="Times New Roman"/>
                <a:cs typeface="Times New Roman"/>
              </a:rPr>
              <a:t>i</a:t>
            </a:r>
            <a:r>
              <a:rPr sz="1100" spc="-10" dirty="0">
                <a:latin typeface="Times New Roman"/>
                <a:cs typeface="Times New Roman"/>
              </a:rPr>
              <a:t>e</a:t>
            </a:r>
            <a:r>
              <a:rPr sz="1100" dirty="0">
                <a:latin typeface="Times New Roman"/>
                <a:cs typeface="Times New Roman"/>
              </a:rPr>
              <a:t>r	po</a:t>
            </a:r>
            <a:r>
              <a:rPr sz="1100" spc="-10" dirty="0">
                <a:latin typeface="Times New Roman"/>
                <a:cs typeface="Times New Roman"/>
              </a:rPr>
              <a:t>r</a:t>
            </a:r>
            <a:r>
              <a:rPr sz="1100" dirty="0">
                <a:latin typeface="Times New Roman"/>
                <a:cs typeface="Times New Roman"/>
              </a:rPr>
              <a:t>t</a:t>
            </a:r>
            <a:r>
              <a:rPr sz="1100" spc="-10" dirty="0">
                <a:latin typeface="Times New Roman"/>
                <a:cs typeface="Times New Roman"/>
              </a:rPr>
              <a:t>a</a:t>
            </a:r>
            <a:r>
              <a:rPr sz="1100" dirty="0">
                <a:latin typeface="Times New Roman"/>
                <a:cs typeface="Times New Roman"/>
              </a:rPr>
              <a:t>t</a:t>
            </a:r>
            <a:r>
              <a:rPr sz="1100" spc="-10" dirty="0">
                <a:latin typeface="Times New Roman"/>
                <a:cs typeface="Times New Roman"/>
              </a:rPr>
              <a:t>i</a:t>
            </a:r>
            <a:r>
              <a:rPr sz="1100" dirty="0">
                <a:latin typeface="Times New Roman"/>
                <a:cs typeface="Times New Roman"/>
              </a:rPr>
              <a:t>f	</a:t>
            </a:r>
            <a:r>
              <a:rPr sz="1100" spc="-10" dirty="0">
                <a:latin typeface="Times New Roman"/>
                <a:cs typeface="Times New Roman"/>
              </a:rPr>
              <a:t>A</a:t>
            </a:r>
            <a:r>
              <a:rPr sz="1100" dirty="0">
                <a:latin typeface="Times New Roman"/>
                <a:cs typeface="Times New Roman"/>
              </a:rPr>
              <a:t>C  9015 </a:t>
            </a:r>
            <a:r>
              <a:rPr sz="1100" spc="-5" dirty="0">
                <a:latin typeface="Times New Roman"/>
                <a:cs typeface="Times New Roman"/>
              </a:rPr>
              <a:t>permet </a:t>
            </a:r>
            <a:r>
              <a:rPr sz="1100" spc="-10" dirty="0">
                <a:latin typeface="Times New Roman"/>
                <a:cs typeface="Times New Roman"/>
              </a:rPr>
              <a:t>de</a:t>
            </a:r>
            <a:r>
              <a:rPr sz="1100" spc="170" dirty="0">
                <a:latin typeface="Times New Roman"/>
                <a:cs typeface="Times New Roman"/>
              </a:rPr>
              <a:t> </a:t>
            </a:r>
            <a:r>
              <a:rPr sz="1100" spc="-5" dirty="0">
                <a:latin typeface="Times New Roman"/>
                <a:cs typeface="Times New Roman"/>
              </a:rPr>
              <a:t>contrôler</a:t>
            </a:r>
            <a:endParaRPr sz="1100">
              <a:latin typeface="Times New Roman"/>
              <a:cs typeface="Times New Roman"/>
            </a:endParaRPr>
          </a:p>
        </p:txBody>
      </p:sp>
      <p:sp>
        <p:nvSpPr>
          <p:cNvPr id="9" name="object 9"/>
          <p:cNvSpPr txBox="1"/>
          <p:nvPr/>
        </p:nvSpPr>
        <p:spPr>
          <a:xfrm>
            <a:off x="583183" y="2750566"/>
            <a:ext cx="1090930" cy="193675"/>
          </a:xfrm>
          <a:prstGeom prst="rect">
            <a:avLst/>
          </a:prstGeom>
        </p:spPr>
        <p:txBody>
          <a:bodyPr vert="horz" wrap="square" lIns="0" tIns="12700" rIns="0" bIns="0" rtlCol="0">
            <a:spAutoFit/>
          </a:bodyPr>
          <a:lstStyle/>
          <a:p>
            <a:pPr marL="12700">
              <a:lnSpc>
                <a:spcPct val="100000"/>
              </a:lnSpc>
              <a:spcBef>
                <a:spcPts val="100"/>
              </a:spcBef>
              <a:tabLst>
                <a:tab pos="501015" algn="l"/>
                <a:tab pos="765810" algn="l"/>
              </a:tabLst>
            </a:pPr>
            <a:r>
              <a:rPr sz="1100" spc="-5" dirty="0">
                <a:latin typeface="Times New Roman"/>
                <a:cs typeface="Times New Roman"/>
              </a:rPr>
              <a:t>local.	</a:t>
            </a:r>
            <a:r>
              <a:rPr sz="1100" spc="-10" dirty="0">
                <a:latin typeface="Times New Roman"/>
                <a:cs typeface="Times New Roman"/>
              </a:rPr>
              <a:t>Il	</a:t>
            </a:r>
            <a:r>
              <a:rPr sz="1100" spc="-5" dirty="0">
                <a:latin typeface="Times New Roman"/>
                <a:cs typeface="Times New Roman"/>
              </a:rPr>
              <a:t>s’agit</a:t>
            </a:r>
            <a:endParaRPr sz="1100">
              <a:latin typeface="Times New Roman"/>
              <a:cs typeface="Times New Roman"/>
            </a:endParaRPr>
          </a:p>
        </p:txBody>
      </p:sp>
      <p:sp>
        <p:nvSpPr>
          <p:cNvPr id="10" name="object 10"/>
          <p:cNvSpPr txBox="1"/>
          <p:nvPr/>
        </p:nvSpPr>
        <p:spPr>
          <a:xfrm>
            <a:off x="583183" y="2582925"/>
            <a:ext cx="1528445" cy="361315"/>
          </a:xfrm>
          <a:prstGeom prst="rect">
            <a:avLst/>
          </a:prstGeom>
        </p:spPr>
        <p:txBody>
          <a:bodyPr vert="horz" wrap="square" lIns="0" tIns="12700" rIns="0" bIns="0" rtlCol="0">
            <a:spAutoFit/>
          </a:bodyPr>
          <a:lstStyle/>
          <a:p>
            <a:pPr marR="6350" algn="r">
              <a:lnSpc>
                <a:spcPct val="100000"/>
              </a:lnSpc>
              <a:spcBef>
                <a:spcPts val="100"/>
              </a:spcBef>
            </a:pPr>
            <a:r>
              <a:rPr sz="1100" dirty="0">
                <a:latin typeface="Times New Roman"/>
                <a:cs typeface="Times New Roman"/>
              </a:rPr>
              <a:t>tous   </a:t>
            </a:r>
            <a:r>
              <a:rPr sz="1100" spc="-5" dirty="0">
                <a:latin typeface="Times New Roman"/>
                <a:cs typeface="Times New Roman"/>
              </a:rPr>
              <a:t>les   </a:t>
            </a:r>
            <a:r>
              <a:rPr sz="1100" dirty="0">
                <a:latin typeface="Times New Roman"/>
                <a:cs typeface="Times New Roman"/>
              </a:rPr>
              <a:t>axes   en </a:t>
            </a:r>
            <a:r>
              <a:rPr sz="1100" spc="225" dirty="0">
                <a:latin typeface="Times New Roman"/>
                <a:cs typeface="Times New Roman"/>
              </a:rPr>
              <a:t> </a:t>
            </a:r>
            <a:r>
              <a:rPr sz="1100" spc="-5" dirty="0">
                <a:latin typeface="Times New Roman"/>
                <a:cs typeface="Times New Roman"/>
              </a:rPr>
              <a:t>mode</a:t>
            </a:r>
            <a:endParaRPr sz="1100">
              <a:latin typeface="Times New Roman"/>
              <a:cs typeface="Times New Roman"/>
            </a:endParaRPr>
          </a:p>
          <a:p>
            <a:pPr marR="5080" algn="r">
              <a:lnSpc>
                <a:spcPct val="100000"/>
              </a:lnSpc>
              <a:spcBef>
                <a:spcPts val="5"/>
              </a:spcBef>
            </a:pPr>
            <a:r>
              <a:rPr sz="1100" spc="-15" dirty="0">
                <a:latin typeface="Times New Roman"/>
                <a:cs typeface="Times New Roman"/>
              </a:rPr>
              <a:t>d</a:t>
            </a:r>
            <a:r>
              <a:rPr sz="1100" dirty="0">
                <a:latin typeface="Times New Roman"/>
                <a:cs typeface="Times New Roman"/>
              </a:rPr>
              <a:t>’un</a:t>
            </a:r>
            <a:endParaRPr sz="1100">
              <a:latin typeface="Times New Roman"/>
              <a:cs typeface="Times New Roman"/>
            </a:endParaRPr>
          </a:p>
        </p:txBody>
      </p:sp>
      <p:sp>
        <p:nvSpPr>
          <p:cNvPr id="11" name="object 11"/>
          <p:cNvSpPr txBox="1"/>
          <p:nvPr/>
        </p:nvSpPr>
        <p:spPr>
          <a:xfrm>
            <a:off x="436880" y="2918206"/>
            <a:ext cx="1676400" cy="1532255"/>
          </a:xfrm>
          <a:prstGeom prst="rect">
            <a:avLst/>
          </a:prstGeom>
        </p:spPr>
        <p:txBody>
          <a:bodyPr vert="horz" wrap="square" lIns="0" tIns="12700" rIns="0" bIns="0" rtlCol="0">
            <a:spAutoFit/>
          </a:bodyPr>
          <a:lstStyle/>
          <a:p>
            <a:pPr marL="158750">
              <a:lnSpc>
                <a:spcPct val="100000"/>
              </a:lnSpc>
              <a:spcBef>
                <a:spcPts val="100"/>
              </a:spcBef>
            </a:pPr>
            <a:r>
              <a:rPr sz="1100" spc="-5" dirty="0">
                <a:latin typeface="Times New Roman"/>
                <a:cs typeface="Times New Roman"/>
              </a:rPr>
              <a:t>contrôle </a:t>
            </a:r>
            <a:r>
              <a:rPr sz="1100" dirty="0">
                <a:latin typeface="Times New Roman"/>
                <a:cs typeface="Times New Roman"/>
              </a:rPr>
              <a:t>de</a:t>
            </a:r>
            <a:r>
              <a:rPr sz="1100" spc="-5" dirty="0">
                <a:latin typeface="Times New Roman"/>
                <a:cs typeface="Times New Roman"/>
              </a:rPr>
              <a:t> vitesse</a:t>
            </a:r>
            <a:endParaRPr sz="1100">
              <a:latin typeface="Times New Roman"/>
              <a:cs typeface="Times New Roman"/>
            </a:endParaRPr>
          </a:p>
          <a:p>
            <a:pPr>
              <a:lnSpc>
                <a:spcPct val="100000"/>
              </a:lnSpc>
              <a:spcBef>
                <a:spcPts val="45"/>
              </a:spcBef>
            </a:pPr>
            <a:endParaRPr sz="1100">
              <a:latin typeface="Times New Roman"/>
              <a:cs typeface="Times New Roman"/>
            </a:endParaRPr>
          </a:p>
          <a:p>
            <a:pPr marL="158750" marR="5080" indent="-146685" algn="just">
              <a:lnSpc>
                <a:spcPct val="99900"/>
              </a:lnSpc>
              <a:buChar char="•"/>
              <a:tabLst>
                <a:tab pos="159385" algn="l"/>
              </a:tabLst>
            </a:pPr>
            <a:r>
              <a:rPr sz="1100" dirty="0">
                <a:latin typeface="Times New Roman"/>
                <a:cs typeface="Times New Roman"/>
              </a:rPr>
              <a:t>Le </a:t>
            </a:r>
            <a:r>
              <a:rPr sz="1100" spc="-5" dirty="0">
                <a:latin typeface="Times New Roman"/>
                <a:cs typeface="Times New Roman"/>
              </a:rPr>
              <a:t>boîtier est raccordé </a:t>
            </a:r>
            <a:r>
              <a:rPr sz="1100" dirty="0">
                <a:latin typeface="Times New Roman"/>
                <a:cs typeface="Times New Roman"/>
              </a:rPr>
              <a:t>en  face </a:t>
            </a:r>
            <a:r>
              <a:rPr sz="1100" spc="-5" dirty="0">
                <a:latin typeface="Times New Roman"/>
                <a:cs typeface="Times New Roman"/>
              </a:rPr>
              <a:t>avant </a:t>
            </a:r>
            <a:r>
              <a:rPr sz="1100" dirty="0">
                <a:latin typeface="Times New Roman"/>
                <a:cs typeface="Times New Roman"/>
              </a:rPr>
              <a:t>des </a:t>
            </a:r>
            <a:r>
              <a:rPr sz="1100" spc="-5" dirty="0">
                <a:latin typeface="Times New Roman"/>
                <a:cs typeface="Times New Roman"/>
              </a:rPr>
              <a:t>unités  AC </a:t>
            </a:r>
            <a:r>
              <a:rPr sz="1100" dirty="0">
                <a:latin typeface="Times New Roman"/>
                <a:cs typeface="Times New Roman"/>
              </a:rPr>
              <a:t>9030 et </a:t>
            </a:r>
            <a:r>
              <a:rPr sz="1100" spc="-5" dirty="0">
                <a:latin typeface="Times New Roman"/>
                <a:cs typeface="Times New Roman"/>
              </a:rPr>
              <a:t>AC </a:t>
            </a:r>
            <a:r>
              <a:rPr sz="1100" dirty="0">
                <a:latin typeface="Times New Roman"/>
                <a:cs typeface="Times New Roman"/>
              </a:rPr>
              <a:t>9032. </a:t>
            </a:r>
            <a:r>
              <a:rPr sz="1100" spc="-5" dirty="0">
                <a:latin typeface="Times New Roman"/>
                <a:cs typeface="Times New Roman"/>
              </a:rPr>
              <a:t>On  sélectionne l’axe, 10% </a:t>
            </a:r>
            <a:r>
              <a:rPr sz="1100" dirty="0">
                <a:latin typeface="Times New Roman"/>
                <a:cs typeface="Times New Roman"/>
              </a:rPr>
              <a:t>ou  la </a:t>
            </a:r>
            <a:r>
              <a:rPr sz="1100" spc="-5" dirty="0">
                <a:latin typeface="Times New Roman"/>
                <a:cs typeface="Times New Roman"/>
              </a:rPr>
              <a:t>totalité </a:t>
            </a:r>
            <a:r>
              <a:rPr sz="1100" dirty="0">
                <a:latin typeface="Times New Roman"/>
                <a:cs typeface="Times New Roman"/>
              </a:rPr>
              <a:t>de </a:t>
            </a:r>
            <a:r>
              <a:rPr sz="1100" spc="-5" dirty="0">
                <a:latin typeface="Times New Roman"/>
                <a:cs typeface="Times New Roman"/>
              </a:rPr>
              <a:t>l’échelle </a:t>
            </a:r>
            <a:r>
              <a:rPr sz="1100" dirty="0">
                <a:latin typeface="Times New Roman"/>
                <a:cs typeface="Times New Roman"/>
              </a:rPr>
              <a:t>de  </a:t>
            </a:r>
            <a:r>
              <a:rPr sz="1100" spc="-5" dirty="0">
                <a:latin typeface="Times New Roman"/>
                <a:cs typeface="Times New Roman"/>
              </a:rPr>
              <a:t>vitesse, </a:t>
            </a:r>
            <a:r>
              <a:rPr sz="1100" dirty="0">
                <a:latin typeface="Times New Roman"/>
                <a:cs typeface="Times New Roman"/>
              </a:rPr>
              <a:t>le sens du  déplacement. </a:t>
            </a:r>
            <a:r>
              <a:rPr sz="1100" spc="-5" dirty="0">
                <a:latin typeface="Times New Roman"/>
                <a:cs typeface="Times New Roman"/>
              </a:rPr>
              <a:t>On</a:t>
            </a:r>
            <a:r>
              <a:rPr sz="1100" spc="-95" dirty="0">
                <a:latin typeface="Times New Roman"/>
                <a:cs typeface="Times New Roman"/>
              </a:rPr>
              <a:t> </a:t>
            </a:r>
            <a:r>
              <a:rPr sz="1100" spc="-5" dirty="0">
                <a:latin typeface="Times New Roman"/>
                <a:cs typeface="Times New Roman"/>
              </a:rPr>
              <a:t>visualise</a:t>
            </a:r>
            <a:endParaRPr sz="1100">
              <a:latin typeface="Times New Roman"/>
              <a:cs typeface="Times New Roman"/>
            </a:endParaRPr>
          </a:p>
        </p:txBody>
      </p:sp>
      <p:sp>
        <p:nvSpPr>
          <p:cNvPr id="12" name="object 12"/>
          <p:cNvSpPr txBox="1"/>
          <p:nvPr/>
        </p:nvSpPr>
        <p:spPr>
          <a:xfrm>
            <a:off x="1354046" y="4424298"/>
            <a:ext cx="758190" cy="361315"/>
          </a:xfrm>
          <a:prstGeom prst="rect">
            <a:avLst/>
          </a:prstGeom>
        </p:spPr>
        <p:txBody>
          <a:bodyPr vert="horz" wrap="square" lIns="0" tIns="13335" rIns="0" bIns="0" rtlCol="0">
            <a:spAutoFit/>
          </a:bodyPr>
          <a:lstStyle/>
          <a:p>
            <a:pPr marL="12700" marR="5080" indent="41910">
              <a:lnSpc>
                <a:spcPct val="100000"/>
              </a:lnSpc>
              <a:spcBef>
                <a:spcPts val="105"/>
              </a:spcBef>
              <a:tabLst>
                <a:tab pos="245110" algn="l"/>
                <a:tab pos="464820" algn="l"/>
              </a:tabLst>
            </a:pPr>
            <a:r>
              <a:rPr sz="1100" dirty="0">
                <a:latin typeface="Times New Roman"/>
                <a:cs typeface="Times New Roman"/>
              </a:rPr>
              <a:t>à	</a:t>
            </a:r>
            <a:r>
              <a:rPr sz="1100" spc="-5" dirty="0">
                <a:latin typeface="Times New Roman"/>
                <a:cs typeface="Times New Roman"/>
              </a:rPr>
              <a:t>LED </a:t>
            </a:r>
            <a:r>
              <a:rPr sz="1100" dirty="0">
                <a:latin typeface="Times New Roman"/>
                <a:cs typeface="Times New Roman"/>
              </a:rPr>
              <a:t>la  de		l</a:t>
            </a:r>
            <a:r>
              <a:rPr sz="1100" spc="-10" dirty="0">
                <a:latin typeface="Times New Roman"/>
                <a:cs typeface="Times New Roman"/>
              </a:rPr>
              <a:t>’</a:t>
            </a:r>
            <a:r>
              <a:rPr sz="1100" dirty="0">
                <a:latin typeface="Times New Roman"/>
                <a:cs typeface="Times New Roman"/>
              </a:rPr>
              <a:t>axe</a:t>
            </a:r>
            <a:endParaRPr sz="1100">
              <a:latin typeface="Times New Roman"/>
              <a:cs typeface="Times New Roman"/>
            </a:endParaRPr>
          </a:p>
        </p:txBody>
      </p:sp>
      <p:sp>
        <p:nvSpPr>
          <p:cNvPr id="13" name="object 13"/>
          <p:cNvSpPr txBox="1"/>
          <p:nvPr/>
        </p:nvSpPr>
        <p:spPr>
          <a:xfrm>
            <a:off x="583183" y="4424298"/>
            <a:ext cx="712470" cy="527685"/>
          </a:xfrm>
          <a:prstGeom prst="rect">
            <a:avLst/>
          </a:prstGeom>
        </p:spPr>
        <p:txBody>
          <a:bodyPr vert="horz" wrap="square" lIns="0" tIns="13970" rIns="0" bIns="0" rtlCol="0">
            <a:spAutoFit/>
          </a:bodyPr>
          <a:lstStyle/>
          <a:p>
            <a:pPr marL="12700" marR="5080">
              <a:lnSpc>
                <a:spcPct val="99500"/>
              </a:lnSpc>
              <a:spcBef>
                <a:spcPts val="110"/>
              </a:spcBef>
            </a:pPr>
            <a:r>
              <a:rPr sz="1100" dirty="0">
                <a:latin typeface="Times New Roman"/>
                <a:cs typeface="Times New Roman"/>
              </a:rPr>
              <a:t>sur </a:t>
            </a:r>
            <a:r>
              <a:rPr sz="1100" spc="-5" dirty="0">
                <a:latin typeface="Times New Roman"/>
                <a:cs typeface="Times New Roman"/>
              </a:rPr>
              <a:t>l’écran  position  considéré.</a:t>
            </a:r>
            <a:endParaRPr sz="1100">
              <a:latin typeface="Times New Roman"/>
              <a:cs typeface="Times New Roman"/>
            </a:endParaRPr>
          </a:p>
        </p:txBody>
      </p:sp>
      <p:sp>
        <p:nvSpPr>
          <p:cNvPr id="14" name="object 14"/>
          <p:cNvSpPr txBox="1"/>
          <p:nvPr/>
        </p:nvSpPr>
        <p:spPr>
          <a:xfrm>
            <a:off x="436880" y="5093334"/>
            <a:ext cx="1674495" cy="361315"/>
          </a:xfrm>
          <a:prstGeom prst="rect">
            <a:avLst/>
          </a:prstGeom>
        </p:spPr>
        <p:txBody>
          <a:bodyPr vert="horz" wrap="square" lIns="0" tIns="13335" rIns="0" bIns="0" rtlCol="0">
            <a:spAutoFit/>
          </a:bodyPr>
          <a:lstStyle/>
          <a:p>
            <a:pPr marL="158750" marR="5080" indent="-146685">
              <a:lnSpc>
                <a:spcPct val="100000"/>
              </a:lnSpc>
              <a:spcBef>
                <a:spcPts val="105"/>
              </a:spcBef>
              <a:buChar char="•"/>
              <a:tabLst>
                <a:tab pos="159385" algn="l"/>
                <a:tab pos="622935" algn="l"/>
                <a:tab pos="1390650" algn="l"/>
              </a:tabLst>
            </a:pPr>
            <a:r>
              <a:rPr sz="1100" dirty="0">
                <a:latin typeface="Times New Roman"/>
                <a:cs typeface="Times New Roman"/>
              </a:rPr>
              <a:t>L’axe	</a:t>
            </a:r>
            <a:r>
              <a:rPr sz="1100" spc="-5" dirty="0">
                <a:latin typeface="Times New Roman"/>
                <a:cs typeface="Times New Roman"/>
              </a:rPr>
              <a:t>s</a:t>
            </a:r>
            <a:r>
              <a:rPr sz="1100" spc="-10" dirty="0">
                <a:latin typeface="Times New Roman"/>
                <a:cs typeface="Times New Roman"/>
              </a:rPr>
              <a:t>é</a:t>
            </a:r>
            <a:r>
              <a:rPr sz="1100" dirty="0">
                <a:latin typeface="Times New Roman"/>
                <a:cs typeface="Times New Roman"/>
              </a:rPr>
              <a:t>le</a:t>
            </a:r>
            <a:r>
              <a:rPr sz="1100" spc="-10" dirty="0">
                <a:latin typeface="Times New Roman"/>
                <a:cs typeface="Times New Roman"/>
              </a:rPr>
              <a:t>c</a:t>
            </a:r>
            <a:r>
              <a:rPr sz="1100" dirty="0">
                <a:latin typeface="Times New Roman"/>
                <a:cs typeface="Times New Roman"/>
              </a:rPr>
              <a:t>ti</a:t>
            </a:r>
            <a:r>
              <a:rPr sz="1100" spc="-15" dirty="0">
                <a:latin typeface="Times New Roman"/>
                <a:cs typeface="Times New Roman"/>
              </a:rPr>
              <a:t>o</a:t>
            </a:r>
            <a:r>
              <a:rPr sz="1100" dirty="0">
                <a:latin typeface="Times New Roman"/>
                <a:cs typeface="Times New Roman"/>
              </a:rPr>
              <a:t>nné	</a:t>
            </a:r>
            <a:r>
              <a:rPr sz="1100" spc="-15" dirty="0">
                <a:latin typeface="Times New Roman"/>
                <a:cs typeface="Times New Roman"/>
              </a:rPr>
              <a:t>n</a:t>
            </a:r>
            <a:r>
              <a:rPr sz="1100" dirty="0">
                <a:latin typeface="Times New Roman"/>
                <a:cs typeface="Times New Roman"/>
              </a:rPr>
              <a:t>’</a:t>
            </a:r>
            <a:r>
              <a:rPr sz="1100" spc="-10" dirty="0">
                <a:latin typeface="Times New Roman"/>
                <a:cs typeface="Times New Roman"/>
              </a:rPr>
              <a:t>e</a:t>
            </a:r>
            <a:r>
              <a:rPr sz="1100" spc="-5" dirty="0">
                <a:latin typeface="Times New Roman"/>
                <a:cs typeface="Times New Roman"/>
              </a:rPr>
              <a:t>st  mis </a:t>
            </a:r>
            <a:r>
              <a:rPr sz="1100" dirty="0">
                <a:latin typeface="Times New Roman"/>
                <a:cs typeface="Times New Roman"/>
              </a:rPr>
              <a:t>en </a:t>
            </a:r>
            <a:r>
              <a:rPr sz="1100" spc="-5" dirty="0">
                <a:latin typeface="Times New Roman"/>
                <a:cs typeface="Times New Roman"/>
              </a:rPr>
              <a:t>mouvement</a:t>
            </a:r>
            <a:r>
              <a:rPr sz="1100" spc="254" dirty="0">
                <a:latin typeface="Times New Roman"/>
                <a:cs typeface="Times New Roman"/>
              </a:rPr>
              <a:t> </a:t>
            </a:r>
            <a:r>
              <a:rPr sz="1100" dirty="0">
                <a:latin typeface="Times New Roman"/>
                <a:cs typeface="Times New Roman"/>
              </a:rPr>
              <a:t>que si</a:t>
            </a:r>
            <a:endParaRPr sz="1100">
              <a:latin typeface="Times New Roman"/>
              <a:cs typeface="Times New Roman"/>
            </a:endParaRPr>
          </a:p>
        </p:txBody>
      </p:sp>
      <p:sp>
        <p:nvSpPr>
          <p:cNvPr id="15" name="object 15"/>
          <p:cNvSpPr txBox="1"/>
          <p:nvPr/>
        </p:nvSpPr>
        <p:spPr>
          <a:xfrm>
            <a:off x="583183" y="5428614"/>
            <a:ext cx="1787525" cy="527685"/>
          </a:xfrm>
          <a:prstGeom prst="rect">
            <a:avLst/>
          </a:prstGeom>
        </p:spPr>
        <p:txBody>
          <a:bodyPr vert="horz" wrap="square" lIns="0" tIns="13970" rIns="0" bIns="0" rtlCol="0">
            <a:spAutoFit/>
          </a:bodyPr>
          <a:lstStyle/>
          <a:p>
            <a:pPr marL="12700" marR="5080">
              <a:lnSpc>
                <a:spcPct val="99500"/>
              </a:lnSpc>
              <a:spcBef>
                <a:spcPts val="110"/>
              </a:spcBef>
              <a:tabLst>
                <a:tab pos="263525" algn="l"/>
                <a:tab pos="799465" algn="l"/>
                <a:tab pos="1360170" algn="l"/>
              </a:tabLst>
            </a:pPr>
            <a:r>
              <a:rPr sz="1100" dirty="0">
                <a:latin typeface="Times New Roman"/>
                <a:cs typeface="Times New Roman"/>
              </a:rPr>
              <a:t>le	</a:t>
            </a:r>
            <a:r>
              <a:rPr sz="1100" spc="-5" dirty="0">
                <a:latin typeface="Times New Roman"/>
                <a:cs typeface="Times New Roman"/>
              </a:rPr>
              <a:t>bouton	</a:t>
            </a:r>
            <a:r>
              <a:rPr sz="1100" dirty="0">
                <a:latin typeface="Times New Roman"/>
                <a:cs typeface="Times New Roman"/>
              </a:rPr>
              <a:t>MOVE	</a:t>
            </a:r>
            <a:r>
              <a:rPr sz="1100" spc="-5" dirty="0">
                <a:latin typeface="Times New Roman"/>
                <a:cs typeface="Times New Roman"/>
              </a:rPr>
              <a:t>est  pressé en </a:t>
            </a:r>
            <a:r>
              <a:rPr sz="1100" spc="-10" dirty="0">
                <a:latin typeface="Times New Roman"/>
                <a:cs typeface="Times New Roman"/>
              </a:rPr>
              <a:t>même </a:t>
            </a:r>
            <a:r>
              <a:rPr sz="1100" spc="-5" dirty="0">
                <a:latin typeface="Times New Roman"/>
                <a:cs typeface="Times New Roman"/>
              </a:rPr>
              <a:t>temps  </a:t>
            </a:r>
            <a:r>
              <a:rPr sz="1100" dirty="0">
                <a:latin typeface="Times New Roman"/>
                <a:cs typeface="Times New Roman"/>
              </a:rPr>
              <a:t>qu’une </a:t>
            </a:r>
            <a:r>
              <a:rPr sz="1100" spc="-5" dirty="0">
                <a:latin typeface="Times New Roman"/>
                <a:cs typeface="Times New Roman"/>
              </a:rPr>
              <a:t>consigne </a:t>
            </a:r>
            <a:r>
              <a:rPr sz="1100" spc="-10" dirty="0">
                <a:latin typeface="Times New Roman"/>
                <a:cs typeface="Times New Roman"/>
              </a:rPr>
              <a:t>de</a:t>
            </a:r>
            <a:r>
              <a:rPr sz="1100" spc="105" dirty="0">
                <a:latin typeface="Times New Roman"/>
                <a:cs typeface="Times New Roman"/>
              </a:rPr>
              <a:t> </a:t>
            </a:r>
            <a:r>
              <a:rPr sz="1100" spc="-5" dirty="0">
                <a:latin typeface="Times New Roman"/>
                <a:cs typeface="Times New Roman"/>
              </a:rPr>
              <a:t>vitesse</a:t>
            </a:r>
            <a:endParaRPr sz="1100">
              <a:latin typeface="Times New Roman"/>
              <a:cs typeface="Times New Roman"/>
            </a:endParaRPr>
          </a:p>
        </p:txBody>
      </p:sp>
      <p:sp>
        <p:nvSpPr>
          <p:cNvPr id="16" name="object 16"/>
          <p:cNvSpPr txBox="1"/>
          <p:nvPr/>
        </p:nvSpPr>
        <p:spPr>
          <a:xfrm>
            <a:off x="2465873" y="5762370"/>
            <a:ext cx="880110" cy="193675"/>
          </a:xfrm>
          <a:prstGeom prst="rect">
            <a:avLst/>
          </a:prstGeom>
        </p:spPr>
        <p:txBody>
          <a:bodyPr vert="horz" wrap="square" lIns="0" tIns="13335" rIns="0" bIns="0" rtlCol="0">
            <a:spAutoFit/>
          </a:bodyPr>
          <a:lstStyle/>
          <a:p>
            <a:pPr marL="12700">
              <a:lnSpc>
                <a:spcPct val="100000"/>
              </a:lnSpc>
              <a:spcBef>
                <a:spcPts val="105"/>
              </a:spcBef>
            </a:pPr>
            <a:r>
              <a:rPr sz="1100" spc="-5" dirty="0">
                <a:latin typeface="Times New Roman"/>
                <a:cs typeface="Times New Roman"/>
              </a:rPr>
              <a:t>est</a:t>
            </a:r>
            <a:r>
              <a:rPr sz="1100" spc="95" dirty="0">
                <a:latin typeface="Times New Roman"/>
                <a:cs typeface="Times New Roman"/>
              </a:rPr>
              <a:t> </a:t>
            </a:r>
            <a:r>
              <a:rPr sz="1100" spc="-5" dirty="0">
                <a:latin typeface="Times New Roman"/>
                <a:cs typeface="Times New Roman"/>
              </a:rPr>
              <a:t>appliquée.</a:t>
            </a:r>
            <a:endParaRPr sz="1100">
              <a:latin typeface="Times New Roman"/>
              <a:cs typeface="Times New Roman"/>
            </a:endParaRPr>
          </a:p>
        </p:txBody>
      </p:sp>
      <p:sp>
        <p:nvSpPr>
          <p:cNvPr id="17" name="object 17"/>
          <p:cNvSpPr txBox="1"/>
          <p:nvPr/>
        </p:nvSpPr>
        <p:spPr>
          <a:xfrm>
            <a:off x="583183" y="5930264"/>
            <a:ext cx="2762250" cy="361315"/>
          </a:xfrm>
          <a:prstGeom prst="rect">
            <a:avLst/>
          </a:prstGeom>
        </p:spPr>
        <p:txBody>
          <a:bodyPr vert="horz" wrap="square" lIns="0" tIns="13335" rIns="0" bIns="0" rtlCol="0">
            <a:spAutoFit/>
          </a:bodyPr>
          <a:lstStyle/>
          <a:p>
            <a:pPr marL="12700" marR="5080">
              <a:lnSpc>
                <a:spcPct val="100000"/>
              </a:lnSpc>
              <a:spcBef>
                <a:spcPts val="105"/>
              </a:spcBef>
            </a:pPr>
            <a:r>
              <a:rPr sz="1100" spc="-5" dirty="0">
                <a:latin typeface="Times New Roman"/>
                <a:cs typeface="Times New Roman"/>
              </a:rPr>
              <a:t>L’appui sur MOVE constitue une sécurité,  témoignant d’un contrôle humain</a:t>
            </a:r>
            <a:r>
              <a:rPr sz="1100" spc="10" dirty="0">
                <a:latin typeface="Times New Roman"/>
                <a:cs typeface="Times New Roman"/>
              </a:rPr>
              <a:t> </a:t>
            </a:r>
            <a:r>
              <a:rPr sz="1100" dirty="0">
                <a:latin typeface="Times New Roman"/>
                <a:cs typeface="Times New Roman"/>
              </a:rPr>
              <a:t>actif.</a:t>
            </a:r>
            <a:endParaRPr sz="1100">
              <a:latin typeface="Times New Roman"/>
              <a:cs typeface="Times New Roman"/>
            </a:endParaRPr>
          </a:p>
        </p:txBody>
      </p:sp>
      <p:sp>
        <p:nvSpPr>
          <p:cNvPr id="18" name="object 18"/>
          <p:cNvSpPr txBox="1"/>
          <p:nvPr/>
        </p:nvSpPr>
        <p:spPr>
          <a:xfrm>
            <a:off x="436880" y="6431660"/>
            <a:ext cx="74930" cy="193675"/>
          </a:xfrm>
          <a:prstGeom prst="rect">
            <a:avLst/>
          </a:prstGeom>
        </p:spPr>
        <p:txBody>
          <a:bodyPr vert="horz" wrap="square" lIns="0" tIns="13335" rIns="0" bIns="0" rtlCol="0">
            <a:spAutoFit/>
          </a:bodyPr>
          <a:lstStyle/>
          <a:p>
            <a:pPr marL="12700">
              <a:lnSpc>
                <a:spcPct val="100000"/>
              </a:lnSpc>
              <a:spcBef>
                <a:spcPts val="105"/>
              </a:spcBef>
            </a:pPr>
            <a:r>
              <a:rPr sz="1100" dirty="0">
                <a:latin typeface="Times New Roman"/>
                <a:cs typeface="Times New Roman"/>
              </a:rPr>
              <a:t>•</a:t>
            </a:r>
            <a:endParaRPr sz="1100">
              <a:latin typeface="Times New Roman"/>
              <a:cs typeface="Times New Roman"/>
            </a:endParaRPr>
          </a:p>
        </p:txBody>
      </p:sp>
      <p:sp>
        <p:nvSpPr>
          <p:cNvPr id="19" name="object 19"/>
          <p:cNvSpPr txBox="1"/>
          <p:nvPr/>
        </p:nvSpPr>
        <p:spPr>
          <a:xfrm>
            <a:off x="583183" y="6431660"/>
            <a:ext cx="2760345" cy="193675"/>
          </a:xfrm>
          <a:prstGeom prst="rect">
            <a:avLst/>
          </a:prstGeom>
        </p:spPr>
        <p:txBody>
          <a:bodyPr vert="horz" wrap="square" lIns="0" tIns="13335" rIns="0" bIns="0" rtlCol="0">
            <a:spAutoFit/>
          </a:bodyPr>
          <a:lstStyle/>
          <a:p>
            <a:pPr marL="12700">
              <a:lnSpc>
                <a:spcPct val="100000"/>
              </a:lnSpc>
              <a:spcBef>
                <a:spcPts val="105"/>
              </a:spcBef>
              <a:tabLst>
                <a:tab pos="370205" algn="l"/>
                <a:tab pos="657860" algn="l"/>
                <a:tab pos="1219835" algn="l"/>
                <a:tab pos="1521460" algn="l"/>
                <a:tab pos="2174875" algn="l"/>
              </a:tabLst>
            </a:pPr>
            <a:r>
              <a:rPr sz="1100" dirty="0">
                <a:latin typeface="Times New Roman"/>
                <a:cs typeface="Times New Roman"/>
              </a:rPr>
              <a:t>Sur	ce	b</a:t>
            </a:r>
            <a:r>
              <a:rPr sz="1100" spc="-15" dirty="0">
                <a:latin typeface="Times New Roman"/>
                <a:cs typeface="Times New Roman"/>
              </a:rPr>
              <a:t>o</a:t>
            </a:r>
            <a:r>
              <a:rPr sz="1100" dirty="0">
                <a:latin typeface="Times New Roman"/>
                <a:cs typeface="Times New Roman"/>
              </a:rPr>
              <a:t>î</a:t>
            </a:r>
            <a:r>
              <a:rPr sz="1100" spc="-10" dirty="0">
                <a:latin typeface="Times New Roman"/>
                <a:cs typeface="Times New Roman"/>
              </a:rPr>
              <a:t>t</a:t>
            </a:r>
            <a:r>
              <a:rPr sz="1100" dirty="0">
                <a:latin typeface="Times New Roman"/>
                <a:cs typeface="Times New Roman"/>
              </a:rPr>
              <a:t>i</a:t>
            </a:r>
            <a:r>
              <a:rPr sz="1100" spc="-10" dirty="0">
                <a:latin typeface="Times New Roman"/>
                <a:cs typeface="Times New Roman"/>
              </a:rPr>
              <a:t>e</a:t>
            </a:r>
            <a:r>
              <a:rPr sz="1100" dirty="0">
                <a:latin typeface="Times New Roman"/>
                <a:cs typeface="Times New Roman"/>
              </a:rPr>
              <a:t>r,	on	</a:t>
            </a:r>
            <a:r>
              <a:rPr sz="1100" spc="-15" dirty="0">
                <a:latin typeface="Times New Roman"/>
                <a:cs typeface="Times New Roman"/>
              </a:rPr>
              <a:t>v</a:t>
            </a:r>
            <a:r>
              <a:rPr sz="1100" dirty="0">
                <a:latin typeface="Times New Roman"/>
                <a:cs typeface="Times New Roman"/>
              </a:rPr>
              <a:t>isua</a:t>
            </a:r>
            <a:r>
              <a:rPr sz="1100" spc="-10" dirty="0">
                <a:latin typeface="Times New Roman"/>
                <a:cs typeface="Times New Roman"/>
              </a:rPr>
              <a:t>l</a:t>
            </a:r>
            <a:r>
              <a:rPr sz="1100" dirty="0">
                <a:latin typeface="Times New Roman"/>
                <a:cs typeface="Times New Roman"/>
              </a:rPr>
              <a:t>ise	é</a:t>
            </a:r>
            <a:r>
              <a:rPr sz="1100" spc="-10" dirty="0">
                <a:latin typeface="Times New Roman"/>
                <a:cs typeface="Times New Roman"/>
              </a:rPr>
              <a:t>g</a:t>
            </a:r>
            <a:r>
              <a:rPr sz="1100" dirty="0">
                <a:latin typeface="Times New Roman"/>
                <a:cs typeface="Times New Roman"/>
              </a:rPr>
              <a:t>a</a:t>
            </a:r>
            <a:r>
              <a:rPr sz="1100" spc="-10" dirty="0">
                <a:latin typeface="Times New Roman"/>
                <a:cs typeface="Times New Roman"/>
              </a:rPr>
              <a:t>l</a:t>
            </a:r>
            <a:r>
              <a:rPr sz="1100" dirty="0">
                <a:latin typeface="Times New Roman"/>
                <a:cs typeface="Times New Roman"/>
              </a:rPr>
              <a:t>e</a:t>
            </a:r>
            <a:r>
              <a:rPr sz="1100" spc="-20" dirty="0">
                <a:latin typeface="Times New Roman"/>
                <a:cs typeface="Times New Roman"/>
              </a:rPr>
              <a:t>m</a:t>
            </a:r>
            <a:r>
              <a:rPr sz="1100" dirty="0">
                <a:latin typeface="Times New Roman"/>
                <a:cs typeface="Times New Roman"/>
              </a:rPr>
              <a:t>ent</a:t>
            </a:r>
            <a:endParaRPr sz="1100">
              <a:latin typeface="Times New Roman"/>
              <a:cs typeface="Times New Roman"/>
            </a:endParaRPr>
          </a:p>
        </p:txBody>
      </p:sp>
      <p:sp>
        <p:nvSpPr>
          <p:cNvPr id="20" name="object 20"/>
          <p:cNvSpPr txBox="1"/>
          <p:nvPr/>
        </p:nvSpPr>
        <p:spPr>
          <a:xfrm>
            <a:off x="436880" y="6599301"/>
            <a:ext cx="3086735" cy="3039745"/>
          </a:xfrm>
          <a:prstGeom prst="rect">
            <a:avLst/>
          </a:prstGeom>
        </p:spPr>
        <p:txBody>
          <a:bodyPr vert="horz" wrap="square" lIns="0" tIns="13335" rIns="0" bIns="0" rtlCol="0">
            <a:spAutoFit/>
          </a:bodyPr>
          <a:lstStyle/>
          <a:p>
            <a:pPr marL="158750">
              <a:lnSpc>
                <a:spcPct val="100000"/>
              </a:lnSpc>
              <a:spcBef>
                <a:spcPts val="105"/>
              </a:spcBef>
            </a:pPr>
            <a:r>
              <a:rPr sz="1100" spc="-5" dirty="0">
                <a:latin typeface="Times New Roman"/>
                <a:cs typeface="Times New Roman"/>
              </a:rPr>
              <a:t>l’activation </a:t>
            </a:r>
            <a:r>
              <a:rPr sz="1100" dirty="0">
                <a:latin typeface="Times New Roman"/>
                <a:cs typeface="Times New Roman"/>
              </a:rPr>
              <a:t>des </a:t>
            </a:r>
            <a:r>
              <a:rPr sz="1100" spc="-5" dirty="0">
                <a:latin typeface="Times New Roman"/>
                <a:cs typeface="Times New Roman"/>
              </a:rPr>
              <a:t>fins de course</a:t>
            </a:r>
            <a:endParaRPr sz="1100">
              <a:latin typeface="Times New Roman"/>
              <a:cs typeface="Times New Roman"/>
            </a:endParaRPr>
          </a:p>
          <a:p>
            <a:pPr>
              <a:lnSpc>
                <a:spcPct val="100000"/>
              </a:lnSpc>
            </a:pPr>
            <a:endParaRPr sz="1200">
              <a:latin typeface="Times New Roman"/>
              <a:cs typeface="Times New Roman"/>
            </a:endParaRPr>
          </a:p>
          <a:p>
            <a:pPr>
              <a:lnSpc>
                <a:spcPct val="100000"/>
              </a:lnSpc>
              <a:spcBef>
                <a:spcPts val="50"/>
              </a:spcBef>
            </a:pPr>
            <a:endParaRPr sz="1050">
              <a:latin typeface="Times New Roman"/>
              <a:cs typeface="Times New Roman"/>
            </a:endParaRPr>
          </a:p>
          <a:p>
            <a:pPr marL="102235" indent="-84455">
              <a:lnSpc>
                <a:spcPct val="100000"/>
              </a:lnSpc>
              <a:buChar char="•"/>
              <a:tabLst>
                <a:tab pos="102870" algn="l"/>
              </a:tabLst>
            </a:pPr>
            <a:r>
              <a:rPr sz="1100" spc="-5" dirty="0">
                <a:latin typeface="Times New Roman"/>
                <a:cs typeface="Times New Roman"/>
              </a:rPr>
              <a:t>CARACTERISTIQUES</a:t>
            </a:r>
            <a:endParaRPr sz="1100">
              <a:latin typeface="Times New Roman"/>
              <a:cs typeface="Times New Roman"/>
            </a:endParaRPr>
          </a:p>
          <a:p>
            <a:pPr>
              <a:lnSpc>
                <a:spcPct val="100000"/>
              </a:lnSpc>
              <a:spcBef>
                <a:spcPts val="40"/>
              </a:spcBef>
              <a:buFont typeface="Times New Roman"/>
              <a:buChar char="•"/>
            </a:pPr>
            <a:endParaRPr sz="1100">
              <a:latin typeface="Times New Roman"/>
              <a:cs typeface="Times New Roman"/>
            </a:endParaRPr>
          </a:p>
          <a:p>
            <a:pPr marL="247015">
              <a:lnSpc>
                <a:spcPct val="100000"/>
              </a:lnSpc>
              <a:spcBef>
                <a:spcPts val="5"/>
              </a:spcBef>
              <a:tabLst>
                <a:tab pos="462280" algn="l"/>
              </a:tabLst>
            </a:pPr>
            <a:r>
              <a:rPr sz="1100" dirty="0">
                <a:latin typeface="Times New Roman"/>
                <a:cs typeface="Times New Roman"/>
              </a:rPr>
              <a:t>-	longueur.......................................</a:t>
            </a:r>
            <a:r>
              <a:rPr sz="1100" spc="-210" dirty="0">
                <a:latin typeface="Times New Roman"/>
                <a:cs typeface="Times New Roman"/>
              </a:rPr>
              <a:t> </a:t>
            </a:r>
            <a:r>
              <a:rPr sz="1100" dirty="0">
                <a:latin typeface="Times New Roman"/>
                <a:cs typeface="Times New Roman"/>
              </a:rPr>
              <a:t>184 </a:t>
            </a:r>
            <a:r>
              <a:rPr sz="1100" spc="-5" dirty="0">
                <a:latin typeface="Times New Roman"/>
                <a:cs typeface="Times New Roman"/>
              </a:rPr>
              <a:t>mm</a:t>
            </a:r>
            <a:endParaRPr sz="1100">
              <a:latin typeface="Times New Roman"/>
              <a:cs typeface="Times New Roman"/>
            </a:endParaRPr>
          </a:p>
          <a:p>
            <a:pPr marL="247015">
              <a:lnSpc>
                <a:spcPct val="100000"/>
              </a:lnSpc>
              <a:tabLst>
                <a:tab pos="462280" algn="l"/>
              </a:tabLst>
            </a:pPr>
            <a:r>
              <a:rPr sz="1100" dirty="0">
                <a:latin typeface="Times New Roman"/>
                <a:cs typeface="Times New Roman"/>
              </a:rPr>
              <a:t>-	largeur..........................................</a:t>
            </a:r>
            <a:r>
              <a:rPr sz="1100" spc="-240" dirty="0">
                <a:latin typeface="Times New Roman"/>
                <a:cs typeface="Times New Roman"/>
              </a:rPr>
              <a:t> </a:t>
            </a:r>
            <a:r>
              <a:rPr sz="1100" dirty="0">
                <a:latin typeface="Times New Roman"/>
                <a:cs typeface="Times New Roman"/>
              </a:rPr>
              <a:t>125 </a:t>
            </a:r>
            <a:r>
              <a:rPr sz="1100" spc="-5" dirty="0">
                <a:latin typeface="Times New Roman"/>
                <a:cs typeface="Times New Roman"/>
              </a:rPr>
              <a:t>mm</a:t>
            </a:r>
            <a:endParaRPr sz="1100">
              <a:latin typeface="Times New Roman"/>
              <a:cs typeface="Times New Roman"/>
            </a:endParaRPr>
          </a:p>
          <a:p>
            <a:pPr marL="247015">
              <a:lnSpc>
                <a:spcPct val="100000"/>
              </a:lnSpc>
              <a:tabLst>
                <a:tab pos="462280" algn="l"/>
              </a:tabLst>
            </a:pPr>
            <a:r>
              <a:rPr sz="1100" dirty="0">
                <a:latin typeface="Times New Roman"/>
                <a:cs typeface="Times New Roman"/>
              </a:rPr>
              <a:t>-	hauteur</a:t>
            </a:r>
            <a:r>
              <a:rPr sz="1100" spc="-185" dirty="0">
                <a:latin typeface="Times New Roman"/>
                <a:cs typeface="Times New Roman"/>
              </a:rPr>
              <a:t> </a:t>
            </a:r>
            <a:r>
              <a:rPr sz="1100" dirty="0">
                <a:latin typeface="Times New Roman"/>
                <a:cs typeface="Times New Roman"/>
              </a:rPr>
              <a:t>...........................................</a:t>
            </a:r>
            <a:r>
              <a:rPr sz="1100" spc="-210" dirty="0">
                <a:latin typeface="Times New Roman"/>
                <a:cs typeface="Times New Roman"/>
              </a:rPr>
              <a:t> </a:t>
            </a:r>
            <a:r>
              <a:rPr sz="1100" dirty="0">
                <a:latin typeface="Times New Roman"/>
                <a:cs typeface="Times New Roman"/>
              </a:rPr>
              <a:t>37</a:t>
            </a:r>
            <a:r>
              <a:rPr sz="1100" spc="-20" dirty="0">
                <a:latin typeface="Times New Roman"/>
                <a:cs typeface="Times New Roman"/>
              </a:rPr>
              <a:t> </a:t>
            </a:r>
            <a:r>
              <a:rPr sz="1100" spc="-5" dirty="0">
                <a:latin typeface="Times New Roman"/>
                <a:cs typeface="Times New Roman"/>
              </a:rPr>
              <a:t>mm</a:t>
            </a:r>
            <a:endParaRPr sz="1100">
              <a:latin typeface="Times New Roman"/>
              <a:cs typeface="Times New Roman"/>
            </a:endParaRPr>
          </a:p>
          <a:p>
            <a:pPr marL="247015">
              <a:lnSpc>
                <a:spcPts val="1315"/>
              </a:lnSpc>
              <a:tabLst>
                <a:tab pos="462280" algn="l"/>
              </a:tabLst>
            </a:pPr>
            <a:r>
              <a:rPr sz="1100" dirty="0">
                <a:latin typeface="Times New Roman"/>
                <a:cs typeface="Times New Roman"/>
              </a:rPr>
              <a:t>-	poids .......................................... </a:t>
            </a:r>
            <a:r>
              <a:rPr sz="1100" spc="5" dirty="0">
                <a:latin typeface="Times New Roman"/>
                <a:cs typeface="Times New Roman"/>
              </a:rPr>
              <a:t>....800</a:t>
            </a:r>
            <a:r>
              <a:rPr sz="1100" spc="-130" dirty="0">
                <a:latin typeface="Times New Roman"/>
                <a:cs typeface="Times New Roman"/>
              </a:rPr>
              <a:t> </a:t>
            </a:r>
            <a:r>
              <a:rPr sz="1100" spc="-10" dirty="0">
                <a:latin typeface="Times New Roman"/>
                <a:cs typeface="Times New Roman"/>
              </a:rPr>
              <a:t>gr</a:t>
            </a:r>
            <a:endParaRPr sz="1100">
              <a:latin typeface="Times New Roman"/>
              <a:cs typeface="Times New Roman"/>
            </a:endParaRPr>
          </a:p>
          <a:p>
            <a:pPr marL="247015">
              <a:lnSpc>
                <a:spcPts val="1315"/>
              </a:lnSpc>
              <a:tabLst>
                <a:tab pos="462280" algn="l"/>
              </a:tabLst>
            </a:pPr>
            <a:r>
              <a:rPr sz="1100" dirty="0">
                <a:latin typeface="Times New Roman"/>
                <a:cs typeface="Times New Roman"/>
              </a:rPr>
              <a:t>-	étanchéité......................................... </a:t>
            </a:r>
            <a:r>
              <a:rPr sz="1100" spc="-5" dirty="0">
                <a:latin typeface="Times New Roman"/>
                <a:cs typeface="Times New Roman"/>
              </a:rPr>
              <a:t>IP</a:t>
            </a:r>
            <a:r>
              <a:rPr sz="1100" spc="-40" dirty="0">
                <a:latin typeface="Times New Roman"/>
                <a:cs typeface="Times New Roman"/>
              </a:rPr>
              <a:t> </a:t>
            </a:r>
            <a:r>
              <a:rPr sz="1100" dirty="0">
                <a:latin typeface="Times New Roman"/>
                <a:cs typeface="Times New Roman"/>
              </a:rPr>
              <a:t>54</a:t>
            </a:r>
            <a:endParaRPr sz="1100">
              <a:latin typeface="Times New Roman"/>
              <a:cs typeface="Times New Roman"/>
            </a:endParaRPr>
          </a:p>
          <a:p>
            <a:pPr marL="247015">
              <a:lnSpc>
                <a:spcPct val="100000"/>
              </a:lnSpc>
              <a:tabLst>
                <a:tab pos="462280" algn="l"/>
              </a:tabLst>
            </a:pPr>
            <a:r>
              <a:rPr sz="1100" dirty="0">
                <a:latin typeface="Times New Roman"/>
                <a:cs typeface="Times New Roman"/>
              </a:rPr>
              <a:t>-	</a:t>
            </a:r>
            <a:r>
              <a:rPr sz="1100" spc="-5" dirty="0">
                <a:latin typeface="Times New Roman"/>
                <a:cs typeface="Times New Roman"/>
              </a:rPr>
              <a:t>plage </a:t>
            </a:r>
            <a:r>
              <a:rPr sz="1100" dirty="0">
                <a:latin typeface="Times New Roman"/>
                <a:cs typeface="Times New Roman"/>
              </a:rPr>
              <a:t>de </a:t>
            </a:r>
            <a:r>
              <a:rPr sz="1100" spc="-5" dirty="0">
                <a:latin typeface="Times New Roman"/>
                <a:cs typeface="Times New Roman"/>
              </a:rPr>
              <a:t>température </a:t>
            </a:r>
            <a:r>
              <a:rPr sz="1100" dirty="0">
                <a:latin typeface="Times New Roman"/>
                <a:cs typeface="Times New Roman"/>
              </a:rPr>
              <a:t>........... </a:t>
            </a:r>
            <a:r>
              <a:rPr sz="1100" spc="-5" dirty="0">
                <a:latin typeface="Times New Roman"/>
                <a:cs typeface="Times New Roman"/>
              </a:rPr>
              <a:t>-20 </a:t>
            </a:r>
            <a:r>
              <a:rPr sz="1100" dirty="0">
                <a:latin typeface="Times New Roman"/>
                <a:cs typeface="Times New Roman"/>
              </a:rPr>
              <a:t>à +55</a:t>
            </a:r>
            <a:r>
              <a:rPr sz="1100" spc="-60" dirty="0">
                <a:latin typeface="Times New Roman"/>
                <a:cs typeface="Times New Roman"/>
              </a:rPr>
              <a:t> </a:t>
            </a:r>
            <a:r>
              <a:rPr sz="1100" spc="-5" dirty="0">
                <a:latin typeface="Times New Roman"/>
                <a:cs typeface="Times New Roman"/>
              </a:rPr>
              <a:t>°C</a:t>
            </a:r>
            <a:endParaRPr sz="1100">
              <a:latin typeface="Times New Roman"/>
              <a:cs typeface="Times New Roman"/>
            </a:endParaRPr>
          </a:p>
          <a:p>
            <a:pPr>
              <a:lnSpc>
                <a:spcPct val="100000"/>
              </a:lnSpc>
            </a:pPr>
            <a:endParaRPr sz="1200">
              <a:latin typeface="Times New Roman"/>
              <a:cs typeface="Times New Roman"/>
            </a:endParaRPr>
          </a:p>
          <a:p>
            <a:pPr>
              <a:lnSpc>
                <a:spcPct val="100000"/>
              </a:lnSpc>
              <a:spcBef>
                <a:spcPts val="55"/>
              </a:spcBef>
            </a:pPr>
            <a:endParaRPr sz="1050">
              <a:latin typeface="Times New Roman"/>
              <a:cs typeface="Times New Roman"/>
            </a:endParaRPr>
          </a:p>
          <a:p>
            <a:pPr marL="104139" indent="-85725">
              <a:lnSpc>
                <a:spcPct val="100000"/>
              </a:lnSpc>
              <a:buChar char="•"/>
              <a:tabLst>
                <a:tab pos="104139" algn="l"/>
              </a:tabLst>
            </a:pPr>
            <a:r>
              <a:rPr sz="1100" spc="-5" dirty="0">
                <a:latin typeface="Times New Roman"/>
                <a:cs typeface="Times New Roman"/>
              </a:rPr>
              <a:t>INTERFACE ELECTRIQUE</a:t>
            </a:r>
            <a:endParaRPr sz="1100">
              <a:latin typeface="Times New Roman"/>
              <a:cs typeface="Times New Roman"/>
            </a:endParaRPr>
          </a:p>
          <a:p>
            <a:pPr>
              <a:lnSpc>
                <a:spcPct val="100000"/>
              </a:lnSpc>
              <a:spcBef>
                <a:spcPts val="40"/>
              </a:spcBef>
            </a:pPr>
            <a:endParaRPr sz="1100">
              <a:latin typeface="Times New Roman"/>
              <a:cs typeface="Times New Roman"/>
            </a:endParaRPr>
          </a:p>
          <a:p>
            <a:pPr marL="12700" marR="5080" algn="just">
              <a:lnSpc>
                <a:spcPct val="100000"/>
              </a:lnSpc>
            </a:pPr>
            <a:r>
              <a:rPr sz="1100" dirty="0">
                <a:latin typeface="Times New Roman"/>
                <a:cs typeface="Times New Roman"/>
              </a:rPr>
              <a:t>L’unité </a:t>
            </a:r>
            <a:r>
              <a:rPr sz="1100" spc="-5" dirty="0">
                <a:latin typeface="Times New Roman"/>
                <a:cs typeface="Times New Roman"/>
              </a:rPr>
              <a:t>AC 9015 </a:t>
            </a:r>
            <a:r>
              <a:rPr sz="1100" dirty="0">
                <a:latin typeface="Times New Roman"/>
                <a:cs typeface="Times New Roman"/>
              </a:rPr>
              <a:t>est </a:t>
            </a:r>
            <a:r>
              <a:rPr sz="1100" spc="-5" dirty="0">
                <a:latin typeface="Times New Roman"/>
                <a:cs typeface="Times New Roman"/>
              </a:rPr>
              <a:t>raccordée en face avant </a:t>
            </a:r>
            <a:r>
              <a:rPr sz="1100" dirty="0">
                <a:latin typeface="Times New Roman"/>
                <a:cs typeface="Times New Roman"/>
              </a:rPr>
              <a:t>du  </a:t>
            </a:r>
            <a:r>
              <a:rPr sz="1100" spc="-5" dirty="0">
                <a:latin typeface="Times New Roman"/>
                <a:cs typeface="Times New Roman"/>
              </a:rPr>
              <a:t>contrôleur AC </a:t>
            </a:r>
            <a:r>
              <a:rPr sz="1100" dirty="0">
                <a:latin typeface="Times New Roman"/>
                <a:cs typeface="Times New Roman"/>
              </a:rPr>
              <a:t>9030 </a:t>
            </a:r>
            <a:r>
              <a:rPr sz="1100" spc="-10" dirty="0">
                <a:latin typeface="Times New Roman"/>
                <a:cs typeface="Times New Roman"/>
              </a:rPr>
              <a:t>ou </a:t>
            </a:r>
            <a:r>
              <a:rPr sz="1100" spc="-5" dirty="0">
                <a:latin typeface="Times New Roman"/>
                <a:cs typeface="Times New Roman"/>
              </a:rPr>
              <a:t>AC </a:t>
            </a:r>
            <a:r>
              <a:rPr sz="1100" dirty="0">
                <a:latin typeface="Times New Roman"/>
                <a:cs typeface="Times New Roman"/>
              </a:rPr>
              <a:t>9032 au </a:t>
            </a:r>
            <a:r>
              <a:rPr sz="1100" spc="-5" dirty="0">
                <a:latin typeface="Times New Roman"/>
                <a:cs typeface="Times New Roman"/>
              </a:rPr>
              <a:t>moyen d’une  liaison différentielle RS422 </a:t>
            </a:r>
            <a:r>
              <a:rPr sz="1100" dirty="0">
                <a:latin typeface="Times New Roman"/>
                <a:cs typeface="Times New Roman"/>
              </a:rPr>
              <a:t>synchrone</a:t>
            </a:r>
            <a:r>
              <a:rPr sz="1100" spc="5" dirty="0">
                <a:latin typeface="Times New Roman"/>
                <a:cs typeface="Times New Roman"/>
              </a:rPr>
              <a:t> </a:t>
            </a:r>
            <a:r>
              <a:rPr sz="1100" spc="-5" dirty="0">
                <a:latin typeface="Times New Roman"/>
                <a:cs typeface="Times New Roman"/>
              </a:rPr>
              <a:t>propriétaire.</a:t>
            </a:r>
            <a:endParaRPr sz="1100">
              <a:latin typeface="Times New Roman"/>
              <a:cs typeface="Times New Roman"/>
            </a:endParaRPr>
          </a:p>
        </p:txBody>
      </p:sp>
      <p:sp>
        <p:nvSpPr>
          <p:cNvPr id="21" name="object 21"/>
          <p:cNvSpPr txBox="1"/>
          <p:nvPr/>
        </p:nvSpPr>
        <p:spPr>
          <a:xfrm>
            <a:off x="4006722" y="2247645"/>
            <a:ext cx="2874645" cy="3708400"/>
          </a:xfrm>
          <a:prstGeom prst="rect">
            <a:avLst/>
          </a:prstGeom>
        </p:spPr>
        <p:txBody>
          <a:bodyPr vert="horz" wrap="square" lIns="0" tIns="12700" rIns="0" bIns="0" rtlCol="0">
            <a:spAutoFit/>
          </a:bodyPr>
          <a:lstStyle/>
          <a:p>
            <a:pPr marL="907415" marR="6350" indent="-149860" algn="just">
              <a:lnSpc>
                <a:spcPct val="100000"/>
              </a:lnSpc>
              <a:spcBef>
                <a:spcPts val="100"/>
              </a:spcBef>
              <a:buFont typeface="Times New Roman"/>
              <a:buChar char="•"/>
              <a:tabLst>
                <a:tab pos="908050" algn="l"/>
              </a:tabLst>
            </a:pP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hand-held unit allows </a:t>
            </a:r>
            <a:r>
              <a:rPr sz="1100" i="1" dirty="0">
                <a:solidFill>
                  <a:srgbClr val="5F5F5F"/>
                </a:solidFill>
                <a:latin typeface="Times New Roman"/>
                <a:cs typeface="Times New Roman"/>
              </a:rPr>
              <a:t>all </a:t>
            </a:r>
            <a:r>
              <a:rPr sz="1100" i="1" spc="-5" dirty="0">
                <a:solidFill>
                  <a:srgbClr val="5F5F5F"/>
                </a:solidFill>
                <a:latin typeface="Times New Roman"/>
                <a:cs typeface="Times New Roman"/>
              </a:rPr>
              <a:t>axes  </a:t>
            </a:r>
            <a:r>
              <a:rPr sz="1100" i="1" dirty="0">
                <a:solidFill>
                  <a:srgbClr val="5F5F5F"/>
                </a:solidFill>
                <a:latin typeface="Times New Roman"/>
                <a:cs typeface="Times New Roman"/>
              </a:rPr>
              <a:t>control in </a:t>
            </a:r>
            <a:r>
              <a:rPr sz="1100" i="1" spc="-5" dirty="0">
                <a:solidFill>
                  <a:srgbClr val="5F5F5F"/>
                </a:solidFill>
                <a:latin typeface="Times New Roman"/>
                <a:cs typeface="Times New Roman"/>
              </a:rPr>
              <a:t>local mode. </a:t>
            </a:r>
            <a:r>
              <a:rPr sz="1100" i="1" spc="-10" dirty="0">
                <a:solidFill>
                  <a:srgbClr val="5F5F5F"/>
                </a:solidFill>
                <a:latin typeface="Times New Roman"/>
                <a:cs typeface="Times New Roman"/>
              </a:rPr>
              <a:t>This </a:t>
            </a:r>
            <a:r>
              <a:rPr sz="1100" i="1" spc="-5" dirty="0">
                <a:solidFill>
                  <a:srgbClr val="5F5F5F"/>
                </a:solidFill>
                <a:latin typeface="Times New Roman"/>
                <a:cs typeface="Times New Roman"/>
              </a:rPr>
              <a:t>is </a:t>
            </a:r>
            <a:r>
              <a:rPr sz="1100" i="1" dirty="0">
                <a:solidFill>
                  <a:srgbClr val="5F5F5F"/>
                </a:solidFill>
                <a:latin typeface="Times New Roman"/>
                <a:cs typeface="Times New Roman"/>
              </a:rPr>
              <a:t>a  </a:t>
            </a:r>
            <a:r>
              <a:rPr sz="1100" i="1" spc="-5" dirty="0">
                <a:solidFill>
                  <a:srgbClr val="5F5F5F"/>
                </a:solidFill>
                <a:latin typeface="Times New Roman"/>
                <a:cs typeface="Times New Roman"/>
              </a:rPr>
              <a:t>velocity</a:t>
            </a:r>
            <a:r>
              <a:rPr sz="1100" i="1" dirty="0">
                <a:solidFill>
                  <a:srgbClr val="5F5F5F"/>
                </a:solidFill>
                <a:latin typeface="Times New Roman"/>
                <a:cs typeface="Times New Roman"/>
              </a:rPr>
              <a:t> </a:t>
            </a:r>
            <a:r>
              <a:rPr sz="1100" i="1" spc="-5" dirty="0">
                <a:solidFill>
                  <a:srgbClr val="5F5F5F"/>
                </a:solidFill>
                <a:latin typeface="Times New Roman"/>
                <a:cs typeface="Times New Roman"/>
              </a:rPr>
              <a:t>control.</a:t>
            </a:r>
            <a:endParaRPr sz="1100">
              <a:latin typeface="Times New Roman"/>
              <a:cs typeface="Times New Roman"/>
            </a:endParaRPr>
          </a:p>
          <a:p>
            <a:pPr>
              <a:lnSpc>
                <a:spcPct val="100000"/>
              </a:lnSpc>
              <a:spcBef>
                <a:spcPts val="5"/>
              </a:spcBef>
              <a:buClr>
                <a:srgbClr val="5F5F5F"/>
              </a:buClr>
              <a:buFont typeface="Times New Roman"/>
              <a:buChar char="•"/>
            </a:pPr>
            <a:endParaRPr sz="1150">
              <a:latin typeface="Times New Roman"/>
              <a:cs typeface="Times New Roman"/>
            </a:endParaRPr>
          </a:p>
          <a:p>
            <a:pPr marL="907415" marR="5080" indent="-149860" algn="just">
              <a:lnSpc>
                <a:spcPct val="99700"/>
              </a:lnSpc>
              <a:buFont typeface="Times New Roman"/>
              <a:buChar char="•"/>
              <a:tabLst>
                <a:tab pos="908050" algn="l"/>
              </a:tabLst>
            </a:pP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unit is </a:t>
            </a:r>
            <a:r>
              <a:rPr sz="1100" i="1" dirty="0">
                <a:solidFill>
                  <a:srgbClr val="5F5F5F"/>
                </a:solidFill>
                <a:latin typeface="Times New Roman"/>
                <a:cs typeface="Times New Roman"/>
              </a:rPr>
              <a:t>plugged in </a:t>
            </a:r>
            <a:r>
              <a:rPr sz="1100" i="1" spc="-5" dirty="0">
                <a:solidFill>
                  <a:srgbClr val="5F5F5F"/>
                </a:solidFill>
                <a:latin typeface="Times New Roman"/>
                <a:cs typeface="Times New Roman"/>
              </a:rPr>
              <a:t>AC </a:t>
            </a:r>
            <a:r>
              <a:rPr sz="1100" i="1" dirty="0">
                <a:solidFill>
                  <a:srgbClr val="5F5F5F"/>
                </a:solidFill>
                <a:latin typeface="Times New Roman"/>
                <a:cs typeface="Times New Roman"/>
              </a:rPr>
              <a:t>9030  and AC 9032 </a:t>
            </a:r>
            <a:r>
              <a:rPr sz="1100" i="1" spc="-5" dirty="0">
                <a:solidFill>
                  <a:srgbClr val="5F5F5F"/>
                </a:solidFill>
                <a:latin typeface="Times New Roman"/>
                <a:cs typeface="Times New Roman"/>
              </a:rPr>
              <a:t>unit front </a:t>
            </a:r>
            <a:r>
              <a:rPr sz="1100" i="1" dirty="0">
                <a:solidFill>
                  <a:srgbClr val="5F5F5F"/>
                </a:solidFill>
                <a:latin typeface="Times New Roman"/>
                <a:cs typeface="Times New Roman"/>
              </a:rPr>
              <a:t>panel. </a:t>
            </a:r>
            <a:r>
              <a:rPr sz="1100" i="1" spc="-5" dirty="0">
                <a:solidFill>
                  <a:srgbClr val="5F5F5F"/>
                </a:solidFill>
                <a:latin typeface="Times New Roman"/>
                <a:cs typeface="Times New Roman"/>
              </a:rPr>
              <a:t>You  </a:t>
            </a:r>
            <a:r>
              <a:rPr sz="1100" i="1" dirty="0">
                <a:solidFill>
                  <a:srgbClr val="5F5F5F"/>
                </a:solidFill>
                <a:latin typeface="Times New Roman"/>
                <a:cs typeface="Times New Roman"/>
              </a:rPr>
              <a:t>can choose </a:t>
            </a:r>
            <a:r>
              <a:rPr sz="1100" i="1" spc="-5" dirty="0">
                <a:solidFill>
                  <a:srgbClr val="5F5F5F"/>
                </a:solidFill>
                <a:latin typeface="Times New Roman"/>
                <a:cs typeface="Times New Roman"/>
              </a:rPr>
              <a:t>axis </a:t>
            </a:r>
            <a:r>
              <a:rPr sz="1100" i="1" dirty="0">
                <a:solidFill>
                  <a:srgbClr val="5F5F5F"/>
                </a:solidFill>
                <a:latin typeface="Times New Roman"/>
                <a:cs typeface="Times New Roman"/>
              </a:rPr>
              <a:t>you </a:t>
            </a:r>
            <a:r>
              <a:rPr sz="1100" i="1" spc="-5" dirty="0">
                <a:solidFill>
                  <a:srgbClr val="5F5F5F"/>
                </a:solidFill>
                <a:latin typeface="Times New Roman"/>
                <a:cs typeface="Times New Roman"/>
              </a:rPr>
              <a:t>want to  </a:t>
            </a:r>
            <a:r>
              <a:rPr sz="1100" i="1" dirty="0">
                <a:solidFill>
                  <a:srgbClr val="5F5F5F"/>
                </a:solidFill>
                <a:latin typeface="Times New Roman"/>
                <a:cs typeface="Times New Roman"/>
              </a:rPr>
              <a:t>manage, </a:t>
            </a:r>
            <a:r>
              <a:rPr sz="1100" i="1" spc="-5" dirty="0">
                <a:solidFill>
                  <a:srgbClr val="5F5F5F"/>
                </a:solidFill>
                <a:latin typeface="Times New Roman"/>
                <a:cs typeface="Times New Roman"/>
              </a:rPr>
              <a:t>the speed </a:t>
            </a:r>
            <a:r>
              <a:rPr sz="1100" i="1" dirty="0">
                <a:solidFill>
                  <a:srgbClr val="5F5F5F"/>
                </a:solidFill>
                <a:latin typeface="Times New Roman"/>
                <a:cs typeface="Times New Roman"/>
              </a:rPr>
              <a:t>range </a:t>
            </a:r>
            <a:r>
              <a:rPr sz="1100" i="1" spc="-5" dirty="0">
                <a:solidFill>
                  <a:srgbClr val="5F5F5F"/>
                </a:solidFill>
                <a:latin typeface="Times New Roman"/>
                <a:cs typeface="Times New Roman"/>
              </a:rPr>
              <a:t>(10 </a:t>
            </a:r>
            <a:r>
              <a:rPr sz="1100" i="1" dirty="0">
                <a:solidFill>
                  <a:srgbClr val="5F5F5F"/>
                </a:solidFill>
                <a:latin typeface="Times New Roman"/>
                <a:cs typeface="Times New Roman"/>
              </a:rPr>
              <a:t>or  </a:t>
            </a:r>
            <a:r>
              <a:rPr sz="1100" i="1" spc="-5" dirty="0">
                <a:solidFill>
                  <a:srgbClr val="5F5F5F"/>
                </a:solidFill>
                <a:latin typeface="Times New Roman"/>
                <a:cs typeface="Times New Roman"/>
              </a:rPr>
              <a:t>100%) </a:t>
            </a:r>
            <a:r>
              <a:rPr sz="1100" i="1" dirty="0">
                <a:solidFill>
                  <a:srgbClr val="5F5F5F"/>
                </a:solidFill>
                <a:latin typeface="Times New Roman"/>
                <a:cs typeface="Times New Roman"/>
              </a:rPr>
              <a:t>and axis </a:t>
            </a:r>
            <a:r>
              <a:rPr sz="1100" i="1" spc="-5" dirty="0">
                <a:solidFill>
                  <a:srgbClr val="5F5F5F"/>
                </a:solidFill>
                <a:latin typeface="Times New Roman"/>
                <a:cs typeface="Times New Roman"/>
              </a:rPr>
              <a:t>direction. </a:t>
            </a:r>
            <a:r>
              <a:rPr sz="1100" i="1" dirty="0">
                <a:solidFill>
                  <a:srgbClr val="5F5F5F"/>
                </a:solidFill>
                <a:latin typeface="Times New Roman"/>
                <a:cs typeface="Times New Roman"/>
              </a:rPr>
              <a:t>You </a:t>
            </a:r>
            <a:r>
              <a:rPr sz="1100" i="1" spc="-5" dirty="0">
                <a:solidFill>
                  <a:srgbClr val="5F5F5F"/>
                </a:solidFill>
                <a:latin typeface="Times New Roman"/>
                <a:cs typeface="Times New Roman"/>
              </a:rPr>
              <a:t>can  </a:t>
            </a:r>
            <a:r>
              <a:rPr sz="1100" i="1" dirty="0">
                <a:solidFill>
                  <a:srgbClr val="5F5F5F"/>
                </a:solidFill>
                <a:latin typeface="Times New Roman"/>
                <a:cs typeface="Times New Roman"/>
              </a:rPr>
              <a:t>see on the </a:t>
            </a:r>
            <a:r>
              <a:rPr sz="1100" i="1" spc="-5" dirty="0">
                <a:solidFill>
                  <a:srgbClr val="5F5F5F"/>
                </a:solidFill>
                <a:latin typeface="Times New Roman"/>
                <a:cs typeface="Times New Roman"/>
              </a:rPr>
              <a:t>screen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position </a:t>
            </a:r>
            <a:r>
              <a:rPr sz="1100" i="1" spc="-10" dirty="0">
                <a:solidFill>
                  <a:srgbClr val="5F5F5F"/>
                </a:solidFill>
                <a:latin typeface="Times New Roman"/>
                <a:cs typeface="Times New Roman"/>
              </a:rPr>
              <a:t>of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chosen axis.</a:t>
            </a:r>
            <a:endParaRPr sz="1100">
              <a:latin typeface="Times New Roman"/>
              <a:cs typeface="Times New Roman"/>
            </a:endParaRPr>
          </a:p>
          <a:p>
            <a:pPr>
              <a:lnSpc>
                <a:spcPct val="100000"/>
              </a:lnSpc>
              <a:buClr>
                <a:srgbClr val="5F5F5F"/>
              </a:buClr>
              <a:buFont typeface="Times New Roman"/>
              <a:buChar char="•"/>
            </a:pPr>
            <a:endParaRPr sz="1150">
              <a:latin typeface="Times New Roman"/>
              <a:cs typeface="Times New Roman"/>
            </a:endParaRPr>
          </a:p>
          <a:p>
            <a:pPr marL="907415" marR="5080" indent="-149860" algn="just">
              <a:lnSpc>
                <a:spcPct val="99800"/>
              </a:lnSpc>
              <a:buFont typeface="Times New Roman"/>
              <a:buChar char="•"/>
              <a:tabLst>
                <a:tab pos="908050" algn="l"/>
              </a:tabLst>
            </a:pPr>
            <a:r>
              <a:rPr sz="1100" i="1" dirty="0">
                <a:solidFill>
                  <a:srgbClr val="5F5F5F"/>
                </a:solidFill>
                <a:latin typeface="Times New Roman"/>
                <a:cs typeface="Times New Roman"/>
              </a:rPr>
              <a:t>Selected </a:t>
            </a:r>
            <a:r>
              <a:rPr sz="1100" i="1" spc="-5" dirty="0">
                <a:solidFill>
                  <a:srgbClr val="5F5F5F"/>
                </a:solidFill>
                <a:latin typeface="Times New Roman"/>
                <a:cs typeface="Times New Roman"/>
              </a:rPr>
              <a:t>axis </a:t>
            </a:r>
            <a:r>
              <a:rPr sz="1100" i="1" dirty="0">
                <a:solidFill>
                  <a:srgbClr val="5F5F5F"/>
                </a:solidFill>
                <a:latin typeface="Times New Roman"/>
                <a:cs typeface="Times New Roman"/>
              </a:rPr>
              <a:t>runs </a:t>
            </a:r>
            <a:r>
              <a:rPr sz="1100" i="1" spc="-5" dirty="0">
                <a:solidFill>
                  <a:srgbClr val="5F5F5F"/>
                </a:solidFill>
                <a:latin typeface="Times New Roman"/>
                <a:cs typeface="Times New Roman"/>
              </a:rPr>
              <a:t>only </a:t>
            </a:r>
            <a:r>
              <a:rPr sz="1100" i="1" dirty="0">
                <a:solidFill>
                  <a:srgbClr val="5F5F5F"/>
                </a:solidFill>
                <a:latin typeface="Times New Roman"/>
                <a:cs typeface="Times New Roman"/>
              </a:rPr>
              <a:t>when </a:t>
            </a:r>
            <a:r>
              <a:rPr sz="1100" i="1" spc="-5" dirty="0">
                <a:solidFill>
                  <a:srgbClr val="5F5F5F"/>
                </a:solidFill>
                <a:latin typeface="Times New Roman"/>
                <a:cs typeface="Times New Roman"/>
              </a:rPr>
              <a:t>the  </a:t>
            </a:r>
            <a:r>
              <a:rPr sz="1100" i="1" dirty="0">
                <a:solidFill>
                  <a:srgbClr val="5F5F5F"/>
                </a:solidFill>
                <a:latin typeface="Times New Roman"/>
                <a:cs typeface="Times New Roman"/>
              </a:rPr>
              <a:t>MOVE </a:t>
            </a:r>
            <a:r>
              <a:rPr sz="1100" i="1" spc="-5" dirty="0">
                <a:solidFill>
                  <a:srgbClr val="5F5F5F"/>
                </a:solidFill>
                <a:latin typeface="Times New Roman"/>
                <a:cs typeface="Times New Roman"/>
              </a:rPr>
              <a:t>pushbutton is </a:t>
            </a:r>
            <a:r>
              <a:rPr sz="1100" i="1" dirty="0">
                <a:solidFill>
                  <a:srgbClr val="5F5F5F"/>
                </a:solidFill>
                <a:latin typeface="Times New Roman"/>
                <a:cs typeface="Times New Roman"/>
              </a:rPr>
              <a:t>pressed </a:t>
            </a:r>
            <a:r>
              <a:rPr sz="1100" i="1" spc="-10" dirty="0">
                <a:solidFill>
                  <a:srgbClr val="5F5F5F"/>
                </a:solidFill>
                <a:latin typeface="Times New Roman"/>
                <a:cs typeface="Times New Roman"/>
              </a:rPr>
              <a:t>as  </a:t>
            </a:r>
            <a:r>
              <a:rPr sz="1100" i="1" dirty="0">
                <a:solidFill>
                  <a:srgbClr val="5F5F5F"/>
                </a:solidFill>
                <a:latin typeface="Times New Roman"/>
                <a:cs typeface="Times New Roman"/>
              </a:rPr>
              <a:t>the same </a:t>
            </a:r>
            <a:r>
              <a:rPr sz="1100" i="1" spc="-5" dirty="0">
                <a:solidFill>
                  <a:srgbClr val="5F5F5F"/>
                </a:solidFill>
                <a:latin typeface="Times New Roman"/>
                <a:cs typeface="Times New Roman"/>
              </a:rPr>
              <a:t>time </a:t>
            </a:r>
            <a:r>
              <a:rPr sz="1100" i="1" dirty="0">
                <a:solidFill>
                  <a:srgbClr val="5F5F5F"/>
                </a:solidFill>
                <a:latin typeface="Times New Roman"/>
                <a:cs typeface="Times New Roman"/>
              </a:rPr>
              <a:t>a speed </a:t>
            </a:r>
            <a:r>
              <a:rPr sz="1100" i="1" spc="-5" dirty="0">
                <a:solidFill>
                  <a:srgbClr val="5F5F5F"/>
                </a:solidFill>
                <a:latin typeface="Times New Roman"/>
                <a:cs typeface="Times New Roman"/>
              </a:rPr>
              <a:t>setpoint is  </a:t>
            </a:r>
            <a:r>
              <a:rPr sz="1100" i="1" dirty="0">
                <a:solidFill>
                  <a:srgbClr val="5F5F5F"/>
                </a:solidFill>
                <a:latin typeface="Times New Roman"/>
                <a:cs typeface="Times New Roman"/>
              </a:rPr>
              <a:t>present. MOVE </a:t>
            </a:r>
            <a:r>
              <a:rPr sz="1100" i="1" spc="-5" dirty="0">
                <a:solidFill>
                  <a:srgbClr val="5F5F5F"/>
                </a:solidFill>
                <a:latin typeface="Times New Roman"/>
                <a:cs typeface="Times New Roman"/>
              </a:rPr>
              <a:t>pushbutton press  </a:t>
            </a:r>
            <a:r>
              <a:rPr sz="1100" i="1" dirty="0">
                <a:solidFill>
                  <a:srgbClr val="5F5F5F"/>
                </a:solidFill>
                <a:latin typeface="Times New Roman"/>
                <a:cs typeface="Times New Roman"/>
              </a:rPr>
              <a:t>is </a:t>
            </a:r>
            <a:r>
              <a:rPr sz="1100" i="1" spc="-5" dirty="0">
                <a:solidFill>
                  <a:srgbClr val="5F5F5F"/>
                </a:solidFill>
                <a:latin typeface="Times New Roman"/>
                <a:cs typeface="Times New Roman"/>
              </a:rPr>
              <a:t>safety control. </a:t>
            </a:r>
            <a:r>
              <a:rPr sz="1100" i="1" dirty="0">
                <a:solidFill>
                  <a:srgbClr val="5F5F5F"/>
                </a:solidFill>
                <a:latin typeface="Times New Roman"/>
                <a:cs typeface="Times New Roman"/>
              </a:rPr>
              <a:t>It </a:t>
            </a:r>
            <a:r>
              <a:rPr sz="1100" i="1" spc="-5" dirty="0">
                <a:solidFill>
                  <a:srgbClr val="5F5F5F"/>
                </a:solidFill>
                <a:latin typeface="Times New Roman"/>
                <a:cs typeface="Times New Roman"/>
              </a:rPr>
              <a:t>means that the  positioner is fully controlled </a:t>
            </a:r>
            <a:r>
              <a:rPr sz="1100" i="1" spc="-10" dirty="0">
                <a:solidFill>
                  <a:srgbClr val="5F5F5F"/>
                </a:solidFill>
                <a:latin typeface="Times New Roman"/>
                <a:cs typeface="Times New Roman"/>
              </a:rPr>
              <a:t>by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operator on</a:t>
            </a:r>
            <a:r>
              <a:rPr sz="1100" i="1" dirty="0">
                <a:solidFill>
                  <a:srgbClr val="5F5F5F"/>
                </a:solidFill>
                <a:latin typeface="Times New Roman"/>
                <a:cs typeface="Times New Roman"/>
              </a:rPr>
              <a:t> </a:t>
            </a:r>
            <a:r>
              <a:rPr sz="1100" i="1" spc="-5" dirty="0">
                <a:solidFill>
                  <a:srgbClr val="5F5F5F"/>
                </a:solidFill>
                <a:latin typeface="Times New Roman"/>
                <a:cs typeface="Times New Roman"/>
              </a:rPr>
              <a:t>side.</a:t>
            </a:r>
            <a:endParaRPr sz="1100">
              <a:latin typeface="Times New Roman"/>
              <a:cs typeface="Times New Roman"/>
            </a:endParaRPr>
          </a:p>
          <a:p>
            <a:pPr>
              <a:lnSpc>
                <a:spcPct val="100000"/>
              </a:lnSpc>
              <a:spcBef>
                <a:spcPts val="40"/>
              </a:spcBef>
              <a:buClr>
                <a:srgbClr val="5F5F5F"/>
              </a:buClr>
              <a:buFont typeface="Times New Roman"/>
              <a:buChar char="•"/>
            </a:pPr>
            <a:endParaRPr sz="1100">
              <a:latin typeface="Times New Roman"/>
              <a:cs typeface="Times New Roman"/>
            </a:endParaRPr>
          </a:p>
          <a:p>
            <a:pPr marL="12700" marR="7620" lvl="1" indent="804545">
              <a:lnSpc>
                <a:spcPct val="100000"/>
              </a:lnSpc>
              <a:buFont typeface="Times New Roman"/>
              <a:buChar char="•"/>
              <a:tabLst>
                <a:tab pos="996950" algn="l"/>
                <a:tab pos="997585" algn="l"/>
              </a:tabLst>
            </a:pPr>
            <a:r>
              <a:rPr sz="1100" i="1" dirty="0">
                <a:solidFill>
                  <a:srgbClr val="5F5F5F"/>
                </a:solidFill>
                <a:latin typeface="Times New Roman"/>
                <a:cs typeface="Times New Roman"/>
              </a:rPr>
              <a:t>This </a:t>
            </a:r>
            <a:r>
              <a:rPr sz="1100" i="1" spc="-5" dirty="0">
                <a:solidFill>
                  <a:srgbClr val="5F5F5F"/>
                </a:solidFill>
                <a:latin typeface="Times New Roman"/>
                <a:cs typeface="Times New Roman"/>
              </a:rPr>
              <a:t>unit warns also when limit  </a:t>
            </a:r>
            <a:r>
              <a:rPr sz="1100" i="1" dirty="0">
                <a:solidFill>
                  <a:srgbClr val="5F5F5F"/>
                </a:solidFill>
                <a:latin typeface="Times New Roman"/>
                <a:cs typeface="Times New Roman"/>
              </a:rPr>
              <a:t>switches are</a:t>
            </a:r>
            <a:r>
              <a:rPr sz="1100" i="1" spc="-15" dirty="0">
                <a:solidFill>
                  <a:srgbClr val="5F5F5F"/>
                </a:solidFill>
                <a:latin typeface="Times New Roman"/>
                <a:cs typeface="Times New Roman"/>
              </a:rPr>
              <a:t> </a:t>
            </a:r>
            <a:r>
              <a:rPr sz="1100" i="1" spc="-5" dirty="0">
                <a:solidFill>
                  <a:srgbClr val="5F5F5F"/>
                </a:solidFill>
                <a:latin typeface="Times New Roman"/>
                <a:cs typeface="Times New Roman"/>
              </a:rPr>
              <a:t>activated..</a:t>
            </a:r>
            <a:endParaRPr sz="1100">
              <a:latin typeface="Times New Roman"/>
              <a:cs typeface="Times New Roman"/>
            </a:endParaRPr>
          </a:p>
        </p:txBody>
      </p:sp>
      <p:sp>
        <p:nvSpPr>
          <p:cNvPr id="22" name="object 22"/>
          <p:cNvSpPr txBox="1"/>
          <p:nvPr/>
        </p:nvSpPr>
        <p:spPr>
          <a:xfrm>
            <a:off x="3947286" y="6265544"/>
            <a:ext cx="784225" cy="193675"/>
          </a:xfrm>
          <a:prstGeom prst="rect">
            <a:avLst/>
          </a:prstGeom>
        </p:spPr>
        <p:txBody>
          <a:bodyPr vert="horz" wrap="square" lIns="0" tIns="13335" rIns="0" bIns="0" rtlCol="0">
            <a:spAutoFit/>
          </a:bodyPr>
          <a:lstStyle/>
          <a:p>
            <a:pPr marL="96520" indent="-83820">
              <a:lnSpc>
                <a:spcPct val="100000"/>
              </a:lnSpc>
              <a:spcBef>
                <a:spcPts val="105"/>
              </a:spcBef>
              <a:buChar char="•"/>
              <a:tabLst>
                <a:tab pos="96520" algn="l"/>
              </a:tabLst>
            </a:pPr>
            <a:r>
              <a:rPr sz="1100" i="1" spc="-5" dirty="0">
                <a:solidFill>
                  <a:srgbClr val="5F5F5F"/>
                </a:solidFill>
                <a:latin typeface="Times New Roman"/>
                <a:cs typeface="Times New Roman"/>
              </a:rPr>
              <a:t>FEATURES</a:t>
            </a:r>
            <a:endParaRPr sz="1100">
              <a:latin typeface="Times New Roman"/>
              <a:cs typeface="Times New Roman"/>
            </a:endParaRPr>
          </a:p>
        </p:txBody>
      </p:sp>
      <p:sp>
        <p:nvSpPr>
          <p:cNvPr id="23" name="object 23"/>
          <p:cNvSpPr txBox="1"/>
          <p:nvPr/>
        </p:nvSpPr>
        <p:spPr>
          <a:xfrm>
            <a:off x="6108919" y="6599301"/>
            <a:ext cx="473075" cy="696595"/>
          </a:xfrm>
          <a:prstGeom prst="rect">
            <a:avLst/>
          </a:prstGeom>
        </p:spPr>
        <p:txBody>
          <a:bodyPr vert="horz" wrap="square" lIns="0" tIns="13335" rIns="0" bIns="0" rtlCol="0">
            <a:spAutoFit/>
          </a:bodyPr>
          <a:lstStyle/>
          <a:p>
            <a:pPr marL="12700">
              <a:lnSpc>
                <a:spcPct val="100000"/>
              </a:lnSpc>
              <a:spcBef>
                <a:spcPts val="105"/>
              </a:spcBef>
            </a:pPr>
            <a:r>
              <a:rPr sz="1100" i="1" dirty="0">
                <a:solidFill>
                  <a:srgbClr val="5F5F5F"/>
                </a:solidFill>
                <a:latin typeface="Times New Roman"/>
                <a:cs typeface="Times New Roman"/>
              </a:rPr>
              <a:t>184</a:t>
            </a:r>
            <a:r>
              <a:rPr sz="1100" i="1" spc="-90" dirty="0">
                <a:solidFill>
                  <a:srgbClr val="5F5F5F"/>
                </a:solidFill>
                <a:latin typeface="Times New Roman"/>
                <a:cs typeface="Times New Roman"/>
              </a:rPr>
              <a:t> </a:t>
            </a:r>
            <a:r>
              <a:rPr sz="1100" i="1" spc="-5" dirty="0">
                <a:solidFill>
                  <a:srgbClr val="5F5F5F"/>
                </a:solidFill>
                <a:latin typeface="Times New Roman"/>
                <a:cs typeface="Times New Roman"/>
              </a:rPr>
              <a:t>mm</a:t>
            </a:r>
            <a:endParaRPr sz="1100">
              <a:latin typeface="Times New Roman"/>
              <a:cs typeface="Times New Roman"/>
            </a:endParaRPr>
          </a:p>
          <a:p>
            <a:pPr marL="12700">
              <a:lnSpc>
                <a:spcPct val="100000"/>
              </a:lnSpc>
            </a:pPr>
            <a:r>
              <a:rPr sz="1100" i="1" dirty="0">
                <a:solidFill>
                  <a:srgbClr val="5F5F5F"/>
                </a:solidFill>
                <a:latin typeface="Times New Roman"/>
                <a:cs typeface="Times New Roman"/>
              </a:rPr>
              <a:t>125</a:t>
            </a:r>
            <a:r>
              <a:rPr sz="1100" i="1" spc="-90" dirty="0">
                <a:solidFill>
                  <a:srgbClr val="5F5F5F"/>
                </a:solidFill>
                <a:latin typeface="Times New Roman"/>
                <a:cs typeface="Times New Roman"/>
              </a:rPr>
              <a:t> </a:t>
            </a:r>
            <a:r>
              <a:rPr sz="1100" i="1" spc="-5" dirty="0">
                <a:solidFill>
                  <a:srgbClr val="5F5F5F"/>
                </a:solidFill>
                <a:latin typeface="Times New Roman"/>
                <a:cs typeface="Times New Roman"/>
              </a:rPr>
              <a:t>mm</a:t>
            </a:r>
            <a:endParaRPr sz="1100">
              <a:latin typeface="Times New Roman"/>
              <a:cs typeface="Times New Roman"/>
            </a:endParaRPr>
          </a:p>
          <a:p>
            <a:pPr marL="82550">
              <a:lnSpc>
                <a:spcPct val="100000"/>
              </a:lnSpc>
            </a:pPr>
            <a:r>
              <a:rPr sz="1100" i="1" dirty="0">
                <a:solidFill>
                  <a:srgbClr val="5F5F5F"/>
                </a:solidFill>
                <a:latin typeface="Times New Roman"/>
                <a:cs typeface="Times New Roman"/>
              </a:rPr>
              <a:t>37</a:t>
            </a:r>
            <a:r>
              <a:rPr sz="1100" i="1" spc="-95" dirty="0">
                <a:solidFill>
                  <a:srgbClr val="5F5F5F"/>
                </a:solidFill>
                <a:latin typeface="Times New Roman"/>
                <a:cs typeface="Times New Roman"/>
              </a:rPr>
              <a:t> </a:t>
            </a:r>
            <a:r>
              <a:rPr sz="1100" i="1" spc="-5" dirty="0">
                <a:solidFill>
                  <a:srgbClr val="5F5F5F"/>
                </a:solidFill>
                <a:latin typeface="Times New Roman"/>
                <a:cs typeface="Times New Roman"/>
              </a:rPr>
              <a:t>mm</a:t>
            </a:r>
            <a:endParaRPr sz="1100">
              <a:latin typeface="Times New Roman"/>
              <a:cs typeface="Times New Roman"/>
            </a:endParaRPr>
          </a:p>
          <a:p>
            <a:pPr marL="12700">
              <a:lnSpc>
                <a:spcPct val="100000"/>
              </a:lnSpc>
            </a:pPr>
            <a:r>
              <a:rPr sz="1100" i="1" dirty="0">
                <a:solidFill>
                  <a:srgbClr val="5F5F5F"/>
                </a:solidFill>
                <a:latin typeface="Times New Roman"/>
                <a:cs typeface="Times New Roman"/>
              </a:rPr>
              <a:t>800</a:t>
            </a:r>
            <a:r>
              <a:rPr sz="1100" i="1" spc="-30" dirty="0">
                <a:solidFill>
                  <a:srgbClr val="5F5F5F"/>
                </a:solidFill>
                <a:latin typeface="Times New Roman"/>
                <a:cs typeface="Times New Roman"/>
              </a:rPr>
              <a:t> </a:t>
            </a:r>
            <a:r>
              <a:rPr sz="1100" i="1" dirty="0">
                <a:solidFill>
                  <a:srgbClr val="5F5F5F"/>
                </a:solidFill>
                <a:latin typeface="Times New Roman"/>
                <a:cs typeface="Times New Roman"/>
              </a:rPr>
              <a:t>gr</a:t>
            </a:r>
            <a:endParaRPr sz="1100">
              <a:latin typeface="Times New Roman"/>
              <a:cs typeface="Times New Roman"/>
            </a:endParaRPr>
          </a:p>
        </p:txBody>
      </p:sp>
      <p:sp>
        <p:nvSpPr>
          <p:cNvPr id="24" name="object 24"/>
          <p:cNvSpPr txBox="1"/>
          <p:nvPr/>
        </p:nvSpPr>
        <p:spPr>
          <a:xfrm>
            <a:off x="4092066" y="6599301"/>
            <a:ext cx="2730500" cy="1030605"/>
          </a:xfrm>
          <a:prstGeom prst="rect">
            <a:avLst/>
          </a:prstGeom>
        </p:spPr>
        <p:txBody>
          <a:bodyPr vert="horz" wrap="square" lIns="0" tIns="13335" rIns="0" bIns="0" rtlCol="0">
            <a:spAutoFit/>
          </a:bodyPr>
          <a:lstStyle/>
          <a:p>
            <a:pPr marL="12700">
              <a:lnSpc>
                <a:spcPct val="100000"/>
              </a:lnSpc>
              <a:spcBef>
                <a:spcPts val="105"/>
              </a:spcBef>
              <a:tabLst>
                <a:tab pos="227329" algn="l"/>
              </a:tabLst>
            </a:pPr>
            <a:r>
              <a:rPr sz="1100" dirty="0">
                <a:solidFill>
                  <a:srgbClr val="5F5F5F"/>
                </a:solidFill>
                <a:latin typeface="Times New Roman"/>
                <a:cs typeface="Times New Roman"/>
              </a:rPr>
              <a:t>-	</a:t>
            </a:r>
            <a:r>
              <a:rPr sz="1100" i="1" dirty="0">
                <a:solidFill>
                  <a:srgbClr val="5F5F5F"/>
                </a:solidFill>
                <a:latin typeface="Times New Roman"/>
                <a:cs typeface="Times New Roman"/>
              </a:rPr>
              <a:t>length </a:t>
            </a:r>
            <a:r>
              <a:rPr sz="1100" i="1" spc="-5" dirty="0">
                <a:solidFill>
                  <a:srgbClr val="5F5F5F"/>
                </a:solidFill>
                <a:latin typeface="Times New Roman"/>
                <a:cs typeface="Times New Roman"/>
              </a:rPr>
              <a:t>.....................................</a:t>
            </a:r>
            <a:endParaRPr sz="1100">
              <a:latin typeface="Times New Roman"/>
              <a:cs typeface="Times New Roman"/>
            </a:endParaRPr>
          </a:p>
          <a:p>
            <a:pPr marL="12700">
              <a:lnSpc>
                <a:spcPct val="100000"/>
              </a:lnSpc>
              <a:tabLst>
                <a:tab pos="227329" algn="l"/>
              </a:tabLst>
            </a:pPr>
            <a:r>
              <a:rPr sz="1100" dirty="0">
                <a:solidFill>
                  <a:srgbClr val="5F5F5F"/>
                </a:solidFill>
                <a:latin typeface="Times New Roman"/>
                <a:cs typeface="Times New Roman"/>
              </a:rPr>
              <a:t>-	</a:t>
            </a:r>
            <a:r>
              <a:rPr sz="1100" i="1" spc="-5" dirty="0">
                <a:solidFill>
                  <a:srgbClr val="5F5F5F"/>
                </a:solidFill>
                <a:latin typeface="Times New Roman"/>
                <a:cs typeface="Times New Roman"/>
              </a:rPr>
              <a:t>width.....................................</a:t>
            </a:r>
            <a:endParaRPr sz="1100">
              <a:latin typeface="Times New Roman"/>
              <a:cs typeface="Times New Roman"/>
            </a:endParaRPr>
          </a:p>
          <a:p>
            <a:pPr marL="12700">
              <a:lnSpc>
                <a:spcPct val="100000"/>
              </a:lnSpc>
              <a:tabLst>
                <a:tab pos="227329" algn="l"/>
              </a:tabLst>
            </a:pPr>
            <a:r>
              <a:rPr sz="1100" dirty="0">
                <a:solidFill>
                  <a:srgbClr val="5F5F5F"/>
                </a:solidFill>
                <a:latin typeface="Times New Roman"/>
                <a:cs typeface="Times New Roman"/>
              </a:rPr>
              <a:t>-	</a:t>
            </a:r>
            <a:r>
              <a:rPr sz="1100" i="1" spc="-5" dirty="0">
                <a:solidFill>
                  <a:srgbClr val="5F5F5F"/>
                </a:solidFill>
                <a:latin typeface="Times New Roman"/>
                <a:cs typeface="Times New Roman"/>
              </a:rPr>
              <a:t>height.....................................</a:t>
            </a:r>
            <a:endParaRPr sz="1100">
              <a:latin typeface="Times New Roman"/>
              <a:cs typeface="Times New Roman"/>
            </a:endParaRPr>
          </a:p>
          <a:p>
            <a:pPr marL="12700">
              <a:lnSpc>
                <a:spcPts val="1315"/>
              </a:lnSpc>
              <a:tabLst>
                <a:tab pos="227329" algn="l"/>
              </a:tabLst>
            </a:pPr>
            <a:r>
              <a:rPr sz="1100" dirty="0">
                <a:solidFill>
                  <a:srgbClr val="5F5F5F"/>
                </a:solidFill>
                <a:latin typeface="Times New Roman"/>
                <a:cs typeface="Times New Roman"/>
              </a:rPr>
              <a:t>-	</a:t>
            </a:r>
            <a:r>
              <a:rPr sz="1100" i="1" spc="-5" dirty="0">
                <a:solidFill>
                  <a:srgbClr val="5F5F5F"/>
                </a:solidFill>
                <a:latin typeface="Times New Roman"/>
                <a:cs typeface="Times New Roman"/>
              </a:rPr>
              <a:t>weight.....................................</a:t>
            </a:r>
            <a:endParaRPr sz="1100">
              <a:latin typeface="Times New Roman"/>
              <a:cs typeface="Times New Roman"/>
            </a:endParaRPr>
          </a:p>
          <a:p>
            <a:pPr marL="12700">
              <a:lnSpc>
                <a:spcPts val="1315"/>
              </a:lnSpc>
              <a:tabLst>
                <a:tab pos="227329" algn="l"/>
              </a:tabLst>
            </a:pPr>
            <a:r>
              <a:rPr sz="1100" dirty="0">
                <a:solidFill>
                  <a:srgbClr val="5F5F5F"/>
                </a:solidFill>
                <a:latin typeface="Times New Roman"/>
                <a:cs typeface="Times New Roman"/>
              </a:rPr>
              <a:t>-	</a:t>
            </a:r>
            <a:r>
              <a:rPr sz="1100" i="1" spc="-5" dirty="0">
                <a:solidFill>
                  <a:srgbClr val="5F5F5F"/>
                </a:solidFill>
                <a:latin typeface="Times New Roman"/>
                <a:cs typeface="Times New Roman"/>
              </a:rPr>
              <a:t>tightness..................................... </a:t>
            </a:r>
            <a:r>
              <a:rPr sz="1100" i="1" dirty="0">
                <a:solidFill>
                  <a:srgbClr val="5F5F5F"/>
                </a:solidFill>
                <a:latin typeface="Times New Roman"/>
                <a:cs typeface="Times New Roman"/>
              </a:rPr>
              <a:t>IP</a:t>
            </a:r>
            <a:r>
              <a:rPr sz="1100" i="1" spc="-125" dirty="0">
                <a:solidFill>
                  <a:srgbClr val="5F5F5F"/>
                </a:solidFill>
                <a:latin typeface="Times New Roman"/>
                <a:cs typeface="Times New Roman"/>
              </a:rPr>
              <a:t> </a:t>
            </a:r>
            <a:r>
              <a:rPr sz="1100" i="1" dirty="0">
                <a:solidFill>
                  <a:srgbClr val="5F5F5F"/>
                </a:solidFill>
                <a:latin typeface="Times New Roman"/>
                <a:cs typeface="Times New Roman"/>
              </a:rPr>
              <a:t>54</a:t>
            </a:r>
            <a:endParaRPr sz="1100">
              <a:latin typeface="Times New Roman"/>
              <a:cs typeface="Times New Roman"/>
            </a:endParaRPr>
          </a:p>
          <a:p>
            <a:pPr marL="12700">
              <a:lnSpc>
                <a:spcPct val="100000"/>
              </a:lnSpc>
              <a:tabLst>
                <a:tab pos="227329" algn="l"/>
              </a:tabLst>
            </a:pPr>
            <a:r>
              <a:rPr sz="1100" dirty="0">
                <a:solidFill>
                  <a:srgbClr val="5F5F5F"/>
                </a:solidFill>
                <a:latin typeface="Times New Roman"/>
                <a:cs typeface="Times New Roman"/>
              </a:rPr>
              <a:t>-	</a:t>
            </a:r>
            <a:r>
              <a:rPr sz="1100" i="1" spc="-5" dirty="0">
                <a:solidFill>
                  <a:srgbClr val="5F5F5F"/>
                </a:solidFill>
                <a:latin typeface="Times New Roman"/>
                <a:cs typeface="Times New Roman"/>
              </a:rPr>
              <a:t>temperature range......... </a:t>
            </a:r>
            <a:r>
              <a:rPr sz="1100" i="1" dirty="0">
                <a:solidFill>
                  <a:srgbClr val="5F5F5F"/>
                </a:solidFill>
                <a:latin typeface="Times New Roman"/>
                <a:cs typeface="Times New Roman"/>
              </a:rPr>
              <a:t>..........-20 à +55</a:t>
            </a:r>
            <a:r>
              <a:rPr sz="1100" i="1" spc="20" dirty="0">
                <a:solidFill>
                  <a:srgbClr val="5F5F5F"/>
                </a:solidFill>
                <a:latin typeface="Times New Roman"/>
                <a:cs typeface="Times New Roman"/>
              </a:rPr>
              <a:t> </a:t>
            </a:r>
            <a:r>
              <a:rPr sz="1100" i="1" dirty="0">
                <a:solidFill>
                  <a:srgbClr val="5F5F5F"/>
                </a:solidFill>
                <a:latin typeface="Times New Roman"/>
                <a:cs typeface="Times New Roman"/>
              </a:rPr>
              <a:t>°C</a:t>
            </a:r>
            <a:endParaRPr sz="1100">
              <a:latin typeface="Times New Roman"/>
              <a:cs typeface="Times New Roman"/>
            </a:endParaRPr>
          </a:p>
        </p:txBody>
      </p:sp>
      <p:sp>
        <p:nvSpPr>
          <p:cNvPr id="25" name="object 25"/>
          <p:cNvSpPr txBox="1"/>
          <p:nvPr/>
        </p:nvSpPr>
        <p:spPr>
          <a:xfrm>
            <a:off x="3947286" y="7938896"/>
            <a:ext cx="2997200" cy="863600"/>
          </a:xfrm>
          <a:prstGeom prst="rect">
            <a:avLst/>
          </a:prstGeom>
        </p:spPr>
        <p:txBody>
          <a:bodyPr vert="horz" wrap="square" lIns="0" tIns="12700" rIns="0" bIns="0" rtlCol="0">
            <a:spAutoFit/>
          </a:bodyPr>
          <a:lstStyle/>
          <a:p>
            <a:pPr marL="96520" indent="-83820">
              <a:lnSpc>
                <a:spcPct val="100000"/>
              </a:lnSpc>
              <a:spcBef>
                <a:spcPts val="100"/>
              </a:spcBef>
              <a:buChar char="•"/>
              <a:tabLst>
                <a:tab pos="96520" algn="l"/>
              </a:tabLst>
            </a:pPr>
            <a:r>
              <a:rPr sz="1100" i="1" spc="-5" dirty="0">
                <a:solidFill>
                  <a:srgbClr val="5F5F5F"/>
                </a:solidFill>
                <a:latin typeface="Times New Roman"/>
                <a:cs typeface="Times New Roman"/>
              </a:rPr>
              <a:t>INTERFACE ELECTRIQUE</a:t>
            </a:r>
            <a:endParaRPr sz="1100">
              <a:latin typeface="Times New Roman"/>
              <a:cs typeface="Times New Roman"/>
            </a:endParaRPr>
          </a:p>
          <a:p>
            <a:pPr>
              <a:lnSpc>
                <a:spcPct val="100000"/>
              </a:lnSpc>
              <a:spcBef>
                <a:spcPts val="50"/>
              </a:spcBef>
            </a:pPr>
            <a:endParaRPr sz="1100">
              <a:latin typeface="Times New Roman"/>
              <a:cs typeface="Times New Roman"/>
            </a:endParaRPr>
          </a:p>
          <a:p>
            <a:pPr marL="12700" marR="5080" algn="just">
              <a:lnSpc>
                <a:spcPct val="100000"/>
              </a:lnSpc>
            </a:pP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hand-held unit </a:t>
            </a:r>
            <a:r>
              <a:rPr sz="1100" i="1" dirty="0">
                <a:solidFill>
                  <a:srgbClr val="5F5F5F"/>
                </a:solidFill>
                <a:latin typeface="Times New Roman"/>
                <a:cs typeface="Times New Roman"/>
              </a:rPr>
              <a:t>AC 9015 is </a:t>
            </a:r>
            <a:r>
              <a:rPr sz="1100" i="1" spc="-5" dirty="0">
                <a:solidFill>
                  <a:srgbClr val="5F5F5F"/>
                </a:solidFill>
                <a:latin typeface="Times New Roman"/>
                <a:cs typeface="Times New Roman"/>
              </a:rPr>
              <a:t>plugged </a:t>
            </a:r>
            <a:r>
              <a:rPr sz="1100" i="1" dirty="0">
                <a:solidFill>
                  <a:srgbClr val="5F5F5F"/>
                </a:solidFill>
                <a:latin typeface="Times New Roman"/>
                <a:cs typeface="Times New Roman"/>
              </a:rPr>
              <a:t>in </a:t>
            </a:r>
            <a:r>
              <a:rPr sz="1100" i="1" spc="-5" dirty="0">
                <a:solidFill>
                  <a:srgbClr val="5F5F5F"/>
                </a:solidFill>
                <a:latin typeface="Times New Roman"/>
                <a:cs typeface="Times New Roman"/>
              </a:rPr>
              <a:t>the  </a:t>
            </a:r>
            <a:r>
              <a:rPr sz="1100" i="1" dirty="0">
                <a:solidFill>
                  <a:srgbClr val="5F5F5F"/>
                </a:solidFill>
                <a:latin typeface="Times New Roman"/>
                <a:cs typeface="Times New Roman"/>
              </a:rPr>
              <a:t>AC 9030 </a:t>
            </a:r>
            <a:r>
              <a:rPr sz="1100" i="1" spc="-10" dirty="0">
                <a:solidFill>
                  <a:srgbClr val="5F5F5F"/>
                </a:solidFill>
                <a:latin typeface="Times New Roman"/>
                <a:cs typeface="Times New Roman"/>
              </a:rPr>
              <a:t>or </a:t>
            </a:r>
            <a:r>
              <a:rPr sz="1100" i="1" dirty="0">
                <a:solidFill>
                  <a:srgbClr val="5F5F5F"/>
                </a:solidFill>
                <a:latin typeface="Times New Roman"/>
                <a:cs typeface="Times New Roman"/>
              </a:rPr>
              <a:t>AC </a:t>
            </a:r>
            <a:r>
              <a:rPr sz="1100" i="1" spc="-5" dirty="0">
                <a:solidFill>
                  <a:srgbClr val="5F5F5F"/>
                </a:solidFill>
                <a:latin typeface="Times New Roman"/>
                <a:cs typeface="Times New Roman"/>
              </a:rPr>
              <a:t>9032 unit front panel </a:t>
            </a:r>
            <a:r>
              <a:rPr sz="1100" i="1" dirty="0">
                <a:solidFill>
                  <a:srgbClr val="5F5F5F"/>
                </a:solidFill>
                <a:latin typeface="Times New Roman"/>
                <a:cs typeface="Times New Roman"/>
              </a:rPr>
              <a:t>using a  synchronous </a:t>
            </a:r>
            <a:r>
              <a:rPr sz="1100" i="1" spc="-5" dirty="0">
                <a:solidFill>
                  <a:srgbClr val="5F5F5F"/>
                </a:solidFill>
                <a:latin typeface="Times New Roman"/>
                <a:cs typeface="Times New Roman"/>
              </a:rPr>
              <a:t>RS-422 proprietary</a:t>
            </a:r>
            <a:r>
              <a:rPr sz="1100" i="1" dirty="0">
                <a:solidFill>
                  <a:srgbClr val="5F5F5F"/>
                </a:solidFill>
                <a:latin typeface="Times New Roman"/>
                <a:cs typeface="Times New Roman"/>
              </a:rPr>
              <a:t> </a:t>
            </a:r>
            <a:r>
              <a:rPr sz="1100" i="1" spc="-5" dirty="0">
                <a:solidFill>
                  <a:srgbClr val="5F5F5F"/>
                </a:solidFill>
                <a:latin typeface="Times New Roman"/>
                <a:cs typeface="Times New Roman"/>
              </a:rPr>
              <a:t>link.</a:t>
            </a:r>
            <a:endParaRPr sz="1100">
              <a:latin typeface="Times New Roman"/>
              <a:cs typeface="Times New Roman"/>
            </a:endParaRPr>
          </a:p>
        </p:txBody>
      </p:sp>
      <p:sp>
        <p:nvSpPr>
          <p:cNvPr id="26" name="object 26"/>
          <p:cNvSpPr/>
          <p:nvPr/>
        </p:nvSpPr>
        <p:spPr>
          <a:xfrm>
            <a:off x="2284890" y="2321681"/>
            <a:ext cx="2341935" cy="336474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2785110" y="2379344"/>
            <a:ext cx="1983739" cy="3800474"/>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idx="4294967295"/>
          </p:nvPr>
        </p:nvSpPr>
        <p:spPr>
          <a:xfrm>
            <a:off x="3040062" y="1063625"/>
            <a:ext cx="2033588" cy="390525"/>
          </a:xfrm>
          <a:prstGeom prst="rect">
            <a:avLst/>
          </a:prstGeom>
        </p:spPr>
        <p:txBody>
          <a:bodyPr vert="horz" wrap="square" lIns="0" tIns="12700" rIns="0" bIns="0" rtlCol="0">
            <a:spAutoFit/>
          </a:bodyPr>
          <a:lstStyle/>
          <a:p>
            <a:pPr marL="12700">
              <a:lnSpc>
                <a:spcPct val="100000"/>
              </a:lnSpc>
              <a:spcBef>
                <a:spcPts val="100"/>
              </a:spcBef>
              <a:tabLst>
                <a:tab pos="913130" algn="l"/>
              </a:tabLst>
            </a:pPr>
            <a:r>
              <a:rPr spc="-5" dirty="0">
                <a:solidFill>
                  <a:srgbClr val="585858"/>
                </a:solidFill>
              </a:rPr>
              <a:t>XIV</a:t>
            </a:r>
            <a:r>
              <a:rPr lang="fr-FR" spc="-5" dirty="0">
                <a:solidFill>
                  <a:srgbClr val="585858"/>
                </a:solidFill>
              </a:rPr>
              <a:t>  </a:t>
            </a:r>
            <a:r>
              <a:rPr spc="-5" dirty="0"/>
              <a:t>AC</a:t>
            </a:r>
            <a:r>
              <a:rPr spc="-90" dirty="0"/>
              <a:t> </a:t>
            </a:r>
            <a:r>
              <a:rPr dirty="0"/>
              <a:t>9013</a:t>
            </a:r>
          </a:p>
        </p:txBody>
      </p:sp>
      <p:sp>
        <p:nvSpPr>
          <p:cNvPr id="7" name="object 7"/>
          <p:cNvSpPr txBox="1"/>
          <p:nvPr/>
        </p:nvSpPr>
        <p:spPr>
          <a:xfrm>
            <a:off x="4997450" y="1063497"/>
            <a:ext cx="2557780" cy="743585"/>
          </a:xfrm>
          <a:prstGeom prst="rect">
            <a:avLst/>
          </a:prstGeom>
        </p:spPr>
        <p:txBody>
          <a:bodyPr vert="horz" wrap="square" lIns="0" tIns="12700" rIns="0" bIns="0" rtlCol="0">
            <a:spAutoFit/>
          </a:bodyPr>
          <a:lstStyle/>
          <a:p>
            <a:pPr marL="12700">
              <a:lnSpc>
                <a:spcPts val="2825"/>
              </a:lnSpc>
              <a:spcBef>
                <a:spcPts val="100"/>
              </a:spcBef>
            </a:pPr>
            <a:r>
              <a:rPr sz="2400" spc="-5" dirty="0">
                <a:latin typeface="Times New Roman"/>
                <a:cs typeface="Times New Roman"/>
              </a:rPr>
              <a:t>Commande</a:t>
            </a:r>
            <a:r>
              <a:rPr sz="2400" spc="-65" dirty="0">
                <a:latin typeface="Times New Roman"/>
                <a:cs typeface="Times New Roman"/>
              </a:rPr>
              <a:t> </a:t>
            </a:r>
            <a:r>
              <a:rPr sz="2400" dirty="0">
                <a:latin typeface="Times New Roman"/>
                <a:cs typeface="Times New Roman"/>
              </a:rPr>
              <a:t>déportée</a:t>
            </a:r>
          </a:p>
          <a:p>
            <a:pPr marL="155575">
              <a:lnSpc>
                <a:spcPts val="2825"/>
              </a:lnSpc>
            </a:pPr>
            <a:r>
              <a:rPr sz="2400" i="1" spc="-5" dirty="0">
                <a:solidFill>
                  <a:srgbClr val="585858"/>
                </a:solidFill>
                <a:latin typeface="Times New Roman"/>
                <a:cs typeface="Times New Roman"/>
              </a:rPr>
              <a:t>Remote </a:t>
            </a:r>
            <a:r>
              <a:rPr sz="2400" i="1" dirty="0">
                <a:solidFill>
                  <a:srgbClr val="585858"/>
                </a:solidFill>
                <a:latin typeface="Times New Roman"/>
                <a:cs typeface="Times New Roman"/>
              </a:rPr>
              <a:t>control</a:t>
            </a:r>
            <a:r>
              <a:rPr sz="2400" i="1" spc="-50" dirty="0">
                <a:solidFill>
                  <a:srgbClr val="585858"/>
                </a:solidFill>
                <a:latin typeface="Times New Roman"/>
                <a:cs typeface="Times New Roman"/>
              </a:rPr>
              <a:t> </a:t>
            </a:r>
            <a:r>
              <a:rPr sz="2400" i="1" spc="-5" dirty="0">
                <a:solidFill>
                  <a:srgbClr val="585858"/>
                </a:solidFill>
                <a:latin typeface="Times New Roman"/>
                <a:cs typeface="Times New Roman"/>
              </a:rPr>
              <a:t>box</a:t>
            </a:r>
            <a:endParaRPr sz="2400" dirty="0">
              <a:latin typeface="Times New Roman"/>
              <a:cs typeface="Times New Roman"/>
            </a:endParaRPr>
          </a:p>
        </p:txBody>
      </p:sp>
      <p:sp>
        <p:nvSpPr>
          <p:cNvPr id="8" name="object 8"/>
          <p:cNvSpPr txBox="1"/>
          <p:nvPr/>
        </p:nvSpPr>
        <p:spPr>
          <a:xfrm>
            <a:off x="618236" y="2247645"/>
            <a:ext cx="2011045" cy="864235"/>
          </a:xfrm>
          <a:prstGeom prst="rect">
            <a:avLst/>
          </a:prstGeom>
        </p:spPr>
        <p:txBody>
          <a:bodyPr vert="horz" wrap="square" lIns="0" tIns="12700" rIns="0" bIns="0" rtlCol="0">
            <a:spAutoFit/>
          </a:bodyPr>
          <a:lstStyle/>
          <a:p>
            <a:pPr marL="158750" marR="5080" indent="-146685">
              <a:lnSpc>
                <a:spcPct val="100000"/>
              </a:lnSpc>
              <a:spcBef>
                <a:spcPts val="100"/>
              </a:spcBef>
              <a:buChar char="•"/>
              <a:tabLst>
                <a:tab pos="159385" algn="l"/>
              </a:tabLst>
            </a:pPr>
            <a:r>
              <a:rPr sz="1100" dirty="0">
                <a:latin typeface="Times New Roman"/>
                <a:cs typeface="Times New Roman"/>
              </a:rPr>
              <a:t>Le </a:t>
            </a:r>
            <a:r>
              <a:rPr sz="1100" spc="-5" dirty="0">
                <a:latin typeface="Times New Roman"/>
                <a:cs typeface="Times New Roman"/>
              </a:rPr>
              <a:t>boîtier </a:t>
            </a:r>
            <a:r>
              <a:rPr sz="1100" spc="-10" dirty="0">
                <a:latin typeface="Times New Roman"/>
                <a:cs typeface="Times New Roman"/>
              </a:rPr>
              <a:t>de </a:t>
            </a:r>
            <a:r>
              <a:rPr sz="1100" spc="-5" dirty="0">
                <a:latin typeface="Times New Roman"/>
                <a:cs typeface="Times New Roman"/>
              </a:rPr>
              <a:t>commande </a:t>
            </a:r>
            <a:r>
              <a:rPr sz="1100" dirty="0">
                <a:latin typeface="Times New Roman"/>
                <a:cs typeface="Times New Roman"/>
              </a:rPr>
              <a:t>locale  </a:t>
            </a:r>
            <a:r>
              <a:rPr sz="1100" spc="-5" dirty="0">
                <a:latin typeface="Times New Roman"/>
                <a:cs typeface="Times New Roman"/>
              </a:rPr>
              <a:t>AC </a:t>
            </a:r>
            <a:r>
              <a:rPr sz="1100" dirty="0">
                <a:latin typeface="Times New Roman"/>
                <a:cs typeface="Times New Roman"/>
              </a:rPr>
              <a:t>9013 </a:t>
            </a:r>
            <a:r>
              <a:rPr sz="1100" spc="-5" dirty="0">
                <a:latin typeface="Times New Roman"/>
                <a:cs typeface="Times New Roman"/>
              </a:rPr>
              <a:t>permet </a:t>
            </a:r>
            <a:r>
              <a:rPr sz="1100" dirty="0">
                <a:latin typeface="Times New Roman"/>
                <a:cs typeface="Times New Roman"/>
              </a:rPr>
              <a:t>le </a:t>
            </a:r>
            <a:r>
              <a:rPr sz="1100" spc="-5" dirty="0">
                <a:latin typeface="Times New Roman"/>
                <a:cs typeface="Times New Roman"/>
              </a:rPr>
              <a:t>contrôle </a:t>
            </a:r>
            <a:r>
              <a:rPr sz="1100" dirty="0">
                <a:latin typeface="Times New Roman"/>
                <a:cs typeface="Times New Roman"/>
              </a:rPr>
              <a:t>des  axes au </a:t>
            </a:r>
            <a:r>
              <a:rPr sz="1100" spc="-5" dirty="0">
                <a:latin typeface="Times New Roman"/>
                <a:cs typeface="Times New Roman"/>
              </a:rPr>
              <a:t>pied </a:t>
            </a:r>
            <a:r>
              <a:rPr sz="1100" dirty="0">
                <a:latin typeface="Times New Roman"/>
                <a:cs typeface="Times New Roman"/>
              </a:rPr>
              <a:t>du </a:t>
            </a:r>
            <a:r>
              <a:rPr sz="1100" spc="-5" dirty="0">
                <a:latin typeface="Times New Roman"/>
                <a:cs typeface="Times New Roman"/>
              </a:rPr>
              <a:t>positionneur via  </a:t>
            </a:r>
            <a:r>
              <a:rPr sz="1100" dirty="0">
                <a:latin typeface="Times New Roman"/>
                <a:cs typeface="Times New Roman"/>
              </a:rPr>
              <a:t>une </a:t>
            </a:r>
            <a:r>
              <a:rPr sz="1100" spc="-5" dirty="0">
                <a:latin typeface="Times New Roman"/>
                <a:cs typeface="Times New Roman"/>
              </a:rPr>
              <a:t>liaison série RS232 </a:t>
            </a:r>
            <a:r>
              <a:rPr sz="1100" dirty="0">
                <a:latin typeface="Times New Roman"/>
                <a:cs typeface="Times New Roman"/>
              </a:rPr>
              <a:t>ou une  </a:t>
            </a:r>
            <a:r>
              <a:rPr sz="1100" spc="-5" dirty="0">
                <a:latin typeface="Times New Roman"/>
                <a:cs typeface="Times New Roman"/>
              </a:rPr>
              <a:t>liaison radio </a:t>
            </a:r>
            <a:r>
              <a:rPr sz="1100" dirty="0">
                <a:latin typeface="Times New Roman"/>
                <a:cs typeface="Times New Roman"/>
              </a:rPr>
              <a:t>866</a:t>
            </a:r>
            <a:r>
              <a:rPr sz="1100" spc="-10" dirty="0">
                <a:latin typeface="Times New Roman"/>
                <a:cs typeface="Times New Roman"/>
              </a:rPr>
              <a:t> </a:t>
            </a:r>
            <a:r>
              <a:rPr sz="1100" spc="-5" dirty="0">
                <a:latin typeface="Times New Roman"/>
                <a:cs typeface="Times New Roman"/>
              </a:rPr>
              <a:t>MHz.</a:t>
            </a:r>
            <a:endParaRPr sz="1100">
              <a:latin typeface="Times New Roman"/>
              <a:cs typeface="Times New Roman"/>
            </a:endParaRPr>
          </a:p>
        </p:txBody>
      </p:sp>
      <p:sp>
        <p:nvSpPr>
          <p:cNvPr id="9" name="object 9"/>
          <p:cNvSpPr txBox="1"/>
          <p:nvPr/>
        </p:nvSpPr>
        <p:spPr>
          <a:xfrm>
            <a:off x="618236" y="3251961"/>
            <a:ext cx="2066925" cy="361950"/>
          </a:xfrm>
          <a:prstGeom prst="rect">
            <a:avLst/>
          </a:prstGeom>
        </p:spPr>
        <p:txBody>
          <a:bodyPr vert="horz" wrap="square" lIns="0" tIns="12700" rIns="0" bIns="0" rtlCol="0">
            <a:spAutoFit/>
          </a:bodyPr>
          <a:lstStyle/>
          <a:p>
            <a:pPr marL="158750" marR="5080" indent="-146685">
              <a:lnSpc>
                <a:spcPct val="100000"/>
              </a:lnSpc>
              <a:spcBef>
                <a:spcPts val="100"/>
              </a:spcBef>
              <a:buChar char="•"/>
              <a:tabLst>
                <a:tab pos="159385" algn="l"/>
              </a:tabLst>
            </a:pPr>
            <a:r>
              <a:rPr sz="1100" dirty="0">
                <a:latin typeface="Times New Roman"/>
                <a:cs typeface="Times New Roman"/>
              </a:rPr>
              <a:t>Se connecte </a:t>
            </a:r>
            <a:r>
              <a:rPr sz="1100" spc="-5" dirty="0">
                <a:latin typeface="Times New Roman"/>
                <a:cs typeface="Times New Roman"/>
              </a:rPr>
              <a:t>sur les unités </a:t>
            </a:r>
            <a:r>
              <a:rPr sz="1100" dirty="0">
                <a:latin typeface="Times New Roman"/>
                <a:cs typeface="Times New Roman"/>
              </a:rPr>
              <a:t>de  </a:t>
            </a:r>
            <a:r>
              <a:rPr sz="1100" spc="-5" dirty="0">
                <a:latin typeface="Times New Roman"/>
                <a:cs typeface="Times New Roman"/>
              </a:rPr>
              <a:t>contrôle </a:t>
            </a:r>
            <a:r>
              <a:rPr sz="1100" dirty="0">
                <a:latin typeface="Times New Roman"/>
                <a:cs typeface="Times New Roman"/>
              </a:rPr>
              <a:t>AC 9030 et </a:t>
            </a:r>
            <a:r>
              <a:rPr sz="1100" spc="-5" dirty="0">
                <a:latin typeface="Times New Roman"/>
                <a:cs typeface="Times New Roman"/>
              </a:rPr>
              <a:t>AC</a:t>
            </a:r>
            <a:r>
              <a:rPr sz="1100" spc="-30" dirty="0">
                <a:latin typeface="Times New Roman"/>
                <a:cs typeface="Times New Roman"/>
              </a:rPr>
              <a:t> </a:t>
            </a:r>
            <a:r>
              <a:rPr sz="1100" spc="-5" dirty="0">
                <a:latin typeface="Times New Roman"/>
                <a:cs typeface="Times New Roman"/>
              </a:rPr>
              <a:t>9032</a:t>
            </a:r>
            <a:endParaRPr sz="1100">
              <a:latin typeface="Times New Roman"/>
              <a:cs typeface="Times New Roman"/>
            </a:endParaRPr>
          </a:p>
        </p:txBody>
      </p:sp>
      <p:sp>
        <p:nvSpPr>
          <p:cNvPr id="10" name="object 10"/>
          <p:cNvSpPr txBox="1"/>
          <p:nvPr/>
        </p:nvSpPr>
        <p:spPr>
          <a:xfrm>
            <a:off x="618236" y="3755262"/>
            <a:ext cx="2066289" cy="360045"/>
          </a:xfrm>
          <a:prstGeom prst="rect">
            <a:avLst/>
          </a:prstGeom>
        </p:spPr>
        <p:txBody>
          <a:bodyPr vert="horz" wrap="square" lIns="0" tIns="19685" rIns="0" bIns="0" rtlCol="0">
            <a:spAutoFit/>
          </a:bodyPr>
          <a:lstStyle/>
          <a:p>
            <a:pPr marL="158750" marR="5080" indent="-146685">
              <a:lnSpc>
                <a:spcPts val="1310"/>
              </a:lnSpc>
              <a:spcBef>
                <a:spcPts val="155"/>
              </a:spcBef>
              <a:buChar char="•"/>
              <a:tabLst>
                <a:tab pos="159385" algn="l"/>
              </a:tabLst>
            </a:pPr>
            <a:r>
              <a:rPr sz="1100" spc="-5" dirty="0">
                <a:latin typeface="Times New Roman"/>
                <a:cs typeface="Times New Roman"/>
              </a:rPr>
              <a:t>Commande </a:t>
            </a:r>
            <a:r>
              <a:rPr sz="1100" dirty="0">
                <a:latin typeface="Times New Roman"/>
                <a:cs typeface="Times New Roman"/>
              </a:rPr>
              <a:t>d’un </a:t>
            </a:r>
            <a:r>
              <a:rPr sz="1100" spc="-5" dirty="0">
                <a:latin typeface="Times New Roman"/>
                <a:cs typeface="Times New Roman"/>
              </a:rPr>
              <a:t>nombre </a:t>
            </a:r>
            <a:r>
              <a:rPr sz="1100" dirty="0">
                <a:latin typeface="Times New Roman"/>
                <a:cs typeface="Times New Roman"/>
              </a:rPr>
              <a:t>d’axes  quelconque</a:t>
            </a:r>
            <a:endParaRPr sz="1100">
              <a:latin typeface="Times New Roman"/>
              <a:cs typeface="Times New Roman"/>
            </a:endParaRPr>
          </a:p>
        </p:txBody>
      </p:sp>
      <p:sp>
        <p:nvSpPr>
          <p:cNvPr id="11" name="object 11"/>
          <p:cNvSpPr txBox="1"/>
          <p:nvPr/>
        </p:nvSpPr>
        <p:spPr>
          <a:xfrm>
            <a:off x="618236" y="4256658"/>
            <a:ext cx="1886585" cy="193675"/>
          </a:xfrm>
          <a:prstGeom prst="rect">
            <a:avLst/>
          </a:prstGeom>
        </p:spPr>
        <p:txBody>
          <a:bodyPr vert="horz" wrap="square" lIns="0" tIns="13335" rIns="0" bIns="0" rtlCol="0">
            <a:spAutoFit/>
          </a:bodyPr>
          <a:lstStyle/>
          <a:p>
            <a:pPr marL="158750" indent="-146685">
              <a:lnSpc>
                <a:spcPct val="100000"/>
              </a:lnSpc>
              <a:spcBef>
                <a:spcPts val="105"/>
              </a:spcBef>
              <a:buChar char="•"/>
              <a:tabLst>
                <a:tab pos="159385" algn="l"/>
              </a:tabLst>
            </a:pPr>
            <a:r>
              <a:rPr sz="1100" spc="-5" dirty="0">
                <a:latin typeface="Times New Roman"/>
                <a:cs typeface="Times New Roman"/>
              </a:rPr>
              <a:t>Pilotage d’un seul axe </a:t>
            </a:r>
            <a:r>
              <a:rPr sz="1100" dirty="0">
                <a:latin typeface="Times New Roman"/>
                <a:cs typeface="Times New Roman"/>
              </a:rPr>
              <a:t>à la</a:t>
            </a:r>
            <a:r>
              <a:rPr sz="1100" spc="-15" dirty="0">
                <a:latin typeface="Times New Roman"/>
                <a:cs typeface="Times New Roman"/>
              </a:rPr>
              <a:t> </a:t>
            </a:r>
            <a:r>
              <a:rPr sz="1100" spc="-5" dirty="0">
                <a:latin typeface="Times New Roman"/>
                <a:cs typeface="Times New Roman"/>
              </a:rPr>
              <a:t>fois</a:t>
            </a:r>
            <a:endParaRPr sz="1100">
              <a:latin typeface="Times New Roman"/>
              <a:cs typeface="Times New Roman"/>
            </a:endParaRPr>
          </a:p>
        </p:txBody>
      </p:sp>
      <p:sp>
        <p:nvSpPr>
          <p:cNvPr id="12" name="object 12"/>
          <p:cNvSpPr txBox="1"/>
          <p:nvPr/>
        </p:nvSpPr>
        <p:spPr>
          <a:xfrm>
            <a:off x="618236" y="4591938"/>
            <a:ext cx="2066925" cy="527685"/>
          </a:xfrm>
          <a:prstGeom prst="rect">
            <a:avLst/>
          </a:prstGeom>
        </p:spPr>
        <p:txBody>
          <a:bodyPr vert="horz" wrap="square" lIns="0" tIns="13335" rIns="0" bIns="0" rtlCol="0">
            <a:spAutoFit/>
          </a:bodyPr>
          <a:lstStyle/>
          <a:p>
            <a:pPr marL="158750" indent="-146685">
              <a:lnSpc>
                <a:spcPts val="1315"/>
              </a:lnSpc>
              <a:spcBef>
                <a:spcPts val="105"/>
              </a:spcBef>
              <a:buChar char="•"/>
              <a:tabLst>
                <a:tab pos="159385" algn="l"/>
              </a:tabLst>
            </a:pPr>
            <a:r>
              <a:rPr sz="1100" dirty="0">
                <a:latin typeface="Times New Roman"/>
                <a:cs typeface="Times New Roman"/>
              </a:rPr>
              <a:t>2 </a:t>
            </a:r>
            <a:r>
              <a:rPr sz="1100" spc="-5" dirty="0">
                <a:latin typeface="Times New Roman"/>
                <a:cs typeface="Times New Roman"/>
              </a:rPr>
              <a:t>modes </a:t>
            </a:r>
            <a:r>
              <a:rPr sz="1100" dirty="0">
                <a:latin typeface="Times New Roman"/>
                <a:cs typeface="Times New Roman"/>
              </a:rPr>
              <a:t>de </a:t>
            </a:r>
            <a:r>
              <a:rPr sz="1100" spc="-5" dirty="0">
                <a:latin typeface="Times New Roman"/>
                <a:cs typeface="Times New Roman"/>
              </a:rPr>
              <a:t>fonctionnement </a:t>
            </a:r>
            <a:r>
              <a:rPr sz="1100" dirty="0">
                <a:latin typeface="Times New Roman"/>
                <a:cs typeface="Times New Roman"/>
              </a:rPr>
              <a:t>:</a:t>
            </a:r>
            <a:endParaRPr sz="1100">
              <a:latin typeface="Times New Roman"/>
              <a:cs typeface="Times New Roman"/>
            </a:endParaRPr>
          </a:p>
          <a:p>
            <a:pPr marL="299085" marR="5080" indent="-142240">
              <a:lnSpc>
                <a:spcPts val="1320"/>
              </a:lnSpc>
              <a:spcBef>
                <a:spcPts val="35"/>
              </a:spcBef>
              <a:tabLst>
                <a:tab pos="995044" algn="l"/>
                <a:tab pos="1296670" algn="l"/>
                <a:tab pos="1920875" algn="l"/>
              </a:tabLst>
            </a:pPr>
            <a:r>
              <a:rPr sz="1100" dirty="0">
                <a:latin typeface="Times New Roman"/>
                <a:cs typeface="Times New Roman"/>
              </a:rPr>
              <a:t>-  </a:t>
            </a:r>
            <a:r>
              <a:rPr sz="1100" spc="-75" dirty="0">
                <a:latin typeface="Times New Roman"/>
                <a:cs typeface="Times New Roman"/>
              </a:rPr>
              <a:t> </a:t>
            </a:r>
            <a:r>
              <a:rPr sz="1100" dirty="0">
                <a:latin typeface="Times New Roman"/>
                <a:cs typeface="Times New Roman"/>
              </a:rPr>
              <a:t>ra</a:t>
            </a:r>
            <a:r>
              <a:rPr sz="1100" spc="-10" dirty="0">
                <a:latin typeface="Times New Roman"/>
                <a:cs typeface="Times New Roman"/>
              </a:rPr>
              <a:t>l</a:t>
            </a:r>
            <a:r>
              <a:rPr sz="1100" dirty="0">
                <a:latin typeface="Times New Roman"/>
                <a:cs typeface="Times New Roman"/>
              </a:rPr>
              <a:t>l</a:t>
            </a:r>
            <a:r>
              <a:rPr sz="1100" spc="-10" dirty="0">
                <a:latin typeface="Times New Roman"/>
                <a:cs typeface="Times New Roman"/>
              </a:rPr>
              <a:t>i</a:t>
            </a:r>
            <a:r>
              <a:rPr sz="1100" dirty="0">
                <a:latin typeface="Times New Roman"/>
                <a:cs typeface="Times New Roman"/>
              </a:rPr>
              <a:t>e</a:t>
            </a:r>
            <a:r>
              <a:rPr sz="1100" spc="-20" dirty="0">
                <a:latin typeface="Times New Roman"/>
                <a:cs typeface="Times New Roman"/>
              </a:rPr>
              <a:t>m</a:t>
            </a:r>
            <a:r>
              <a:rPr sz="1100" dirty="0">
                <a:latin typeface="Times New Roman"/>
                <a:cs typeface="Times New Roman"/>
              </a:rPr>
              <a:t>ent	sur	</a:t>
            </a:r>
            <a:r>
              <a:rPr sz="1100" spc="-10" dirty="0">
                <a:latin typeface="Times New Roman"/>
                <a:cs typeface="Times New Roman"/>
              </a:rPr>
              <a:t>c</a:t>
            </a:r>
            <a:r>
              <a:rPr sz="1100" dirty="0">
                <a:latin typeface="Times New Roman"/>
                <a:cs typeface="Times New Roman"/>
              </a:rPr>
              <a:t>on</a:t>
            </a:r>
            <a:r>
              <a:rPr sz="1100" spc="-10" dirty="0">
                <a:latin typeface="Times New Roman"/>
                <a:cs typeface="Times New Roman"/>
              </a:rPr>
              <a:t>s</a:t>
            </a:r>
            <a:r>
              <a:rPr sz="1100" dirty="0">
                <a:latin typeface="Times New Roman"/>
                <a:cs typeface="Times New Roman"/>
              </a:rPr>
              <a:t>i</a:t>
            </a:r>
            <a:r>
              <a:rPr sz="1100" spc="-15" dirty="0">
                <a:latin typeface="Times New Roman"/>
                <a:cs typeface="Times New Roman"/>
              </a:rPr>
              <a:t>g</a:t>
            </a:r>
            <a:r>
              <a:rPr sz="1100" dirty="0">
                <a:latin typeface="Times New Roman"/>
                <a:cs typeface="Times New Roman"/>
              </a:rPr>
              <a:t>ne	de  </a:t>
            </a:r>
            <a:r>
              <a:rPr sz="1100" spc="-5" dirty="0">
                <a:latin typeface="Times New Roman"/>
                <a:cs typeface="Times New Roman"/>
              </a:rPr>
              <a:t>position saisie au</a:t>
            </a:r>
            <a:r>
              <a:rPr sz="1100" spc="5" dirty="0">
                <a:latin typeface="Times New Roman"/>
                <a:cs typeface="Times New Roman"/>
              </a:rPr>
              <a:t> </a:t>
            </a:r>
            <a:r>
              <a:rPr sz="1100" spc="-5" dirty="0">
                <a:latin typeface="Times New Roman"/>
                <a:cs typeface="Times New Roman"/>
              </a:rPr>
              <a:t>clavier</a:t>
            </a:r>
            <a:endParaRPr sz="1100">
              <a:latin typeface="Times New Roman"/>
              <a:cs typeface="Times New Roman"/>
            </a:endParaRPr>
          </a:p>
        </p:txBody>
      </p:sp>
      <p:sp>
        <p:nvSpPr>
          <p:cNvPr id="13" name="object 13"/>
          <p:cNvSpPr txBox="1"/>
          <p:nvPr/>
        </p:nvSpPr>
        <p:spPr>
          <a:xfrm>
            <a:off x="763016" y="5260974"/>
            <a:ext cx="1898014" cy="361315"/>
          </a:xfrm>
          <a:prstGeom prst="rect">
            <a:avLst/>
          </a:prstGeom>
        </p:spPr>
        <p:txBody>
          <a:bodyPr vert="horz" wrap="square" lIns="0" tIns="13335" rIns="0" bIns="0" rtlCol="0">
            <a:spAutoFit/>
          </a:bodyPr>
          <a:lstStyle/>
          <a:p>
            <a:pPr marL="154305" marR="5080" indent="-142240">
              <a:lnSpc>
                <a:spcPct val="100000"/>
              </a:lnSpc>
              <a:spcBef>
                <a:spcPts val="105"/>
              </a:spcBef>
            </a:pPr>
            <a:r>
              <a:rPr sz="1100" dirty="0">
                <a:latin typeface="Times New Roman"/>
                <a:cs typeface="Times New Roman"/>
              </a:rPr>
              <a:t>- </a:t>
            </a:r>
            <a:r>
              <a:rPr sz="1100" spc="-5" dirty="0">
                <a:latin typeface="Times New Roman"/>
                <a:cs typeface="Times New Roman"/>
              </a:rPr>
              <a:t>vitesse </a:t>
            </a:r>
            <a:r>
              <a:rPr sz="1100" dirty="0">
                <a:latin typeface="Times New Roman"/>
                <a:cs typeface="Times New Roman"/>
              </a:rPr>
              <a:t>constante </a:t>
            </a:r>
            <a:r>
              <a:rPr sz="1100" spc="-5" dirty="0">
                <a:latin typeface="Times New Roman"/>
                <a:cs typeface="Times New Roman"/>
              </a:rPr>
              <a:t>modulée </a:t>
            </a:r>
            <a:r>
              <a:rPr sz="1100" dirty="0">
                <a:latin typeface="Times New Roman"/>
                <a:cs typeface="Times New Roman"/>
              </a:rPr>
              <a:t>de 0  à </a:t>
            </a:r>
            <a:r>
              <a:rPr sz="1100" spc="-5" dirty="0">
                <a:latin typeface="Times New Roman"/>
                <a:cs typeface="Times New Roman"/>
              </a:rPr>
              <a:t>100% par </a:t>
            </a:r>
            <a:r>
              <a:rPr sz="1100" dirty="0">
                <a:latin typeface="Times New Roman"/>
                <a:cs typeface="Times New Roman"/>
              </a:rPr>
              <a:t>un </a:t>
            </a:r>
            <a:r>
              <a:rPr sz="1100" spc="-5" dirty="0">
                <a:latin typeface="Times New Roman"/>
                <a:cs typeface="Times New Roman"/>
              </a:rPr>
              <a:t>mini-joystick</a:t>
            </a:r>
            <a:endParaRPr sz="1100">
              <a:latin typeface="Times New Roman"/>
              <a:cs typeface="Times New Roman"/>
            </a:endParaRPr>
          </a:p>
        </p:txBody>
      </p:sp>
      <p:sp>
        <p:nvSpPr>
          <p:cNvPr id="14" name="object 14"/>
          <p:cNvSpPr txBox="1"/>
          <p:nvPr/>
        </p:nvSpPr>
        <p:spPr>
          <a:xfrm>
            <a:off x="618236" y="5762370"/>
            <a:ext cx="2066289" cy="529590"/>
          </a:xfrm>
          <a:prstGeom prst="rect">
            <a:avLst/>
          </a:prstGeom>
        </p:spPr>
        <p:txBody>
          <a:bodyPr vert="horz" wrap="square" lIns="0" tIns="13335" rIns="0" bIns="0" rtlCol="0">
            <a:spAutoFit/>
          </a:bodyPr>
          <a:lstStyle/>
          <a:p>
            <a:pPr marL="158750" marR="5080" indent="-146685" algn="just">
              <a:lnSpc>
                <a:spcPct val="100000"/>
              </a:lnSpc>
              <a:spcBef>
                <a:spcPts val="105"/>
              </a:spcBef>
              <a:buChar char="•"/>
              <a:tabLst>
                <a:tab pos="159385" algn="l"/>
              </a:tabLst>
            </a:pPr>
            <a:r>
              <a:rPr sz="1100" spc="-5" dirty="0">
                <a:latin typeface="Times New Roman"/>
                <a:cs typeface="Times New Roman"/>
              </a:rPr>
              <a:t>Visualisation </a:t>
            </a:r>
            <a:r>
              <a:rPr sz="1100" spc="-10" dirty="0">
                <a:latin typeface="Times New Roman"/>
                <a:cs typeface="Times New Roman"/>
              </a:rPr>
              <a:t>de </a:t>
            </a:r>
            <a:r>
              <a:rPr sz="1100" dirty="0">
                <a:latin typeface="Times New Roman"/>
                <a:cs typeface="Times New Roman"/>
              </a:rPr>
              <a:t>la </a:t>
            </a:r>
            <a:r>
              <a:rPr sz="1100" spc="-5" dirty="0">
                <a:latin typeface="Times New Roman"/>
                <a:cs typeface="Times New Roman"/>
              </a:rPr>
              <a:t>position </a:t>
            </a:r>
            <a:r>
              <a:rPr sz="1100" dirty="0">
                <a:latin typeface="Times New Roman"/>
                <a:cs typeface="Times New Roman"/>
              </a:rPr>
              <a:t>de  </a:t>
            </a:r>
            <a:r>
              <a:rPr sz="1100" spc="-5" dirty="0">
                <a:latin typeface="Times New Roman"/>
                <a:cs typeface="Times New Roman"/>
              </a:rPr>
              <a:t>l’axe commandé sur afficheur  LCD</a:t>
            </a:r>
            <a:endParaRPr sz="1100">
              <a:latin typeface="Times New Roman"/>
              <a:cs typeface="Times New Roman"/>
            </a:endParaRPr>
          </a:p>
        </p:txBody>
      </p:sp>
      <p:sp>
        <p:nvSpPr>
          <p:cNvPr id="15" name="object 15"/>
          <p:cNvSpPr txBox="1"/>
          <p:nvPr/>
        </p:nvSpPr>
        <p:spPr>
          <a:xfrm>
            <a:off x="618236" y="6431660"/>
            <a:ext cx="3100070" cy="361315"/>
          </a:xfrm>
          <a:prstGeom prst="rect">
            <a:avLst/>
          </a:prstGeom>
        </p:spPr>
        <p:txBody>
          <a:bodyPr vert="horz" wrap="square" lIns="0" tIns="13335" rIns="0" bIns="0" rtlCol="0">
            <a:spAutoFit/>
          </a:bodyPr>
          <a:lstStyle/>
          <a:p>
            <a:pPr marL="158750" marR="5080" indent="-146685">
              <a:lnSpc>
                <a:spcPct val="100000"/>
              </a:lnSpc>
              <a:spcBef>
                <a:spcPts val="105"/>
              </a:spcBef>
              <a:buChar char="•"/>
              <a:tabLst>
                <a:tab pos="159385" algn="l"/>
              </a:tabLst>
            </a:pPr>
            <a:r>
              <a:rPr sz="1100" spc="-5" dirty="0">
                <a:latin typeface="Times New Roman"/>
                <a:cs typeface="Times New Roman"/>
              </a:rPr>
              <a:t>Visualisation </a:t>
            </a:r>
            <a:r>
              <a:rPr sz="1100" dirty="0">
                <a:latin typeface="Times New Roman"/>
                <a:cs typeface="Times New Roman"/>
              </a:rPr>
              <a:t>des </a:t>
            </a:r>
            <a:r>
              <a:rPr sz="1100" spc="-5" dirty="0">
                <a:latin typeface="Times New Roman"/>
                <a:cs typeface="Times New Roman"/>
              </a:rPr>
              <a:t>butées électriques </a:t>
            </a:r>
            <a:r>
              <a:rPr sz="1100" dirty="0">
                <a:latin typeface="Times New Roman"/>
                <a:cs typeface="Times New Roman"/>
              </a:rPr>
              <a:t>et </a:t>
            </a:r>
            <a:r>
              <a:rPr sz="1100" spc="-5" dirty="0">
                <a:latin typeface="Times New Roman"/>
                <a:cs typeface="Times New Roman"/>
              </a:rPr>
              <a:t>des défauts  </a:t>
            </a:r>
            <a:r>
              <a:rPr sz="1100" dirty="0">
                <a:latin typeface="Times New Roman"/>
                <a:cs typeface="Times New Roman"/>
              </a:rPr>
              <a:t>de l’axe </a:t>
            </a:r>
            <a:r>
              <a:rPr sz="1100" spc="-5" dirty="0">
                <a:latin typeface="Times New Roman"/>
                <a:cs typeface="Times New Roman"/>
              </a:rPr>
              <a:t>commandé </a:t>
            </a:r>
            <a:r>
              <a:rPr sz="1100" dirty="0">
                <a:latin typeface="Times New Roman"/>
                <a:cs typeface="Times New Roman"/>
              </a:rPr>
              <a:t>sur </a:t>
            </a:r>
            <a:r>
              <a:rPr sz="1100" spc="-5" dirty="0">
                <a:latin typeface="Times New Roman"/>
                <a:cs typeface="Times New Roman"/>
              </a:rPr>
              <a:t>afficheur</a:t>
            </a:r>
            <a:r>
              <a:rPr sz="1100" spc="-30" dirty="0">
                <a:latin typeface="Times New Roman"/>
                <a:cs typeface="Times New Roman"/>
              </a:rPr>
              <a:t> </a:t>
            </a:r>
            <a:r>
              <a:rPr sz="1100" spc="-5" dirty="0">
                <a:latin typeface="Times New Roman"/>
                <a:cs typeface="Times New Roman"/>
              </a:rPr>
              <a:t>LCD</a:t>
            </a:r>
            <a:endParaRPr sz="1100">
              <a:latin typeface="Times New Roman"/>
              <a:cs typeface="Times New Roman"/>
            </a:endParaRPr>
          </a:p>
        </p:txBody>
      </p:sp>
      <p:sp>
        <p:nvSpPr>
          <p:cNvPr id="16" name="object 16"/>
          <p:cNvSpPr txBox="1"/>
          <p:nvPr/>
        </p:nvSpPr>
        <p:spPr>
          <a:xfrm>
            <a:off x="4871084" y="2247645"/>
            <a:ext cx="2254885" cy="696595"/>
          </a:xfrm>
          <a:prstGeom prst="rect">
            <a:avLst/>
          </a:prstGeom>
        </p:spPr>
        <p:txBody>
          <a:bodyPr vert="horz" wrap="square" lIns="0" tIns="12700" rIns="0" bIns="0" rtlCol="0">
            <a:spAutoFit/>
          </a:bodyPr>
          <a:lstStyle/>
          <a:p>
            <a:pPr marL="12700" marR="5080" algn="just">
              <a:lnSpc>
                <a:spcPct val="100000"/>
              </a:lnSpc>
              <a:spcBef>
                <a:spcPts val="100"/>
              </a:spcBef>
            </a:pPr>
            <a:r>
              <a:rPr sz="1100" i="1" dirty="0">
                <a:solidFill>
                  <a:srgbClr val="585858"/>
                </a:solidFill>
                <a:latin typeface="Times New Roman"/>
                <a:cs typeface="Times New Roman"/>
              </a:rPr>
              <a:t>The </a:t>
            </a:r>
            <a:r>
              <a:rPr sz="1100" i="1" spc="-5" dirty="0">
                <a:solidFill>
                  <a:srgbClr val="585858"/>
                </a:solidFill>
                <a:latin typeface="Times New Roman"/>
                <a:cs typeface="Times New Roman"/>
              </a:rPr>
              <a:t>local control </a:t>
            </a:r>
            <a:r>
              <a:rPr sz="1100" i="1" dirty="0">
                <a:solidFill>
                  <a:srgbClr val="585858"/>
                </a:solidFill>
                <a:latin typeface="Times New Roman"/>
                <a:cs typeface="Times New Roman"/>
              </a:rPr>
              <a:t>box AC 9012 </a:t>
            </a:r>
            <a:r>
              <a:rPr sz="1100" i="1" spc="-5" dirty="0">
                <a:solidFill>
                  <a:srgbClr val="585858"/>
                </a:solidFill>
                <a:latin typeface="Times New Roman"/>
                <a:cs typeface="Times New Roman"/>
              </a:rPr>
              <a:t>allows  controlling </a:t>
            </a:r>
            <a:r>
              <a:rPr sz="1100" i="1" dirty="0">
                <a:solidFill>
                  <a:srgbClr val="585858"/>
                </a:solidFill>
                <a:latin typeface="Times New Roman"/>
                <a:cs typeface="Times New Roman"/>
              </a:rPr>
              <a:t>the </a:t>
            </a:r>
            <a:r>
              <a:rPr sz="1100" i="1" spc="-5" dirty="0">
                <a:solidFill>
                  <a:srgbClr val="585858"/>
                </a:solidFill>
                <a:latin typeface="Times New Roman"/>
                <a:cs typeface="Times New Roman"/>
              </a:rPr>
              <a:t>axes from the positioner  </a:t>
            </a:r>
            <a:r>
              <a:rPr sz="1100" i="1" dirty="0">
                <a:solidFill>
                  <a:srgbClr val="585858"/>
                </a:solidFill>
                <a:latin typeface="Times New Roman"/>
                <a:cs typeface="Times New Roman"/>
              </a:rPr>
              <a:t>base via a RS232 </a:t>
            </a:r>
            <a:r>
              <a:rPr sz="1100" i="1" spc="-5" dirty="0">
                <a:solidFill>
                  <a:srgbClr val="585858"/>
                </a:solidFill>
                <a:latin typeface="Times New Roman"/>
                <a:cs typeface="Times New Roman"/>
              </a:rPr>
              <a:t>serial </a:t>
            </a:r>
            <a:r>
              <a:rPr sz="1100" i="1" dirty="0">
                <a:solidFill>
                  <a:srgbClr val="585858"/>
                </a:solidFill>
                <a:latin typeface="Times New Roman"/>
                <a:cs typeface="Times New Roman"/>
              </a:rPr>
              <a:t>link or a  866MHz </a:t>
            </a:r>
            <a:r>
              <a:rPr sz="1100" i="1" spc="-5" dirty="0">
                <a:solidFill>
                  <a:srgbClr val="585858"/>
                </a:solidFill>
                <a:latin typeface="Times New Roman"/>
                <a:cs typeface="Times New Roman"/>
              </a:rPr>
              <a:t>radio</a:t>
            </a:r>
            <a:r>
              <a:rPr sz="1100" i="1" spc="-15" dirty="0">
                <a:solidFill>
                  <a:srgbClr val="585858"/>
                </a:solidFill>
                <a:latin typeface="Times New Roman"/>
                <a:cs typeface="Times New Roman"/>
              </a:rPr>
              <a:t> </a:t>
            </a:r>
            <a:r>
              <a:rPr sz="1100" i="1" spc="-5" dirty="0">
                <a:solidFill>
                  <a:srgbClr val="585858"/>
                </a:solidFill>
                <a:latin typeface="Times New Roman"/>
                <a:cs typeface="Times New Roman"/>
              </a:rPr>
              <a:t>link.</a:t>
            </a:r>
            <a:endParaRPr sz="1100">
              <a:latin typeface="Times New Roman"/>
              <a:cs typeface="Times New Roman"/>
            </a:endParaRPr>
          </a:p>
        </p:txBody>
      </p:sp>
      <p:sp>
        <p:nvSpPr>
          <p:cNvPr id="17" name="object 17"/>
          <p:cNvSpPr txBox="1"/>
          <p:nvPr/>
        </p:nvSpPr>
        <p:spPr>
          <a:xfrm>
            <a:off x="4871084" y="3251961"/>
            <a:ext cx="2191385" cy="863600"/>
          </a:xfrm>
          <a:prstGeom prst="rect">
            <a:avLst/>
          </a:prstGeom>
        </p:spPr>
        <p:txBody>
          <a:bodyPr vert="horz" wrap="square" lIns="0" tIns="12700" rIns="0" bIns="0" rtlCol="0">
            <a:spAutoFit/>
          </a:bodyPr>
          <a:lstStyle/>
          <a:p>
            <a:pPr marL="161925" marR="5080" indent="-149860">
              <a:lnSpc>
                <a:spcPct val="100000"/>
              </a:lnSpc>
              <a:spcBef>
                <a:spcPts val="100"/>
              </a:spcBef>
              <a:buFont typeface="Times New Roman"/>
              <a:buChar char="•"/>
              <a:tabLst>
                <a:tab pos="162560" algn="l"/>
              </a:tabLst>
            </a:pPr>
            <a:r>
              <a:rPr sz="1100" i="1" dirty="0">
                <a:solidFill>
                  <a:srgbClr val="585858"/>
                </a:solidFill>
                <a:latin typeface="Times New Roman"/>
                <a:cs typeface="Times New Roman"/>
              </a:rPr>
              <a:t>Connects on AC 9030 and AC 9032  control </a:t>
            </a:r>
            <a:r>
              <a:rPr sz="1100" i="1" spc="-5" dirty="0">
                <a:solidFill>
                  <a:srgbClr val="585858"/>
                </a:solidFill>
                <a:latin typeface="Times New Roman"/>
                <a:cs typeface="Times New Roman"/>
              </a:rPr>
              <a:t>units</a:t>
            </a:r>
            <a:endParaRPr sz="1100">
              <a:latin typeface="Times New Roman"/>
              <a:cs typeface="Times New Roman"/>
            </a:endParaRPr>
          </a:p>
          <a:p>
            <a:pPr>
              <a:lnSpc>
                <a:spcPct val="100000"/>
              </a:lnSpc>
              <a:spcBef>
                <a:spcPts val="55"/>
              </a:spcBef>
              <a:buClr>
                <a:srgbClr val="585858"/>
              </a:buClr>
              <a:buFont typeface="Times New Roman"/>
              <a:buChar char="•"/>
            </a:pPr>
            <a:endParaRPr sz="1150">
              <a:latin typeface="Times New Roman"/>
              <a:cs typeface="Times New Roman"/>
            </a:endParaRPr>
          </a:p>
          <a:p>
            <a:pPr marL="161925" marR="208915" indent="-149860">
              <a:lnSpc>
                <a:spcPts val="1310"/>
              </a:lnSpc>
              <a:buFont typeface="Times New Roman"/>
              <a:buChar char="•"/>
              <a:tabLst>
                <a:tab pos="162560" algn="l"/>
                <a:tab pos="580390" algn="l"/>
                <a:tab pos="1137920" algn="l"/>
                <a:tab pos="1802130" algn="l"/>
              </a:tabLst>
            </a:pPr>
            <a:r>
              <a:rPr sz="1100" i="1" dirty="0">
                <a:solidFill>
                  <a:srgbClr val="585858"/>
                </a:solidFill>
                <a:latin typeface="Times New Roman"/>
                <a:cs typeface="Times New Roman"/>
              </a:rPr>
              <a:t>Axes	c</a:t>
            </a:r>
            <a:r>
              <a:rPr sz="1100" i="1" spc="-10" dirty="0">
                <a:solidFill>
                  <a:srgbClr val="585858"/>
                </a:solidFill>
                <a:latin typeface="Times New Roman"/>
                <a:cs typeface="Times New Roman"/>
              </a:rPr>
              <a:t>o</a:t>
            </a:r>
            <a:r>
              <a:rPr sz="1100" i="1" dirty="0">
                <a:solidFill>
                  <a:srgbClr val="585858"/>
                </a:solidFill>
                <a:latin typeface="Times New Roman"/>
                <a:cs typeface="Times New Roman"/>
              </a:rPr>
              <a:t>nt</a:t>
            </a:r>
            <a:r>
              <a:rPr sz="1100" i="1" spc="-10" dirty="0">
                <a:solidFill>
                  <a:srgbClr val="585858"/>
                </a:solidFill>
                <a:latin typeface="Times New Roman"/>
                <a:cs typeface="Times New Roman"/>
              </a:rPr>
              <a:t>r</a:t>
            </a:r>
            <a:r>
              <a:rPr sz="1100" i="1" dirty="0">
                <a:solidFill>
                  <a:srgbClr val="585858"/>
                </a:solidFill>
                <a:latin typeface="Times New Roman"/>
                <a:cs typeface="Times New Roman"/>
              </a:rPr>
              <a:t>ol	</a:t>
            </a:r>
            <a:r>
              <a:rPr sz="1100" i="1" spc="-5" dirty="0">
                <a:solidFill>
                  <a:srgbClr val="585858"/>
                </a:solidFill>
                <a:latin typeface="Times New Roman"/>
                <a:cs typeface="Times New Roman"/>
              </a:rPr>
              <a:t>w</a:t>
            </a:r>
            <a:r>
              <a:rPr sz="1100" i="1" dirty="0">
                <a:solidFill>
                  <a:srgbClr val="585858"/>
                </a:solidFill>
                <a:latin typeface="Times New Roman"/>
                <a:cs typeface="Times New Roman"/>
              </a:rPr>
              <a:t>h</a:t>
            </a:r>
            <a:r>
              <a:rPr sz="1100" i="1" spc="-15" dirty="0">
                <a:solidFill>
                  <a:srgbClr val="585858"/>
                </a:solidFill>
                <a:latin typeface="Times New Roman"/>
                <a:cs typeface="Times New Roman"/>
              </a:rPr>
              <a:t>a</a:t>
            </a:r>
            <a:r>
              <a:rPr sz="1100" i="1" dirty="0">
                <a:solidFill>
                  <a:srgbClr val="585858"/>
                </a:solidFill>
                <a:latin typeface="Times New Roman"/>
                <a:cs typeface="Times New Roman"/>
              </a:rPr>
              <a:t>te</a:t>
            </a:r>
            <a:r>
              <a:rPr sz="1100" i="1" spc="-10" dirty="0">
                <a:solidFill>
                  <a:srgbClr val="585858"/>
                </a:solidFill>
                <a:latin typeface="Times New Roman"/>
                <a:cs typeface="Times New Roman"/>
              </a:rPr>
              <a:t>v</a:t>
            </a:r>
            <a:r>
              <a:rPr sz="1100" i="1" dirty="0">
                <a:solidFill>
                  <a:srgbClr val="585858"/>
                </a:solidFill>
                <a:latin typeface="Times New Roman"/>
                <a:cs typeface="Times New Roman"/>
              </a:rPr>
              <a:t>er	the  number</a:t>
            </a:r>
            <a:endParaRPr sz="1100">
              <a:latin typeface="Times New Roman"/>
              <a:cs typeface="Times New Roman"/>
            </a:endParaRPr>
          </a:p>
        </p:txBody>
      </p:sp>
      <p:sp>
        <p:nvSpPr>
          <p:cNvPr id="18" name="object 18"/>
          <p:cNvSpPr txBox="1"/>
          <p:nvPr/>
        </p:nvSpPr>
        <p:spPr>
          <a:xfrm>
            <a:off x="4871084" y="4256658"/>
            <a:ext cx="2050414" cy="193675"/>
          </a:xfrm>
          <a:prstGeom prst="rect">
            <a:avLst/>
          </a:prstGeom>
        </p:spPr>
        <p:txBody>
          <a:bodyPr vert="horz" wrap="square" lIns="0" tIns="13335" rIns="0" bIns="0" rtlCol="0">
            <a:spAutoFit/>
          </a:bodyPr>
          <a:lstStyle/>
          <a:p>
            <a:pPr marL="161925" indent="-149860">
              <a:lnSpc>
                <a:spcPct val="100000"/>
              </a:lnSpc>
              <a:spcBef>
                <a:spcPts val="105"/>
              </a:spcBef>
              <a:buFont typeface="Times New Roman"/>
              <a:buChar char="•"/>
              <a:tabLst>
                <a:tab pos="162560" algn="l"/>
              </a:tabLst>
            </a:pPr>
            <a:r>
              <a:rPr sz="1100" i="1" spc="-5" dirty="0">
                <a:solidFill>
                  <a:srgbClr val="585858"/>
                </a:solidFill>
                <a:latin typeface="Times New Roman"/>
                <a:cs typeface="Times New Roman"/>
              </a:rPr>
              <a:t>Control </a:t>
            </a:r>
            <a:r>
              <a:rPr sz="1100" i="1" spc="-10" dirty="0">
                <a:solidFill>
                  <a:srgbClr val="585858"/>
                </a:solidFill>
                <a:latin typeface="Times New Roman"/>
                <a:cs typeface="Times New Roman"/>
              </a:rPr>
              <a:t>of </a:t>
            </a:r>
            <a:r>
              <a:rPr sz="1100" i="1" dirty="0">
                <a:solidFill>
                  <a:srgbClr val="585858"/>
                </a:solidFill>
                <a:latin typeface="Times New Roman"/>
                <a:cs typeface="Times New Roman"/>
              </a:rPr>
              <a:t>one </a:t>
            </a:r>
            <a:r>
              <a:rPr sz="1100" i="1" spc="-5" dirty="0">
                <a:solidFill>
                  <a:srgbClr val="585858"/>
                </a:solidFill>
                <a:latin typeface="Times New Roman"/>
                <a:cs typeface="Times New Roman"/>
              </a:rPr>
              <a:t>axis only at </a:t>
            </a:r>
            <a:r>
              <a:rPr sz="1100" i="1" dirty="0">
                <a:solidFill>
                  <a:srgbClr val="585858"/>
                </a:solidFill>
                <a:latin typeface="Times New Roman"/>
                <a:cs typeface="Times New Roman"/>
              </a:rPr>
              <a:t>a</a:t>
            </a:r>
            <a:r>
              <a:rPr sz="1100" i="1" spc="20" dirty="0">
                <a:solidFill>
                  <a:srgbClr val="585858"/>
                </a:solidFill>
                <a:latin typeface="Times New Roman"/>
                <a:cs typeface="Times New Roman"/>
              </a:rPr>
              <a:t> </a:t>
            </a:r>
            <a:r>
              <a:rPr sz="1100" i="1" spc="-5" dirty="0">
                <a:solidFill>
                  <a:srgbClr val="585858"/>
                </a:solidFill>
                <a:latin typeface="Times New Roman"/>
                <a:cs typeface="Times New Roman"/>
              </a:rPr>
              <a:t>time</a:t>
            </a:r>
            <a:endParaRPr sz="1100">
              <a:latin typeface="Times New Roman"/>
              <a:cs typeface="Times New Roman"/>
            </a:endParaRPr>
          </a:p>
        </p:txBody>
      </p:sp>
      <p:sp>
        <p:nvSpPr>
          <p:cNvPr id="19" name="object 19"/>
          <p:cNvSpPr txBox="1"/>
          <p:nvPr/>
        </p:nvSpPr>
        <p:spPr>
          <a:xfrm>
            <a:off x="4871084" y="4591938"/>
            <a:ext cx="1297305" cy="193675"/>
          </a:xfrm>
          <a:prstGeom prst="rect">
            <a:avLst/>
          </a:prstGeom>
        </p:spPr>
        <p:txBody>
          <a:bodyPr vert="horz" wrap="square" lIns="0" tIns="13335" rIns="0" bIns="0" rtlCol="0">
            <a:spAutoFit/>
          </a:bodyPr>
          <a:lstStyle/>
          <a:p>
            <a:pPr marL="161925" indent="-149860">
              <a:lnSpc>
                <a:spcPct val="100000"/>
              </a:lnSpc>
              <a:spcBef>
                <a:spcPts val="105"/>
              </a:spcBef>
              <a:buFont typeface="Times New Roman"/>
              <a:buChar char="•"/>
              <a:tabLst>
                <a:tab pos="162560" algn="l"/>
              </a:tabLst>
            </a:pPr>
            <a:r>
              <a:rPr sz="1100" i="1" dirty="0">
                <a:solidFill>
                  <a:srgbClr val="585858"/>
                </a:solidFill>
                <a:latin typeface="Times New Roman"/>
                <a:cs typeface="Times New Roman"/>
              </a:rPr>
              <a:t>2 </a:t>
            </a:r>
            <a:r>
              <a:rPr sz="1100" i="1" spc="-5" dirty="0">
                <a:solidFill>
                  <a:srgbClr val="585858"/>
                </a:solidFill>
                <a:latin typeface="Times New Roman"/>
                <a:cs typeface="Times New Roman"/>
              </a:rPr>
              <a:t>operating modes</a:t>
            </a:r>
            <a:r>
              <a:rPr sz="1100" i="1" spc="-40" dirty="0">
                <a:solidFill>
                  <a:srgbClr val="585858"/>
                </a:solidFill>
                <a:latin typeface="Times New Roman"/>
                <a:cs typeface="Times New Roman"/>
              </a:rPr>
              <a:t> </a:t>
            </a:r>
            <a:r>
              <a:rPr sz="1100" i="1" dirty="0">
                <a:solidFill>
                  <a:srgbClr val="585858"/>
                </a:solidFill>
                <a:latin typeface="Times New Roman"/>
                <a:cs typeface="Times New Roman"/>
              </a:rPr>
              <a:t>:</a:t>
            </a:r>
            <a:endParaRPr sz="1100">
              <a:latin typeface="Times New Roman"/>
              <a:cs typeface="Times New Roman"/>
            </a:endParaRPr>
          </a:p>
        </p:txBody>
      </p:sp>
      <p:sp>
        <p:nvSpPr>
          <p:cNvPr id="20" name="object 20"/>
          <p:cNvSpPr txBox="1"/>
          <p:nvPr/>
        </p:nvSpPr>
        <p:spPr>
          <a:xfrm>
            <a:off x="5014340" y="4758054"/>
            <a:ext cx="2110740" cy="361315"/>
          </a:xfrm>
          <a:prstGeom prst="rect">
            <a:avLst/>
          </a:prstGeom>
        </p:spPr>
        <p:txBody>
          <a:bodyPr vert="horz" wrap="square" lIns="0" tIns="13335" rIns="0" bIns="0" rtlCol="0">
            <a:spAutoFit/>
          </a:bodyPr>
          <a:lstStyle/>
          <a:p>
            <a:pPr marL="158750" marR="5080" indent="-146685">
              <a:lnSpc>
                <a:spcPct val="100000"/>
              </a:lnSpc>
              <a:spcBef>
                <a:spcPts val="105"/>
              </a:spcBef>
            </a:pPr>
            <a:r>
              <a:rPr sz="1100" dirty="0">
                <a:solidFill>
                  <a:srgbClr val="585858"/>
                </a:solidFill>
                <a:latin typeface="Times New Roman"/>
                <a:cs typeface="Times New Roman"/>
              </a:rPr>
              <a:t>- </a:t>
            </a:r>
            <a:r>
              <a:rPr sz="1100" i="1" dirty="0">
                <a:solidFill>
                  <a:srgbClr val="585858"/>
                </a:solidFill>
                <a:latin typeface="Times New Roman"/>
                <a:cs typeface="Times New Roman"/>
              </a:rPr>
              <a:t>homing to </a:t>
            </a:r>
            <a:r>
              <a:rPr sz="1100" i="1" spc="-5" dirty="0">
                <a:solidFill>
                  <a:srgbClr val="585858"/>
                </a:solidFill>
                <a:latin typeface="Times New Roman"/>
                <a:cs typeface="Times New Roman"/>
              </a:rPr>
              <a:t>keyboarded position  </a:t>
            </a:r>
            <a:r>
              <a:rPr sz="1100" i="1" dirty="0">
                <a:solidFill>
                  <a:srgbClr val="585858"/>
                </a:solidFill>
                <a:latin typeface="Times New Roman"/>
                <a:cs typeface="Times New Roman"/>
              </a:rPr>
              <a:t>order</a:t>
            </a:r>
            <a:endParaRPr sz="1100">
              <a:latin typeface="Times New Roman"/>
              <a:cs typeface="Times New Roman"/>
            </a:endParaRPr>
          </a:p>
        </p:txBody>
      </p:sp>
      <p:sp>
        <p:nvSpPr>
          <p:cNvPr id="21" name="object 21"/>
          <p:cNvSpPr txBox="1"/>
          <p:nvPr/>
        </p:nvSpPr>
        <p:spPr>
          <a:xfrm>
            <a:off x="5014340" y="5260974"/>
            <a:ext cx="2040889" cy="361315"/>
          </a:xfrm>
          <a:prstGeom prst="rect">
            <a:avLst/>
          </a:prstGeom>
        </p:spPr>
        <p:txBody>
          <a:bodyPr vert="horz" wrap="square" lIns="0" tIns="13335" rIns="0" bIns="0" rtlCol="0">
            <a:spAutoFit/>
          </a:bodyPr>
          <a:lstStyle/>
          <a:p>
            <a:pPr marL="158750" marR="5080" indent="-146685">
              <a:lnSpc>
                <a:spcPct val="100000"/>
              </a:lnSpc>
              <a:spcBef>
                <a:spcPts val="105"/>
              </a:spcBef>
            </a:pPr>
            <a:r>
              <a:rPr sz="1100" dirty="0">
                <a:solidFill>
                  <a:srgbClr val="585858"/>
                </a:solidFill>
                <a:latin typeface="Times New Roman"/>
                <a:cs typeface="Times New Roman"/>
              </a:rPr>
              <a:t>- </a:t>
            </a:r>
            <a:r>
              <a:rPr sz="1100" i="1" dirty="0">
                <a:solidFill>
                  <a:srgbClr val="585858"/>
                </a:solidFill>
                <a:latin typeface="Times New Roman"/>
                <a:cs typeface="Times New Roman"/>
              </a:rPr>
              <a:t>constant </a:t>
            </a:r>
            <a:r>
              <a:rPr sz="1100" i="1" spc="-5" dirty="0">
                <a:solidFill>
                  <a:srgbClr val="585858"/>
                </a:solidFill>
                <a:latin typeface="Times New Roman"/>
                <a:cs typeface="Times New Roman"/>
              </a:rPr>
              <a:t>velocity modulated </a:t>
            </a:r>
            <a:r>
              <a:rPr sz="1100" i="1" dirty="0">
                <a:solidFill>
                  <a:srgbClr val="585858"/>
                </a:solidFill>
                <a:latin typeface="Times New Roman"/>
                <a:cs typeface="Times New Roman"/>
              </a:rPr>
              <a:t>from  0 to 100% with a </a:t>
            </a:r>
            <a:r>
              <a:rPr sz="1100" i="1" spc="-5" dirty="0">
                <a:solidFill>
                  <a:srgbClr val="585858"/>
                </a:solidFill>
                <a:latin typeface="Times New Roman"/>
                <a:cs typeface="Times New Roman"/>
              </a:rPr>
              <a:t>mini</a:t>
            </a:r>
            <a:r>
              <a:rPr sz="1100" i="1" spc="-70" dirty="0">
                <a:solidFill>
                  <a:srgbClr val="585858"/>
                </a:solidFill>
                <a:latin typeface="Times New Roman"/>
                <a:cs typeface="Times New Roman"/>
              </a:rPr>
              <a:t> </a:t>
            </a:r>
            <a:r>
              <a:rPr sz="1100" i="1" spc="-5" dirty="0">
                <a:solidFill>
                  <a:srgbClr val="585858"/>
                </a:solidFill>
                <a:latin typeface="Times New Roman"/>
                <a:cs typeface="Times New Roman"/>
              </a:rPr>
              <a:t>joystick</a:t>
            </a:r>
            <a:endParaRPr sz="1100">
              <a:latin typeface="Times New Roman"/>
              <a:cs typeface="Times New Roman"/>
            </a:endParaRPr>
          </a:p>
        </p:txBody>
      </p:sp>
      <p:sp>
        <p:nvSpPr>
          <p:cNvPr id="22" name="object 22"/>
          <p:cNvSpPr txBox="1"/>
          <p:nvPr/>
        </p:nvSpPr>
        <p:spPr>
          <a:xfrm>
            <a:off x="4871084" y="5762370"/>
            <a:ext cx="2252345" cy="361950"/>
          </a:xfrm>
          <a:prstGeom prst="rect">
            <a:avLst/>
          </a:prstGeom>
        </p:spPr>
        <p:txBody>
          <a:bodyPr vert="horz" wrap="square" lIns="0" tIns="13335" rIns="0" bIns="0" rtlCol="0">
            <a:spAutoFit/>
          </a:bodyPr>
          <a:lstStyle/>
          <a:p>
            <a:pPr marL="161925" marR="5080" indent="-149860">
              <a:lnSpc>
                <a:spcPct val="100000"/>
              </a:lnSpc>
              <a:spcBef>
                <a:spcPts val="105"/>
              </a:spcBef>
              <a:buFont typeface="Times New Roman"/>
              <a:buChar char="•"/>
              <a:tabLst>
                <a:tab pos="162560" algn="l"/>
              </a:tabLst>
            </a:pPr>
            <a:r>
              <a:rPr sz="1100" i="1" spc="-5" dirty="0">
                <a:solidFill>
                  <a:srgbClr val="585858"/>
                </a:solidFill>
                <a:latin typeface="Times New Roman"/>
                <a:cs typeface="Times New Roman"/>
              </a:rPr>
              <a:t>Controlled axis position display </a:t>
            </a:r>
            <a:r>
              <a:rPr sz="1100" i="1" spc="-10" dirty="0">
                <a:solidFill>
                  <a:srgbClr val="585858"/>
                </a:solidFill>
                <a:latin typeface="Times New Roman"/>
                <a:cs typeface="Times New Roman"/>
              </a:rPr>
              <a:t>on  </a:t>
            </a:r>
            <a:r>
              <a:rPr sz="1100" i="1" spc="-5" dirty="0">
                <a:solidFill>
                  <a:srgbClr val="585858"/>
                </a:solidFill>
                <a:latin typeface="Times New Roman"/>
                <a:cs typeface="Times New Roman"/>
              </a:rPr>
              <a:t>LCD </a:t>
            </a:r>
            <a:r>
              <a:rPr sz="1100" i="1" dirty="0">
                <a:solidFill>
                  <a:srgbClr val="585858"/>
                </a:solidFill>
                <a:latin typeface="Times New Roman"/>
                <a:cs typeface="Times New Roman"/>
              </a:rPr>
              <a:t>display</a:t>
            </a:r>
            <a:r>
              <a:rPr sz="1100" i="1" spc="-5" dirty="0">
                <a:solidFill>
                  <a:srgbClr val="585858"/>
                </a:solidFill>
                <a:latin typeface="Times New Roman"/>
                <a:cs typeface="Times New Roman"/>
              </a:rPr>
              <a:t> unit</a:t>
            </a:r>
            <a:endParaRPr sz="1100">
              <a:latin typeface="Times New Roman"/>
              <a:cs typeface="Times New Roman"/>
            </a:endParaRPr>
          </a:p>
        </p:txBody>
      </p:sp>
      <p:sp>
        <p:nvSpPr>
          <p:cNvPr id="23" name="object 23"/>
          <p:cNvSpPr txBox="1"/>
          <p:nvPr/>
        </p:nvSpPr>
        <p:spPr>
          <a:xfrm>
            <a:off x="3948810" y="6431660"/>
            <a:ext cx="3177540" cy="361315"/>
          </a:xfrm>
          <a:prstGeom prst="rect">
            <a:avLst/>
          </a:prstGeom>
        </p:spPr>
        <p:txBody>
          <a:bodyPr vert="horz" wrap="square" lIns="0" tIns="13335" rIns="0" bIns="0" rtlCol="0">
            <a:spAutoFit/>
          </a:bodyPr>
          <a:lstStyle/>
          <a:p>
            <a:pPr marL="161925" marR="5080" indent="-149860">
              <a:lnSpc>
                <a:spcPct val="100000"/>
              </a:lnSpc>
              <a:spcBef>
                <a:spcPts val="105"/>
              </a:spcBef>
              <a:buFont typeface="Times New Roman"/>
              <a:buChar char="•"/>
              <a:tabLst>
                <a:tab pos="162560" algn="l"/>
                <a:tab pos="2216785" algn="l"/>
              </a:tabLst>
            </a:pPr>
            <a:r>
              <a:rPr sz="1100" i="1" spc="-5" dirty="0">
                <a:solidFill>
                  <a:srgbClr val="585858"/>
                </a:solidFill>
                <a:latin typeface="Times New Roman"/>
                <a:cs typeface="Times New Roman"/>
              </a:rPr>
              <a:t>Electrical    limit </a:t>
            </a:r>
            <a:r>
              <a:rPr sz="1100" i="1" spc="190" dirty="0">
                <a:solidFill>
                  <a:srgbClr val="585858"/>
                </a:solidFill>
                <a:latin typeface="Times New Roman"/>
                <a:cs typeface="Times New Roman"/>
              </a:rPr>
              <a:t> </a:t>
            </a:r>
            <a:r>
              <a:rPr sz="1100" i="1" spc="-5" dirty="0">
                <a:solidFill>
                  <a:srgbClr val="585858"/>
                </a:solidFill>
                <a:latin typeface="Times New Roman"/>
                <a:cs typeface="Times New Roman"/>
              </a:rPr>
              <a:t>switches  </a:t>
            </a:r>
            <a:r>
              <a:rPr sz="1100" i="1" spc="85" dirty="0">
                <a:solidFill>
                  <a:srgbClr val="585858"/>
                </a:solidFill>
                <a:latin typeface="Times New Roman"/>
                <a:cs typeface="Times New Roman"/>
              </a:rPr>
              <a:t> </a:t>
            </a:r>
            <a:r>
              <a:rPr sz="1100" i="1" dirty="0">
                <a:solidFill>
                  <a:srgbClr val="585858"/>
                </a:solidFill>
                <a:latin typeface="Times New Roman"/>
                <a:cs typeface="Times New Roman"/>
              </a:rPr>
              <a:t>and	</a:t>
            </a:r>
            <a:r>
              <a:rPr sz="1100" i="1" spc="-5" dirty="0">
                <a:solidFill>
                  <a:srgbClr val="585858"/>
                </a:solidFill>
                <a:latin typeface="Times New Roman"/>
                <a:cs typeface="Times New Roman"/>
              </a:rPr>
              <a:t>defaults </a:t>
            </a:r>
            <a:r>
              <a:rPr sz="1100" i="1" spc="-10" dirty="0">
                <a:solidFill>
                  <a:srgbClr val="585858"/>
                </a:solidFill>
                <a:latin typeface="Times New Roman"/>
                <a:cs typeface="Times New Roman"/>
              </a:rPr>
              <a:t>of </a:t>
            </a:r>
            <a:r>
              <a:rPr sz="1100" i="1" spc="-5" dirty="0">
                <a:solidFill>
                  <a:srgbClr val="585858"/>
                </a:solidFill>
                <a:latin typeface="Times New Roman"/>
                <a:cs typeface="Times New Roman"/>
              </a:rPr>
              <a:t>the  </a:t>
            </a:r>
            <a:r>
              <a:rPr sz="1100" i="1" dirty="0">
                <a:solidFill>
                  <a:srgbClr val="585858"/>
                </a:solidFill>
                <a:latin typeface="Times New Roman"/>
                <a:cs typeface="Times New Roman"/>
              </a:rPr>
              <a:t>controlled </a:t>
            </a:r>
            <a:r>
              <a:rPr sz="1100" i="1" spc="-5" dirty="0">
                <a:solidFill>
                  <a:srgbClr val="585858"/>
                </a:solidFill>
                <a:latin typeface="Times New Roman"/>
                <a:cs typeface="Times New Roman"/>
              </a:rPr>
              <a:t>axis </a:t>
            </a:r>
            <a:r>
              <a:rPr sz="1100" i="1" dirty="0">
                <a:solidFill>
                  <a:srgbClr val="585858"/>
                </a:solidFill>
                <a:latin typeface="Times New Roman"/>
                <a:cs typeface="Times New Roman"/>
              </a:rPr>
              <a:t>displayed </a:t>
            </a:r>
            <a:r>
              <a:rPr sz="1100" i="1" spc="-10" dirty="0">
                <a:solidFill>
                  <a:srgbClr val="585858"/>
                </a:solidFill>
                <a:latin typeface="Times New Roman"/>
                <a:cs typeface="Times New Roman"/>
              </a:rPr>
              <a:t>on </a:t>
            </a:r>
            <a:r>
              <a:rPr sz="1100" i="1" spc="-5" dirty="0">
                <a:solidFill>
                  <a:srgbClr val="585858"/>
                </a:solidFill>
                <a:latin typeface="Times New Roman"/>
                <a:cs typeface="Times New Roman"/>
              </a:rPr>
              <a:t>LCD</a:t>
            </a:r>
            <a:r>
              <a:rPr sz="1100" i="1" spc="-15" dirty="0">
                <a:solidFill>
                  <a:srgbClr val="585858"/>
                </a:solidFill>
                <a:latin typeface="Times New Roman"/>
                <a:cs typeface="Times New Roman"/>
              </a:rPr>
              <a:t> </a:t>
            </a:r>
            <a:r>
              <a:rPr sz="1100" i="1" dirty="0">
                <a:solidFill>
                  <a:srgbClr val="585858"/>
                </a:solidFill>
                <a:latin typeface="Times New Roman"/>
                <a:cs typeface="Times New Roman"/>
              </a:rPr>
              <a:t>display</a:t>
            </a:r>
            <a:endParaRPr sz="1100">
              <a:latin typeface="Times New Roman"/>
              <a:cs typeface="Times New Roman"/>
            </a:endParaRPr>
          </a:p>
        </p:txBody>
      </p:sp>
      <p:graphicFrame>
        <p:nvGraphicFramePr>
          <p:cNvPr id="24" name="object 24"/>
          <p:cNvGraphicFramePr>
            <a:graphicFrameLocks noGrp="1"/>
          </p:cNvGraphicFramePr>
          <p:nvPr/>
        </p:nvGraphicFramePr>
        <p:xfrm>
          <a:off x="624840" y="7121016"/>
          <a:ext cx="6034403" cy="2249802"/>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193164">
                  <a:extLst>
                    <a:ext uri="{9D8B030D-6E8A-4147-A177-3AD203B41FA5}">
                      <a16:colId xmlns:a16="http://schemas.microsoft.com/office/drawing/2014/main" val="20001"/>
                    </a:ext>
                  </a:extLst>
                </a:gridCol>
                <a:gridCol w="1804035">
                  <a:extLst>
                    <a:ext uri="{9D8B030D-6E8A-4147-A177-3AD203B41FA5}">
                      <a16:colId xmlns:a16="http://schemas.microsoft.com/office/drawing/2014/main" val="20002"/>
                    </a:ext>
                  </a:extLst>
                </a:gridCol>
                <a:gridCol w="1208404">
                  <a:extLst>
                    <a:ext uri="{9D8B030D-6E8A-4147-A177-3AD203B41FA5}">
                      <a16:colId xmlns:a16="http://schemas.microsoft.com/office/drawing/2014/main" val="20003"/>
                    </a:ext>
                  </a:extLst>
                </a:gridCol>
              </a:tblGrid>
              <a:tr h="341376">
                <a:tc>
                  <a:txBody>
                    <a:bodyPr/>
                    <a:lstStyle/>
                    <a:p>
                      <a:pPr marL="231775">
                        <a:lnSpc>
                          <a:spcPct val="100000"/>
                        </a:lnSpc>
                        <a:spcBef>
                          <a:spcPts val="615"/>
                        </a:spcBef>
                      </a:pPr>
                      <a:r>
                        <a:rPr sz="1100" spc="-5" dirty="0">
                          <a:latin typeface="Times New Roman"/>
                          <a:cs typeface="Times New Roman"/>
                        </a:rPr>
                        <a:t>CARACTÉRISTIQUES</a:t>
                      </a:r>
                      <a:endParaRPr sz="1100">
                        <a:latin typeface="Times New Roman"/>
                        <a:cs typeface="Times New Roman"/>
                      </a:endParaRPr>
                    </a:p>
                  </a:txBody>
                  <a:tcPr marL="0" marR="0" marT="781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89560">
                        <a:lnSpc>
                          <a:spcPct val="100000"/>
                        </a:lnSpc>
                        <a:spcBef>
                          <a:spcPts val="625"/>
                        </a:spcBef>
                      </a:pPr>
                      <a:r>
                        <a:rPr sz="1100" spc="-5" dirty="0">
                          <a:solidFill>
                            <a:srgbClr val="4B4B4B"/>
                          </a:solidFill>
                          <a:latin typeface="Times New Roman"/>
                          <a:cs typeface="Times New Roman"/>
                        </a:rPr>
                        <a:t>CHARACTERISTICS</a:t>
                      </a:r>
                      <a:endParaRPr sz="1100">
                        <a:latin typeface="Times New Roman"/>
                        <a:cs typeface="Times New Roman"/>
                      </a:endParaRPr>
                    </a:p>
                  </a:txBody>
                  <a:tcPr marL="0" marR="0" marT="793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342900">
                <a:tc>
                  <a:txBody>
                    <a:bodyPr/>
                    <a:lstStyle/>
                    <a:p>
                      <a:pPr marL="111125">
                        <a:lnSpc>
                          <a:spcPct val="100000"/>
                        </a:lnSpc>
                        <a:spcBef>
                          <a:spcPts val="615"/>
                        </a:spcBef>
                      </a:pPr>
                      <a:r>
                        <a:rPr sz="1100" spc="-5" dirty="0">
                          <a:latin typeface="Times New Roman"/>
                          <a:cs typeface="Times New Roman"/>
                        </a:rPr>
                        <a:t>Hauteur</a:t>
                      </a:r>
                      <a:endParaRPr sz="1100">
                        <a:latin typeface="Times New Roman"/>
                        <a:cs typeface="Times New Roman"/>
                      </a:endParaRPr>
                    </a:p>
                  </a:txBody>
                  <a:tcPr marL="0" marR="0" marT="781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113030" algn="ctr">
                        <a:lnSpc>
                          <a:spcPct val="100000"/>
                        </a:lnSpc>
                        <a:spcBef>
                          <a:spcPts val="625"/>
                        </a:spcBef>
                      </a:pPr>
                      <a:r>
                        <a:rPr sz="1100" dirty="0">
                          <a:latin typeface="Times New Roman"/>
                          <a:cs typeface="Times New Roman"/>
                        </a:rPr>
                        <a:t>220</a:t>
                      </a:r>
                      <a:r>
                        <a:rPr sz="1100" spc="-10" dirty="0">
                          <a:latin typeface="Times New Roman"/>
                          <a:cs typeface="Times New Roman"/>
                        </a:rPr>
                        <a:t> </a:t>
                      </a:r>
                      <a:r>
                        <a:rPr sz="1100" spc="-5" dirty="0">
                          <a:latin typeface="Times New Roman"/>
                          <a:cs typeface="Times New Roman"/>
                        </a:rPr>
                        <a:t>mm</a:t>
                      </a:r>
                      <a:endParaRPr sz="1100">
                        <a:latin typeface="Times New Roman"/>
                        <a:cs typeface="Times New Roman"/>
                      </a:endParaRPr>
                    </a:p>
                  </a:txBody>
                  <a:tcPr marL="0" marR="0" marT="793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1125">
                        <a:lnSpc>
                          <a:spcPct val="100000"/>
                        </a:lnSpc>
                        <a:spcBef>
                          <a:spcPts val="625"/>
                        </a:spcBef>
                      </a:pPr>
                      <a:r>
                        <a:rPr sz="1100" spc="-5" dirty="0">
                          <a:solidFill>
                            <a:srgbClr val="585858"/>
                          </a:solidFill>
                          <a:latin typeface="Times New Roman"/>
                          <a:cs typeface="Times New Roman"/>
                        </a:rPr>
                        <a:t>Height</a:t>
                      </a:r>
                      <a:endParaRPr sz="1100">
                        <a:latin typeface="Times New Roman"/>
                        <a:cs typeface="Times New Roman"/>
                      </a:endParaRPr>
                    </a:p>
                  </a:txBody>
                  <a:tcPr marL="0" marR="0" marT="793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625"/>
                        </a:spcBef>
                      </a:pPr>
                      <a:r>
                        <a:rPr sz="1100" dirty="0">
                          <a:solidFill>
                            <a:srgbClr val="585858"/>
                          </a:solidFill>
                          <a:latin typeface="Times New Roman"/>
                          <a:cs typeface="Times New Roman"/>
                        </a:rPr>
                        <a:t>220</a:t>
                      </a:r>
                      <a:r>
                        <a:rPr sz="1100" spc="-10" dirty="0">
                          <a:solidFill>
                            <a:srgbClr val="585858"/>
                          </a:solidFill>
                          <a:latin typeface="Times New Roman"/>
                          <a:cs typeface="Times New Roman"/>
                        </a:rPr>
                        <a:t> </a:t>
                      </a:r>
                      <a:r>
                        <a:rPr sz="1100" spc="-5" dirty="0">
                          <a:solidFill>
                            <a:srgbClr val="585858"/>
                          </a:solidFill>
                          <a:latin typeface="Times New Roman"/>
                          <a:cs typeface="Times New Roman"/>
                        </a:rPr>
                        <a:t>mm</a:t>
                      </a:r>
                      <a:endParaRPr sz="1100">
                        <a:latin typeface="Times New Roman"/>
                        <a:cs typeface="Times New Roman"/>
                      </a:endParaRPr>
                    </a:p>
                  </a:txBody>
                  <a:tcPr marL="0" marR="0" marT="793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73736">
                <a:tc>
                  <a:txBody>
                    <a:bodyPr/>
                    <a:lstStyle/>
                    <a:p>
                      <a:pPr marL="111125">
                        <a:lnSpc>
                          <a:spcPts val="1265"/>
                        </a:lnSpc>
                      </a:pPr>
                      <a:r>
                        <a:rPr sz="1100" spc="-5" dirty="0">
                          <a:latin typeface="Times New Roman"/>
                          <a:cs typeface="Times New Roman"/>
                        </a:rPr>
                        <a:t>Largeur</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113030" algn="ctr">
                        <a:lnSpc>
                          <a:spcPts val="1270"/>
                        </a:lnSpc>
                      </a:pPr>
                      <a:r>
                        <a:rPr sz="1100" dirty="0">
                          <a:latin typeface="Times New Roman"/>
                          <a:cs typeface="Times New Roman"/>
                        </a:rPr>
                        <a:t>116</a:t>
                      </a:r>
                      <a:r>
                        <a:rPr sz="1100" spc="-10" dirty="0">
                          <a:latin typeface="Times New Roman"/>
                          <a:cs typeface="Times New Roman"/>
                        </a:rPr>
                        <a:t> </a:t>
                      </a:r>
                      <a:r>
                        <a:rPr sz="1100" spc="-5" dirty="0">
                          <a:latin typeface="Times New Roman"/>
                          <a:cs typeface="Times New Roman"/>
                        </a:rPr>
                        <a:t>mm</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1125">
                        <a:lnSpc>
                          <a:spcPts val="1270"/>
                        </a:lnSpc>
                      </a:pPr>
                      <a:r>
                        <a:rPr sz="1100" dirty="0">
                          <a:solidFill>
                            <a:srgbClr val="585858"/>
                          </a:solidFill>
                          <a:latin typeface="Times New Roman"/>
                          <a:cs typeface="Times New Roman"/>
                        </a:rPr>
                        <a:t>Width</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100" dirty="0">
                          <a:solidFill>
                            <a:srgbClr val="585858"/>
                          </a:solidFill>
                          <a:latin typeface="Times New Roman"/>
                          <a:cs typeface="Times New Roman"/>
                        </a:rPr>
                        <a:t>116</a:t>
                      </a:r>
                      <a:r>
                        <a:rPr sz="1100" spc="-10" dirty="0">
                          <a:solidFill>
                            <a:srgbClr val="585858"/>
                          </a:solidFill>
                          <a:latin typeface="Times New Roman"/>
                          <a:cs typeface="Times New Roman"/>
                        </a:rPr>
                        <a:t> </a:t>
                      </a:r>
                      <a:r>
                        <a:rPr sz="1100" spc="-5" dirty="0">
                          <a:solidFill>
                            <a:srgbClr val="585858"/>
                          </a:solidFill>
                          <a:latin typeface="Times New Roman"/>
                          <a:cs typeface="Times New Roman"/>
                        </a:rPr>
                        <a:t>mm</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73735">
                <a:tc>
                  <a:txBody>
                    <a:bodyPr/>
                    <a:lstStyle/>
                    <a:p>
                      <a:pPr marL="111125">
                        <a:lnSpc>
                          <a:spcPts val="1265"/>
                        </a:lnSpc>
                      </a:pPr>
                      <a:r>
                        <a:rPr sz="1100" spc="-5" dirty="0">
                          <a:latin typeface="Times New Roman"/>
                          <a:cs typeface="Times New Roman"/>
                        </a:rPr>
                        <a:t>Epaisseur</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113030" algn="ctr">
                        <a:lnSpc>
                          <a:spcPts val="1270"/>
                        </a:lnSpc>
                      </a:pPr>
                      <a:r>
                        <a:rPr sz="1100" dirty="0">
                          <a:latin typeface="Times New Roman"/>
                          <a:cs typeface="Times New Roman"/>
                        </a:rPr>
                        <a:t>85</a:t>
                      </a:r>
                      <a:r>
                        <a:rPr sz="1100" spc="-10" dirty="0">
                          <a:latin typeface="Times New Roman"/>
                          <a:cs typeface="Times New Roman"/>
                        </a:rPr>
                        <a:t> </a:t>
                      </a:r>
                      <a:r>
                        <a:rPr sz="1100" spc="-5" dirty="0">
                          <a:latin typeface="Times New Roman"/>
                          <a:cs typeface="Times New Roman"/>
                        </a:rPr>
                        <a:t>mm</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1125">
                        <a:lnSpc>
                          <a:spcPts val="1270"/>
                        </a:lnSpc>
                      </a:pPr>
                      <a:r>
                        <a:rPr sz="1100" spc="-5" dirty="0">
                          <a:solidFill>
                            <a:srgbClr val="585858"/>
                          </a:solidFill>
                          <a:latin typeface="Times New Roman"/>
                          <a:cs typeface="Times New Roman"/>
                        </a:rPr>
                        <a:t>Thickness</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100" dirty="0">
                          <a:solidFill>
                            <a:srgbClr val="585858"/>
                          </a:solidFill>
                          <a:latin typeface="Times New Roman"/>
                          <a:cs typeface="Times New Roman"/>
                        </a:rPr>
                        <a:t>85</a:t>
                      </a:r>
                      <a:r>
                        <a:rPr sz="1100" spc="-10" dirty="0">
                          <a:solidFill>
                            <a:srgbClr val="585858"/>
                          </a:solidFill>
                          <a:latin typeface="Times New Roman"/>
                          <a:cs typeface="Times New Roman"/>
                        </a:rPr>
                        <a:t> </a:t>
                      </a:r>
                      <a:r>
                        <a:rPr sz="1100" spc="-5" dirty="0">
                          <a:solidFill>
                            <a:srgbClr val="585858"/>
                          </a:solidFill>
                          <a:latin typeface="Times New Roman"/>
                          <a:cs typeface="Times New Roman"/>
                        </a:rPr>
                        <a:t>mm</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74117">
                <a:tc>
                  <a:txBody>
                    <a:bodyPr/>
                    <a:lstStyle/>
                    <a:p>
                      <a:pPr marL="111125">
                        <a:lnSpc>
                          <a:spcPts val="1265"/>
                        </a:lnSpc>
                      </a:pPr>
                      <a:r>
                        <a:rPr sz="1100" dirty="0">
                          <a:latin typeface="Times New Roman"/>
                          <a:cs typeface="Times New Roman"/>
                        </a:rPr>
                        <a:t>Poids</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114300" algn="ctr">
                        <a:lnSpc>
                          <a:spcPts val="1270"/>
                        </a:lnSpc>
                      </a:pPr>
                      <a:r>
                        <a:rPr sz="1100" dirty="0">
                          <a:latin typeface="Times New Roman"/>
                          <a:cs typeface="Times New Roman"/>
                        </a:rPr>
                        <a:t>400</a:t>
                      </a:r>
                      <a:r>
                        <a:rPr sz="1100" spc="-10" dirty="0">
                          <a:latin typeface="Times New Roman"/>
                          <a:cs typeface="Times New Roman"/>
                        </a:rPr>
                        <a:t> gr</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1125">
                        <a:lnSpc>
                          <a:spcPts val="1270"/>
                        </a:lnSpc>
                      </a:pPr>
                      <a:r>
                        <a:rPr sz="1100" spc="-5" dirty="0">
                          <a:solidFill>
                            <a:srgbClr val="585858"/>
                          </a:solidFill>
                          <a:latin typeface="Times New Roman"/>
                          <a:cs typeface="Times New Roman"/>
                        </a:rPr>
                        <a:t>Weight</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100" dirty="0">
                          <a:solidFill>
                            <a:srgbClr val="585858"/>
                          </a:solidFill>
                          <a:latin typeface="Times New Roman"/>
                          <a:cs typeface="Times New Roman"/>
                        </a:rPr>
                        <a:t>400</a:t>
                      </a:r>
                      <a:r>
                        <a:rPr sz="1100" spc="-10" dirty="0">
                          <a:solidFill>
                            <a:srgbClr val="585858"/>
                          </a:solidFill>
                          <a:latin typeface="Times New Roman"/>
                          <a:cs typeface="Times New Roman"/>
                        </a:rPr>
                        <a:t> gr</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173736">
                <a:tc>
                  <a:txBody>
                    <a:bodyPr/>
                    <a:lstStyle/>
                    <a:p>
                      <a:pPr marL="111125">
                        <a:lnSpc>
                          <a:spcPts val="1270"/>
                        </a:lnSpc>
                      </a:pPr>
                      <a:r>
                        <a:rPr sz="1100" spc="-5" dirty="0">
                          <a:latin typeface="Times New Roman"/>
                          <a:cs typeface="Times New Roman"/>
                        </a:rPr>
                        <a:t>Etanchéité</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114935" algn="ctr">
                        <a:lnSpc>
                          <a:spcPts val="1270"/>
                        </a:lnSpc>
                      </a:pPr>
                      <a:r>
                        <a:rPr sz="1100" spc="-25" dirty="0">
                          <a:latin typeface="Times New Roman"/>
                          <a:cs typeface="Times New Roman"/>
                        </a:rPr>
                        <a:t>IP</a:t>
                      </a:r>
                      <a:r>
                        <a:rPr sz="1100" spc="-5" dirty="0">
                          <a:latin typeface="Times New Roman"/>
                          <a:cs typeface="Times New Roman"/>
                        </a:rPr>
                        <a:t> </a:t>
                      </a:r>
                      <a:r>
                        <a:rPr sz="1100" spc="-30" dirty="0">
                          <a:latin typeface="Times New Roman"/>
                          <a:cs typeface="Times New Roman"/>
                        </a:rPr>
                        <a:t>65</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1125">
                        <a:lnSpc>
                          <a:spcPts val="1270"/>
                        </a:lnSpc>
                      </a:pPr>
                      <a:r>
                        <a:rPr sz="1100" spc="-5" dirty="0">
                          <a:solidFill>
                            <a:srgbClr val="585858"/>
                          </a:solidFill>
                          <a:latin typeface="Times New Roman"/>
                          <a:cs typeface="Times New Roman"/>
                        </a:rPr>
                        <a:t>Tightness</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100" spc="-5" dirty="0">
                          <a:solidFill>
                            <a:srgbClr val="585858"/>
                          </a:solidFill>
                          <a:latin typeface="Times New Roman"/>
                          <a:cs typeface="Times New Roman"/>
                        </a:rPr>
                        <a:t>IP</a:t>
                      </a:r>
                      <a:r>
                        <a:rPr sz="1100" spc="-10" dirty="0">
                          <a:solidFill>
                            <a:srgbClr val="585858"/>
                          </a:solidFill>
                          <a:latin typeface="Times New Roman"/>
                          <a:cs typeface="Times New Roman"/>
                        </a:rPr>
                        <a:t> </a:t>
                      </a:r>
                      <a:r>
                        <a:rPr sz="1100" dirty="0">
                          <a:solidFill>
                            <a:srgbClr val="585858"/>
                          </a:solidFill>
                          <a:latin typeface="Times New Roman"/>
                          <a:cs typeface="Times New Roman"/>
                        </a:rPr>
                        <a:t>65</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73736">
                <a:tc>
                  <a:txBody>
                    <a:bodyPr/>
                    <a:lstStyle/>
                    <a:p>
                      <a:pPr marL="111125">
                        <a:lnSpc>
                          <a:spcPts val="1270"/>
                        </a:lnSpc>
                      </a:pPr>
                      <a:r>
                        <a:rPr sz="1100" spc="-10" dirty="0">
                          <a:latin typeface="Times New Roman"/>
                          <a:cs typeface="Times New Roman"/>
                        </a:rPr>
                        <a:t>Gamme </a:t>
                      </a:r>
                      <a:r>
                        <a:rPr sz="1100" dirty="0">
                          <a:latin typeface="Times New Roman"/>
                          <a:cs typeface="Times New Roman"/>
                        </a:rPr>
                        <a:t>de</a:t>
                      </a:r>
                      <a:r>
                        <a:rPr sz="1100" spc="5" dirty="0">
                          <a:latin typeface="Times New Roman"/>
                          <a:cs typeface="Times New Roman"/>
                        </a:rPr>
                        <a:t> </a:t>
                      </a:r>
                      <a:r>
                        <a:rPr sz="1100" spc="-5" dirty="0">
                          <a:latin typeface="Times New Roman"/>
                          <a:cs typeface="Times New Roman"/>
                        </a:rPr>
                        <a:t>température</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109855" algn="ctr">
                        <a:lnSpc>
                          <a:spcPts val="1270"/>
                        </a:lnSpc>
                      </a:pPr>
                      <a:r>
                        <a:rPr sz="1100" dirty="0">
                          <a:latin typeface="Times New Roman"/>
                          <a:cs typeface="Times New Roman"/>
                        </a:rPr>
                        <a:t>0 à +40</a:t>
                      </a:r>
                      <a:r>
                        <a:rPr sz="1100" spc="-30" dirty="0">
                          <a:latin typeface="Times New Roman"/>
                          <a:cs typeface="Times New Roman"/>
                        </a:rPr>
                        <a:t> </a:t>
                      </a:r>
                      <a:r>
                        <a:rPr sz="1100" spc="-5" dirty="0">
                          <a:latin typeface="Times New Roman"/>
                          <a:cs typeface="Times New Roman"/>
                        </a:rPr>
                        <a:t>°C</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1125">
                        <a:lnSpc>
                          <a:spcPts val="1270"/>
                        </a:lnSpc>
                      </a:pPr>
                      <a:r>
                        <a:rPr sz="1100" spc="-5" dirty="0">
                          <a:solidFill>
                            <a:srgbClr val="585858"/>
                          </a:solidFill>
                          <a:latin typeface="Times New Roman"/>
                          <a:cs typeface="Times New Roman"/>
                        </a:rPr>
                        <a:t>Temperature range</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100" dirty="0">
                          <a:solidFill>
                            <a:srgbClr val="585858"/>
                          </a:solidFill>
                          <a:latin typeface="Times New Roman"/>
                          <a:cs typeface="Times New Roman"/>
                        </a:rPr>
                        <a:t>0 to </a:t>
                      </a:r>
                      <a:r>
                        <a:rPr sz="1100" spc="-5" dirty="0">
                          <a:solidFill>
                            <a:srgbClr val="585858"/>
                          </a:solidFill>
                          <a:latin typeface="Times New Roman"/>
                          <a:cs typeface="Times New Roman"/>
                        </a:rPr>
                        <a:t>+40</a:t>
                      </a:r>
                      <a:r>
                        <a:rPr sz="1100" spc="-25" dirty="0">
                          <a:solidFill>
                            <a:srgbClr val="585858"/>
                          </a:solidFill>
                          <a:latin typeface="Times New Roman"/>
                          <a:cs typeface="Times New Roman"/>
                        </a:rPr>
                        <a:t> </a:t>
                      </a:r>
                      <a:r>
                        <a:rPr sz="1100" spc="-5" dirty="0">
                          <a:solidFill>
                            <a:srgbClr val="585858"/>
                          </a:solidFill>
                          <a:latin typeface="Times New Roman"/>
                          <a:cs typeface="Times New Roman"/>
                        </a:rPr>
                        <a:t>°C</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175259">
                <a:tc>
                  <a:txBody>
                    <a:bodyPr/>
                    <a:lstStyle/>
                    <a:p>
                      <a:pPr marL="111125">
                        <a:lnSpc>
                          <a:spcPts val="1275"/>
                        </a:lnSpc>
                      </a:pPr>
                      <a:r>
                        <a:rPr sz="1100" spc="-5" dirty="0">
                          <a:latin typeface="Times New Roman"/>
                          <a:cs typeface="Times New Roman"/>
                        </a:rPr>
                        <a:t>Interface</a:t>
                      </a:r>
                      <a:r>
                        <a:rPr sz="1100" spc="-15" dirty="0">
                          <a:latin typeface="Times New Roman"/>
                          <a:cs typeface="Times New Roman"/>
                        </a:rPr>
                        <a:t> </a:t>
                      </a:r>
                      <a:r>
                        <a:rPr sz="1100" spc="-5" dirty="0">
                          <a:latin typeface="Times New Roman"/>
                          <a:cs typeface="Times New Roman"/>
                        </a:rPr>
                        <a:t>électrique</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112395" algn="ctr">
                        <a:lnSpc>
                          <a:spcPts val="1275"/>
                        </a:lnSpc>
                      </a:pPr>
                      <a:r>
                        <a:rPr sz="1100" dirty="0">
                          <a:latin typeface="Times New Roman"/>
                          <a:cs typeface="Times New Roman"/>
                        </a:rPr>
                        <a:t>RS232 /</a:t>
                      </a:r>
                      <a:r>
                        <a:rPr sz="1100" spc="-35" dirty="0">
                          <a:latin typeface="Times New Roman"/>
                          <a:cs typeface="Times New Roman"/>
                        </a:rPr>
                        <a:t> </a:t>
                      </a:r>
                      <a:r>
                        <a:rPr sz="1100" spc="-5" dirty="0">
                          <a:latin typeface="Times New Roman"/>
                          <a:cs typeface="Times New Roman"/>
                        </a:rPr>
                        <a:t>radio</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1125">
                        <a:lnSpc>
                          <a:spcPts val="1275"/>
                        </a:lnSpc>
                      </a:pPr>
                      <a:r>
                        <a:rPr sz="1100" spc="-5" dirty="0">
                          <a:solidFill>
                            <a:srgbClr val="585858"/>
                          </a:solidFill>
                          <a:latin typeface="Times New Roman"/>
                          <a:cs typeface="Times New Roman"/>
                        </a:rPr>
                        <a:t>Electrical</a:t>
                      </a:r>
                      <a:r>
                        <a:rPr sz="1100" dirty="0">
                          <a:solidFill>
                            <a:srgbClr val="585858"/>
                          </a:solidFill>
                          <a:latin typeface="Times New Roman"/>
                          <a:cs typeface="Times New Roman"/>
                        </a:rPr>
                        <a:t> </a:t>
                      </a:r>
                      <a:r>
                        <a:rPr sz="1100" spc="-5" dirty="0">
                          <a:solidFill>
                            <a:srgbClr val="585858"/>
                          </a:solidFill>
                          <a:latin typeface="Times New Roman"/>
                          <a:cs typeface="Times New Roman"/>
                        </a:rPr>
                        <a:t>interface</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5"/>
                        </a:lnSpc>
                      </a:pPr>
                      <a:r>
                        <a:rPr sz="1100" dirty="0">
                          <a:solidFill>
                            <a:srgbClr val="585858"/>
                          </a:solidFill>
                          <a:latin typeface="Times New Roman"/>
                          <a:cs typeface="Times New Roman"/>
                        </a:rPr>
                        <a:t>RS232 /</a:t>
                      </a:r>
                      <a:r>
                        <a:rPr sz="1100" spc="-30" dirty="0">
                          <a:solidFill>
                            <a:srgbClr val="585858"/>
                          </a:solidFill>
                          <a:latin typeface="Times New Roman"/>
                          <a:cs typeface="Times New Roman"/>
                        </a:rPr>
                        <a:t> </a:t>
                      </a:r>
                      <a:r>
                        <a:rPr sz="1100" spc="-5" dirty="0">
                          <a:solidFill>
                            <a:srgbClr val="585858"/>
                          </a:solidFill>
                          <a:latin typeface="Times New Roman"/>
                          <a:cs typeface="Times New Roman"/>
                        </a:rPr>
                        <a:t>radio</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173736">
                <a:tc>
                  <a:txBody>
                    <a:bodyPr/>
                    <a:lstStyle/>
                    <a:p>
                      <a:pPr marL="111125">
                        <a:lnSpc>
                          <a:spcPts val="1265"/>
                        </a:lnSpc>
                      </a:pPr>
                      <a:r>
                        <a:rPr sz="1100" spc="-5" dirty="0">
                          <a:latin typeface="Times New Roman"/>
                          <a:cs typeface="Times New Roman"/>
                        </a:rPr>
                        <a:t>Selon </a:t>
                      </a:r>
                      <a:r>
                        <a:rPr sz="1100" dirty="0">
                          <a:latin typeface="Times New Roman"/>
                          <a:cs typeface="Times New Roman"/>
                        </a:rPr>
                        <a:t>le </a:t>
                      </a:r>
                      <a:r>
                        <a:rPr sz="1100" spc="-5" dirty="0">
                          <a:latin typeface="Times New Roman"/>
                          <a:cs typeface="Times New Roman"/>
                        </a:rPr>
                        <a:t>contexte</a:t>
                      </a:r>
                      <a:r>
                        <a:rPr sz="1100" spc="-25" dirty="0">
                          <a:latin typeface="Times New Roman"/>
                          <a:cs typeface="Times New Roman"/>
                        </a:rPr>
                        <a:t> </a:t>
                      </a:r>
                      <a:r>
                        <a:rPr sz="1100" spc="-5" dirty="0">
                          <a:latin typeface="Times New Roman"/>
                          <a:cs typeface="Times New Roman"/>
                        </a:rPr>
                        <a:t>d’utilisation</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11125">
                        <a:lnSpc>
                          <a:spcPts val="1270"/>
                        </a:lnSpc>
                      </a:pPr>
                      <a:r>
                        <a:rPr sz="1100" spc="-5" dirty="0">
                          <a:solidFill>
                            <a:srgbClr val="585858"/>
                          </a:solidFill>
                          <a:latin typeface="Times New Roman"/>
                          <a:cs typeface="Times New Roman"/>
                        </a:rPr>
                        <a:t>Depending </a:t>
                      </a:r>
                      <a:r>
                        <a:rPr sz="1100" dirty="0">
                          <a:solidFill>
                            <a:srgbClr val="585858"/>
                          </a:solidFill>
                          <a:latin typeface="Times New Roman"/>
                          <a:cs typeface="Times New Roman"/>
                        </a:rPr>
                        <a:t>on </a:t>
                      </a:r>
                      <a:r>
                        <a:rPr sz="1100" spc="-5" dirty="0">
                          <a:solidFill>
                            <a:srgbClr val="585858"/>
                          </a:solidFill>
                          <a:latin typeface="Times New Roman"/>
                          <a:cs typeface="Times New Roman"/>
                        </a:rPr>
                        <a:t>operational environment</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172911">
                <a:tc>
                  <a:txBody>
                    <a:bodyPr/>
                    <a:lstStyle/>
                    <a:p>
                      <a:pPr marL="111125">
                        <a:lnSpc>
                          <a:spcPts val="1260"/>
                        </a:lnSpc>
                      </a:pPr>
                      <a:r>
                        <a:rPr sz="1100" spc="-5" dirty="0">
                          <a:latin typeface="Times New Roman"/>
                          <a:cs typeface="Times New Roman"/>
                        </a:rPr>
                        <a:t>Alimentation</a:t>
                      </a:r>
                      <a:r>
                        <a:rPr sz="1100" spc="-20" dirty="0">
                          <a:latin typeface="Times New Roman"/>
                          <a:cs typeface="Times New Roman"/>
                        </a:rPr>
                        <a:t> </a:t>
                      </a:r>
                      <a:r>
                        <a:rPr sz="1100" spc="-5" dirty="0">
                          <a:latin typeface="Times New Roman"/>
                          <a:cs typeface="Times New Roman"/>
                        </a:rPr>
                        <a:t>électrique</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tcPr>
                </a:tc>
                <a:tc rowSpan="2">
                  <a:txBody>
                    <a:bodyPr/>
                    <a:lstStyle/>
                    <a:p>
                      <a:pPr marR="111125" algn="ctr">
                        <a:lnSpc>
                          <a:spcPct val="100000"/>
                        </a:lnSpc>
                        <a:spcBef>
                          <a:spcPts val="640"/>
                        </a:spcBef>
                      </a:pPr>
                      <a:r>
                        <a:rPr sz="1100" dirty="0">
                          <a:latin typeface="Times New Roman"/>
                          <a:cs typeface="Times New Roman"/>
                        </a:rPr>
                        <a:t>12V</a:t>
                      </a:r>
                      <a:endParaRPr sz="1100">
                        <a:latin typeface="Times New Roman"/>
                        <a:cs typeface="Times New Roman"/>
                      </a:endParaRPr>
                    </a:p>
                  </a:txBody>
                  <a:tcPr marL="0" marR="0" marT="812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1125">
                        <a:lnSpc>
                          <a:spcPts val="1260"/>
                        </a:lnSpc>
                      </a:pPr>
                      <a:r>
                        <a:rPr sz="1100" spc="-5" dirty="0">
                          <a:solidFill>
                            <a:srgbClr val="585858"/>
                          </a:solidFill>
                          <a:latin typeface="Times New Roman"/>
                          <a:cs typeface="Times New Roman"/>
                        </a:rPr>
                        <a:t>Electrical power</a:t>
                      </a:r>
                      <a:r>
                        <a:rPr sz="1100" dirty="0">
                          <a:solidFill>
                            <a:srgbClr val="585858"/>
                          </a:solidFill>
                          <a:latin typeface="Times New Roman"/>
                          <a:cs typeface="Times New Roman"/>
                        </a:rPr>
                        <a:t> supply</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tcPr>
                </a:tc>
                <a:tc rowSpan="2">
                  <a:txBody>
                    <a:bodyPr/>
                    <a:lstStyle/>
                    <a:p>
                      <a:pPr algn="ctr">
                        <a:lnSpc>
                          <a:spcPct val="100000"/>
                        </a:lnSpc>
                        <a:spcBef>
                          <a:spcPts val="640"/>
                        </a:spcBef>
                      </a:pPr>
                      <a:r>
                        <a:rPr sz="1100" dirty="0">
                          <a:solidFill>
                            <a:srgbClr val="585858"/>
                          </a:solidFill>
                          <a:latin typeface="Times New Roman"/>
                          <a:cs typeface="Times New Roman"/>
                        </a:rPr>
                        <a:t>12V</a:t>
                      </a:r>
                      <a:endParaRPr sz="1100">
                        <a:latin typeface="Times New Roman"/>
                        <a:cs typeface="Times New Roman"/>
                      </a:endParaRPr>
                    </a:p>
                  </a:txBody>
                  <a:tcPr marL="0" marR="0" marT="812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r h="174560">
                <a:tc>
                  <a:txBody>
                    <a:bodyPr/>
                    <a:lstStyle/>
                    <a:p>
                      <a:pPr marL="111125">
                        <a:lnSpc>
                          <a:spcPts val="1270"/>
                        </a:lnSpc>
                      </a:pPr>
                      <a:r>
                        <a:rPr sz="1100" dirty="0">
                          <a:latin typeface="Times New Roman"/>
                          <a:cs typeface="Times New Roman"/>
                        </a:rPr>
                        <a:t>Via </a:t>
                      </a:r>
                      <a:r>
                        <a:rPr sz="1100" spc="-5" dirty="0">
                          <a:latin typeface="Times New Roman"/>
                          <a:cs typeface="Times New Roman"/>
                        </a:rPr>
                        <a:t>le câble </a:t>
                      </a:r>
                      <a:r>
                        <a:rPr sz="1100" dirty="0">
                          <a:latin typeface="Times New Roman"/>
                          <a:cs typeface="Times New Roman"/>
                        </a:rPr>
                        <a:t>de</a:t>
                      </a:r>
                      <a:r>
                        <a:rPr sz="1100" spc="-10" dirty="0">
                          <a:latin typeface="Times New Roman"/>
                          <a:cs typeface="Times New Roman"/>
                        </a:rPr>
                        <a:t> </a:t>
                      </a:r>
                      <a:r>
                        <a:rPr sz="1100" spc="-5" dirty="0">
                          <a:latin typeface="Times New Roman"/>
                          <a:cs typeface="Times New Roman"/>
                        </a:rPr>
                        <a:t>liaison</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tc vMerge="1">
                  <a:txBody>
                    <a:bodyPr/>
                    <a:lstStyle/>
                    <a:p>
                      <a:endParaRPr/>
                    </a:p>
                  </a:txBody>
                  <a:tcPr marL="0" marR="0" marT="812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1125">
                        <a:lnSpc>
                          <a:spcPts val="1275"/>
                        </a:lnSpc>
                      </a:pPr>
                      <a:r>
                        <a:rPr sz="1100" dirty="0">
                          <a:solidFill>
                            <a:srgbClr val="585858"/>
                          </a:solidFill>
                          <a:latin typeface="Times New Roman"/>
                          <a:cs typeface="Times New Roman"/>
                        </a:rPr>
                        <a:t>Via </a:t>
                      </a:r>
                      <a:r>
                        <a:rPr sz="1100" spc="-5" dirty="0">
                          <a:solidFill>
                            <a:srgbClr val="585858"/>
                          </a:solidFill>
                          <a:latin typeface="Times New Roman"/>
                          <a:cs typeface="Times New Roman"/>
                        </a:rPr>
                        <a:t>the cable</a:t>
                      </a:r>
                      <a:r>
                        <a:rPr sz="1100" spc="-15" dirty="0">
                          <a:solidFill>
                            <a:srgbClr val="585858"/>
                          </a:solidFill>
                          <a:latin typeface="Times New Roman"/>
                          <a:cs typeface="Times New Roman"/>
                        </a:rPr>
                        <a:t> </a:t>
                      </a:r>
                      <a:r>
                        <a:rPr sz="1100" spc="-5" dirty="0">
                          <a:solidFill>
                            <a:srgbClr val="585858"/>
                          </a:solidFill>
                          <a:latin typeface="Times New Roman"/>
                          <a:cs typeface="Times New Roman"/>
                        </a:rPr>
                        <a:t>link</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tc vMerge="1">
                  <a:txBody>
                    <a:bodyPr/>
                    <a:lstStyle/>
                    <a:p>
                      <a:endParaRPr/>
                    </a:p>
                  </a:txBody>
                  <a:tcPr marL="0" marR="0" marT="812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idx="4294967295"/>
          </p:nvPr>
        </p:nvSpPr>
        <p:spPr>
          <a:xfrm>
            <a:off x="1477962" y="1063625"/>
            <a:ext cx="6034088" cy="742950"/>
          </a:xfrm>
          <a:prstGeom prst="rect">
            <a:avLst/>
          </a:prstGeom>
        </p:spPr>
        <p:txBody>
          <a:bodyPr vert="horz" wrap="square" lIns="0" tIns="12700" rIns="0" bIns="0" rtlCol="0">
            <a:spAutoFit/>
          </a:bodyPr>
          <a:lstStyle/>
          <a:p>
            <a:pPr marR="5080" algn="r">
              <a:lnSpc>
                <a:spcPts val="2825"/>
              </a:lnSpc>
              <a:spcBef>
                <a:spcPts val="100"/>
              </a:spcBef>
              <a:tabLst>
                <a:tab pos="900430" algn="l"/>
              </a:tabLst>
            </a:pPr>
            <a:r>
              <a:rPr spc="-5" dirty="0">
                <a:solidFill>
                  <a:srgbClr val="585858"/>
                </a:solidFill>
              </a:rPr>
              <a:t>XV</a:t>
            </a:r>
            <a:r>
              <a:rPr lang="fr-FR" spc="-5" dirty="0">
                <a:solidFill>
                  <a:srgbClr val="585858"/>
                </a:solidFill>
              </a:rPr>
              <a:t>  </a:t>
            </a:r>
            <a:r>
              <a:rPr spc="-5" dirty="0"/>
              <a:t>Configuration d'une commande</a:t>
            </a:r>
            <a:r>
              <a:rPr dirty="0"/>
              <a:t> multiaxes</a:t>
            </a:r>
          </a:p>
          <a:p>
            <a:pPr marR="6350" algn="r">
              <a:lnSpc>
                <a:spcPts val="2825"/>
              </a:lnSpc>
            </a:pPr>
            <a:r>
              <a:rPr i="1" dirty="0">
                <a:solidFill>
                  <a:srgbClr val="5F5F5F"/>
                </a:solidFill>
                <a:latin typeface="Times New Roman"/>
                <a:cs typeface="Times New Roman"/>
              </a:rPr>
              <a:t>Multiaxis </a:t>
            </a:r>
            <a:r>
              <a:rPr i="1" spc="-5" dirty="0">
                <a:solidFill>
                  <a:srgbClr val="5F5F5F"/>
                </a:solidFill>
                <a:latin typeface="Times New Roman"/>
                <a:cs typeface="Times New Roman"/>
              </a:rPr>
              <a:t>control unit</a:t>
            </a:r>
            <a:r>
              <a:rPr i="1" dirty="0">
                <a:solidFill>
                  <a:srgbClr val="5F5F5F"/>
                </a:solidFill>
                <a:latin typeface="Times New Roman"/>
                <a:cs typeface="Times New Roman"/>
              </a:rPr>
              <a:t> </a:t>
            </a:r>
            <a:r>
              <a:rPr i="1" spc="-5" dirty="0">
                <a:solidFill>
                  <a:srgbClr val="5F5F5F"/>
                </a:solidFill>
                <a:latin typeface="Times New Roman"/>
                <a:cs typeface="Times New Roman"/>
              </a:rPr>
              <a:t>configuration</a:t>
            </a:r>
          </a:p>
        </p:txBody>
      </p:sp>
      <p:sp>
        <p:nvSpPr>
          <p:cNvPr id="6" name="object 6"/>
          <p:cNvSpPr txBox="1"/>
          <p:nvPr/>
        </p:nvSpPr>
        <p:spPr>
          <a:xfrm>
            <a:off x="436880" y="2090673"/>
            <a:ext cx="2854960" cy="193675"/>
          </a:xfrm>
          <a:prstGeom prst="rect">
            <a:avLst/>
          </a:prstGeom>
        </p:spPr>
        <p:txBody>
          <a:bodyPr vert="horz" wrap="square" lIns="0" tIns="12700" rIns="0" bIns="0" rtlCol="0">
            <a:spAutoFit/>
          </a:bodyPr>
          <a:lstStyle/>
          <a:p>
            <a:pPr marL="12700">
              <a:lnSpc>
                <a:spcPct val="100000"/>
              </a:lnSpc>
              <a:spcBef>
                <a:spcPts val="100"/>
              </a:spcBef>
            </a:pPr>
            <a:r>
              <a:rPr sz="1100" b="1" spc="-5" dirty="0">
                <a:latin typeface="Times New Roman"/>
                <a:cs typeface="Times New Roman"/>
              </a:rPr>
              <a:t>UNITE DE CONTROLE INTEGREE AC</a:t>
            </a:r>
            <a:r>
              <a:rPr sz="1100" b="1" spc="-20" dirty="0">
                <a:latin typeface="Times New Roman"/>
                <a:cs typeface="Times New Roman"/>
              </a:rPr>
              <a:t> </a:t>
            </a:r>
            <a:r>
              <a:rPr sz="1100" b="1" dirty="0">
                <a:latin typeface="Times New Roman"/>
                <a:cs typeface="Times New Roman"/>
              </a:rPr>
              <a:t>9032</a:t>
            </a:r>
            <a:endParaRPr sz="1100">
              <a:latin typeface="Times New Roman"/>
              <a:cs typeface="Times New Roman"/>
            </a:endParaRPr>
          </a:p>
        </p:txBody>
      </p:sp>
      <p:sp>
        <p:nvSpPr>
          <p:cNvPr id="7" name="object 7"/>
          <p:cNvSpPr txBox="1"/>
          <p:nvPr/>
        </p:nvSpPr>
        <p:spPr>
          <a:xfrm>
            <a:off x="290575" y="2422906"/>
            <a:ext cx="3321050" cy="527685"/>
          </a:xfrm>
          <a:prstGeom prst="rect">
            <a:avLst/>
          </a:prstGeom>
        </p:spPr>
        <p:txBody>
          <a:bodyPr vert="horz" wrap="square" lIns="0" tIns="13970" rIns="0" bIns="0" rtlCol="0">
            <a:spAutoFit/>
          </a:bodyPr>
          <a:lstStyle/>
          <a:p>
            <a:pPr marL="158750" marR="5080" indent="-146685" algn="just">
              <a:lnSpc>
                <a:spcPct val="99500"/>
              </a:lnSpc>
              <a:spcBef>
                <a:spcPts val="110"/>
              </a:spcBef>
            </a:pPr>
            <a:r>
              <a:rPr sz="1100" dirty="0">
                <a:latin typeface="Times New Roman"/>
                <a:cs typeface="Times New Roman"/>
              </a:rPr>
              <a:t>- </a:t>
            </a:r>
            <a:r>
              <a:rPr sz="1100" spc="-5" dirty="0">
                <a:latin typeface="Times New Roman"/>
                <a:cs typeface="Times New Roman"/>
              </a:rPr>
              <a:t>Intègre </a:t>
            </a:r>
            <a:r>
              <a:rPr sz="1100" dirty="0">
                <a:latin typeface="Times New Roman"/>
                <a:cs typeface="Times New Roman"/>
              </a:rPr>
              <a:t>les </a:t>
            </a:r>
            <a:r>
              <a:rPr sz="1100" spc="-5" dirty="0">
                <a:latin typeface="Times New Roman"/>
                <a:cs typeface="Times New Roman"/>
              </a:rPr>
              <a:t>fonctions "commande" </a:t>
            </a:r>
            <a:r>
              <a:rPr sz="1100" dirty="0">
                <a:latin typeface="Times New Roman"/>
                <a:cs typeface="Times New Roman"/>
              </a:rPr>
              <a:t>et </a:t>
            </a:r>
            <a:r>
              <a:rPr sz="1100" spc="-5" dirty="0">
                <a:latin typeface="Times New Roman"/>
                <a:cs typeface="Times New Roman"/>
              </a:rPr>
              <a:t>"puissance"  </a:t>
            </a:r>
            <a:r>
              <a:rPr sz="1100" dirty="0">
                <a:latin typeface="Times New Roman"/>
                <a:cs typeface="Times New Roman"/>
              </a:rPr>
              <a:t>pour 1 ou 2 axes de </a:t>
            </a:r>
            <a:r>
              <a:rPr sz="1100" spc="-5" dirty="0">
                <a:latin typeface="Times New Roman"/>
                <a:cs typeface="Times New Roman"/>
              </a:rPr>
              <a:t>puissance moteur inférieure </a:t>
            </a:r>
            <a:r>
              <a:rPr sz="1100" dirty="0">
                <a:latin typeface="Times New Roman"/>
                <a:cs typeface="Times New Roman"/>
              </a:rPr>
              <a:t>à  700</a:t>
            </a:r>
            <a:r>
              <a:rPr sz="1100" spc="-5" dirty="0">
                <a:latin typeface="Times New Roman"/>
                <a:cs typeface="Times New Roman"/>
              </a:rPr>
              <a:t> </a:t>
            </a:r>
            <a:r>
              <a:rPr sz="1100" dirty="0">
                <a:latin typeface="Times New Roman"/>
                <a:cs typeface="Times New Roman"/>
              </a:rPr>
              <a:t>W</a:t>
            </a:r>
            <a:endParaRPr sz="1100">
              <a:latin typeface="Times New Roman"/>
              <a:cs typeface="Times New Roman"/>
            </a:endParaRPr>
          </a:p>
        </p:txBody>
      </p:sp>
      <p:sp>
        <p:nvSpPr>
          <p:cNvPr id="8" name="object 8"/>
          <p:cNvSpPr txBox="1"/>
          <p:nvPr/>
        </p:nvSpPr>
        <p:spPr>
          <a:xfrm>
            <a:off x="290575" y="3091942"/>
            <a:ext cx="3296920" cy="361315"/>
          </a:xfrm>
          <a:prstGeom prst="rect">
            <a:avLst/>
          </a:prstGeom>
        </p:spPr>
        <p:txBody>
          <a:bodyPr vert="horz" wrap="square" lIns="0" tIns="12700" rIns="0" bIns="0" rtlCol="0">
            <a:spAutoFit/>
          </a:bodyPr>
          <a:lstStyle/>
          <a:p>
            <a:pPr marL="158750" marR="5080" indent="-146685">
              <a:lnSpc>
                <a:spcPct val="100000"/>
              </a:lnSpc>
              <a:spcBef>
                <a:spcPts val="100"/>
              </a:spcBef>
              <a:tabLst>
                <a:tab pos="304800" algn="l"/>
              </a:tabLst>
            </a:pPr>
            <a:r>
              <a:rPr sz="1100" dirty="0">
                <a:latin typeface="Times New Roman"/>
                <a:cs typeface="Times New Roman"/>
              </a:rPr>
              <a:t>-		</a:t>
            </a:r>
            <a:r>
              <a:rPr sz="1100" spc="-5" dirty="0">
                <a:latin typeface="Times New Roman"/>
                <a:cs typeface="Times New Roman"/>
              </a:rPr>
              <a:t>Dans </a:t>
            </a:r>
            <a:r>
              <a:rPr sz="1100" dirty="0">
                <a:latin typeface="Times New Roman"/>
                <a:cs typeface="Times New Roman"/>
              </a:rPr>
              <a:t>la </a:t>
            </a:r>
            <a:r>
              <a:rPr sz="1100" spc="-5" dirty="0">
                <a:latin typeface="Times New Roman"/>
                <a:cs typeface="Times New Roman"/>
              </a:rPr>
              <a:t>version </a:t>
            </a:r>
            <a:r>
              <a:rPr sz="1100" dirty="0">
                <a:latin typeface="Times New Roman"/>
                <a:cs typeface="Times New Roman"/>
              </a:rPr>
              <a:t>2 </a:t>
            </a:r>
            <a:r>
              <a:rPr sz="1100" spc="-5" dirty="0">
                <a:latin typeface="Times New Roman"/>
                <a:cs typeface="Times New Roman"/>
              </a:rPr>
              <a:t>axes, les </a:t>
            </a:r>
            <a:r>
              <a:rPr sz="1100" dirty="0">
                <a:latin typeface="Times New Roman"/>
                <a:cs typeface="Times New Roman"/>
              </a:rPr>
              <a:t>2 </a:t>
            </a:r>
            <a:r>
              <a:rPr sz="1100" spc="-5" dirty="0">
                <a:latin typeface="Times New Roman"/>
                <a:cs typeface="Times New Roman"/>
              </a:rPr>
              <a:t>axes peuvent évoluer  simultanément</a:t>
            </a:r>
            <a:endParaRPr sz="1100">
              <a:latin typeface="Times New Roman"/>
              <a:cs typeface="Times New Roman"/>
            </a:endParaRPr>
          </a:p>
        </p:txBody>
      </p:sp>
      <p:sp>
        <p:nvSpPr>
          <p:cNvPr id="9" name="object 9"/>
          <p:cNvSpPr txBox="1"/>
          <p:nvPr/>
        </p:nvSpPr>
        <p:spPr>
          <a:xfrm>
            <a:off x="290575" y="3593719"/>
            <a:ext cx="3216275" cy="193675"/>
          </a:xfrm>
          <a:prstGeom prst="rect">
            <a:avLst/>
          </a:prstGeom>
        </p:spPr>
        <p:txBody>
          <a:bodyPr vert="horz" wrap="square" lIns="0" tIns="12700" rIns="0" bIns="0" rtlCol="0">
            <a:spAutoFit/>
          </a:bodyPr>
          <a:lstStyle/>
          <a:p>
            <a:pPr marL="12700">
              <a:lnSpc>
                <a:spcPct val="100000"/>
              </a:lnSpc>
              <a:spcBef>
                <a:spcPts val="100"/>
              </a:spcBef>
              <a:tabLst>
                <a:tab pos="304800" algn="l"/>
              </a:tabLst>
            </a:pPr>
            <a:r>
              <a:rPr sz="1100" dirty="0">
                <a:latin typeface="Times New Roman"/>
                <a:cs typeface="Times New Roman"/>
              </a:rPr>
              <a:t>-	Les </a:t>
            </a:r>
            <a:r>
              <a:rPr sz="1100" spc="-5" dirty="0">
                <a:latin typeface="Times New Roman"/>
                <a:cs typeface="Times New Roman"/>
              </a:rPr>
              <a:t>interfaces </a:t>
            </a:r>
            <a:r>
              <a:rPr sz="1100" dirty="0">
                <a:latin typeface="Times New Roman"/>
                <a:cs typeface="Times New Roman"/>
              </a:rPr>
              <a:t>pour </a:t>
            </a:r>
            <a:r>
              <a:rPr sz="1100" spc="-5" dirty="0">
                <a:latin typeface="Times New Roman"/>
                <a:cs typeface="Times New Roman"/>
              </a:rPr>
              <a:t>recopie disponibles sont </a:t>
            </a:r>
            <a:r>
              <a:rPr sz="1100" dirty="0">
                <a:latin typeface="Times New Roman"/>
                <a:cs typeface="Times New Roman"/>
              </a:rPr>
              <a:t>de</a:t>
            </a:r>
            <a:r>
              <a:rPr sz="1100" spc="25" dirty="0">
                <a:latin typeface="Times New Roman"/>
                <a:cs typeface="Times New Roman"/>
              </a:rPr>
              <a:t> </a:t>
            </a:r>
            <a:r>
              <a:rPr sz="1100" spc="-5" dirty="0">
                <a:latin typeface="Times New Roman"/>
                <a:cs typeface="Times New Roman"/>
              </a:rPr>
              <a:t>type</a:t>
            </a:r>
            <a:endParaRPr sz="1100">
              <a:latin typeface="Times New Roman"/>
              <a:cs typeface="Times New Roman"/>
            </a:endParaRPr>
          </a:p>
        </p:txBody>
      </p:sp>
      <p:graphicFrame>
        <p:nvGraphicFramePr>
          <p:cNvPr id="10" name="object 10"/>
          <p:cNvGraphicFramePr>
            <a:graphicFrameLocks noGrp="1"/>
          </p:cNvGraphicFramePr>
          <p:nvPr/>
        </p:nvGraphicFramePr>
        <p:xfrm>
          <a:off x="626363" y="3955414"/>
          <a:ext cx="2790825" cy="1389886"/>
        </p:xfrm>
        <a:graphic>
          <a:graphicData uri="http://schemas.openxmlformats.org/drawingml/2006/table">
            <a:tbl>
              <a:tblPr firstRow="1" bandRow="1">
                <a:tableStyleId>{2D5ABB26-0587-4C30-8999-92F81FD0307C}</a:tableStyleId>
              </a:tblPr>
              <a:tblGrid>
                <a:gridCol w="2161540">
                  <a:extLst>
                    <a:ext uri="{9D8B030D-6E8A-4147-A177-3AD203B41FA5}">
                      <a16:colId xmlns:a16="http://schemas.microsoft.com/office/drawing/2014/main" val="20000"/>
                    </a:ext>
                  </a:extLst>
                </a:gridCol>
                <a:gridCol w="629285">
                  <a:extLst>
                    <a:ext uri="{9D8B030D-6E8A-4147-A177-3AD203B41FA5}">
                      <a16:colId xmlns:a16="http://schemas.microsoft.com/office/drawing/2014/main" val="20001"/>
                    </a:ext>
                  </a:extLst>
                </a:gridCol>
              </a:tblGrid>
              <a:tr h="173736">
                <a:tc>
                  <a:txBody>
                    <a:bodyPr/>
                    <a:lstStyle/>
                    <a:p>
                      <a:pPr marL="67945">
                        <a:lnSpc>
                          <a:spcPts val="1240"/>
                        </a:lnSpc>
                      </a:pPr>
                      <a:r>
                        <a:rPr sz="1100" spc="-5" dirty="0">
                          <a:latin typeface="Times New Roman"/>
                          <a:cs typeface="Times New Roman"/>
                        </a:rPr>
                        <a:t>codeur optique</a:t>
                      </a:r>
                      <a:r>
                        <a:rPr sz="1100" dirty="0">
                          <a:latin typeface="Times New Roman"/>
                          <a:cs typeface="Times New Roman"/>
                        </a:rPr>
                        <a:t> absolu</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240"/>
                        </a:lnSpc>
                      </a:pPr>
                      <a:r>
                        <a:rPr sz="1100" dirty="0">
                          <a:latin typeface="Times New Roman"/>
                          <a:cs typeface="Times New Roman"/>
                        </a:rPr>
                        <a:t>code</a:t>
                      </a:r>
                      <a:r>
                        <a:rPr sz="1100" spc="-35" dirty="0">
                          <a:latin typeface="Times New Roman"/>
                          <a:cs typeface="Times New Roman"/>
                        </a:rPr>
                        <a:t> </a:t>
                      </a:r>
                      <a:r>
                        <a:rPr sz="1100" dirty="0">
                          <a:latin typeface="Times New Roman"/>
                          <a:cs typeface="Times New Roman"/>
                        </a:rPr>
                        <a:t>CA</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73735">
                <a:tc>
                  <a:txBody>
                    <a:bodyPr/>
                    <a:lstStyle/>
                    <a:p>
                      <a:pPr marL="67945">
                        <a:lnSpc>
                          <a:spcPts val="1240"/>
                        </a:lnSpc>
                      </a:pPr>
                      <a:r>
                        <a:rPr sz="1100" spc="-5" dirty="0">
                          <a:latin typeface="Times New Roman"/>
                          <a:cs typeface="Times New Roman"/>
                        </a:rPr>
                        <a:t>modularité </a:t>
                      </a:r>
                      <a:r>
                        <a:rPr sz="1100" dirty="0">
                          <a:latin typeface="Times New Roman"/>
                          <a:cs typeface="Times New Roman"/>
                        </a:rPr>
                        <a:t>2</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73736">
                <a:tc>
                  <a:txBody>
                    <a:bodyPr/>
                    <a:lstStyle/>
                    <a:p>
                      <a:pPr marL="67945">
                        <a:lnSpc>
                          <a:spcPts val="1240"/>
                        </a:lnSpc>
                      </a:pPr>
                      <a:r>
                        <a:rPr sz="1100" spc="-5" dirty="0">
                          <a:latin typeface="Times New Roman"/>
                          <a:cs typeface="Times New Roman"/>
                        </a:rPr>
                        <a:t>codeur optique</a:t>
                      </a:r>
                      <a:r>
                        <a:rPr sz="1100" dirty="0">
                          <a:latin typeface="Times New Roman"/>
                          <a:cs typeface="Times New Roman"/>
                        </a:rPr>
                        <a:t> </a:t>
                      </a:r>
                      <a:r>
                        <a:rPr sz="1100" spc="-5" dirty="0">
                          <a:latin typeface="Times New Roman"/>
                          <a:cs typeface="Times New Roman"/>
                        </a:rPr>
                        <a:t>incrémental</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240"/>
                        </a:lnSpc>
                      </a:pPr>
                      <a:r>
                        <a:rPr sz="1100" dirty="0">
                          <a:latin typeface="Times New Roman"/>
                          <a:cs typeface="Times New Roman"/>
                        </a:rPr>
                        <a:t>code</a:t>
                      </a:r>
                      <a:r>
                        <a:rPr sz="1100" spc="-20" dirty="0">
                          <a:latin typeface="Times New Roman"/>
                          <a:cs typeface="Times New Roman"/>
                        </a:rPr>
                        <a:t> </a:t>
                      </a:r>
                      <a:r>
                        <a:rPr sz="1100" spc="-5" dirty="0">
                          <a:latin typeface="Times New Roman"/>
                          <a:cs typeface="Times New Roman"/>
                        </a:rPr>
                        <a:t>CI</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73736">
                <a:tc>
                  <a:txBody>
                    <a:bodyPr/>
                    <a:lstStyle/>
                    <a:p>
                      <a:pPr marL="67945">
                        <a:lnSpc>
                          <a:spcPts val="1240"/>
                        </a:lnSpc>
                      </a:pPr>
                      <a:r>
                        <a:rPr sz="1100" spc="-5" dirty="0">
                          <a:latin typeface="Times New Roman"/>
                          <a:cs typeface="Times New Roman"/>
                        </a:rPr>
                        <a:t>modularité </a:t>
                      </a:r>
                      <a:r>
                        <a:rPr sz="1100" dirty="0">
                          <a:latin typeface="Times New Roman"/>
                          <a:cs typeface="Times New Roman"/>
                        </a:rPr>
                        <a:t>2</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73736">
                <a:tc>
                  <a:txBody>
                    <a:bodyPr/>
                    <a:lstStyle/>
                    <a:p>
                      <a:pPr marL="67945">
                        <a:lnSpc>
                          <a:spcPts val="1240"/>
                        </a:lnSpc>
                      </a:pPr>
                      <a:r>
                        <a:rPr sz="1100" dirty="0">
                          <a:latin typeface="Times New Roman"/>
                          <a:cs typeface="Times New Roman"/>
                        </a:rPr>
                        <a:t>synchro</a:t>
                      </a:r>
                      <a:r>
                        <a:rPr sz="1100" spc="-5" dirty="0">
                          <a:latin typeface="Times New Roman"/>
                          <a:cs typeface="Times New Roman"/>
                        </a:rPr>
                        <a:t> Selsyn</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240"/>
                        </a:lnSpc>
                      </a:pPr>
                      <a:r>
                        <a:rPr sz="1100" dirty="0">
                          <a:latin typeface="Times New Roman"/>
                          <a:cs typeface="Times New Roman"/>
                        </a:rPr>
                        <a:t>code</a:t>
                      </a:r>
                      <a:r>
                        <a:rPr sz="1100" spc="-15" dirty="0">
                          <a:latin typeface="Times New Roman"/>
                          <a:cs typeface="Times New Roman"/>
                        </a:rPr>
                        <a:t> </a:t>
                      </a:r>
                      <a:r>
                        <a:rPr sz="1100" dirty="0">
                          <a:latin typeface="Times New Roman"/>
                          <a:cs typeface="Times New Roman"/>
                        </a:rPr>
                        <a:t>S</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173735">
                <a:tc>
                  <a:txBody>
                    <a:bodyPr/>
                    <a:lstStyle/>
                    <a:p>
                      <a:pPr marL="67945">
                        <a:lnSpc>
                          <a:spcPts val="1240"/>
                        </a:lnSpc>
                      </a:pPr>
                      <a:r>
                        <a:rPr sz="1100" spc="-5" dirty="0">
                          <a:latin typeface="Times New Roman"/>
                          <a:cs typeface="Times New Roman"/>
                        </a:rPr>
                        <a:t>modularité </a:t>
                      </a:r>
                      <a:r>
                        <a:rPr sz="1100" dirty="0">
                          <a:latin typeface="Times New Roman"/>
                          <a:cs typeface="Times New Roman"/>
                        </a:rPr>
                        <a:t>1</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73736">
                <a:tc>
                  <a:txBody>
                    <a:bodyPr/>
                    <a:lstStyle/>
                    <a:p>
                      <a:pPr marL="67945">
                        <a:lnSpc>
                          <a:spcPts val="1240"/>
                        </a:lnSpc>
                      </a:pPr>
                      <a:r>
                        <a:rPr sz="1100" spc="-5" dirty="0">
                          <a:latin typeface="Times New Roman"/>
                          <a:cs typeface="Times New Roman"/>
                        </a:rPr>
                        <a:t>resolver</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240"/>
                        </a:lnSpc>
                      </a:pPr>
                      <a:r>
                        <a:rPr sz="1100" dirty="0">
                          <a:latin typeface="Times New Roman"/>
                          <a:cs typeface="Times New Roman"/>
                        </a:rPr>
                        <a:t>code</a:t>
                      </a:r>
                      <a:r>
                        <a:rPr sz="1100" spc="-20" dirty="0">
                          <a:latin typeface="Times New Roman"/>
                          <a:cs typeface="Times New Roman"/>
                        </a:rPr>
                        <a:t> </a:t>
                      </a:r>
                      <a:r>
                        <a:rPr sz="1100" dirty="0">
                          <a:latin typeface="Times New Roman"/>
                          <a:cs typeface="Times New Roman"/>
                        </a:rPr>
                        <a:t>R</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173736">
                <a:tc>
                  <a:txBody>
                    <a:bodyPr/>
                    <a:lstStyle/>
                    <a:p>
                      <a:pPr marL="67945">
                        <a:lnSpc>
                          <a:spcPts val="1240"/>
                        </a:lnSpc>
                      </a:pPr>
                      <a:r>
                        <a:rPr sz="1100" spc="-5" dirty="0">
                          <a:latin typeface="Times New Roman"/>
                          <a:cs typeface="Times New Roman"/>
                        </a:rPr>
                        <a:t>modularité </a:t>
                      </a:r>
                      <a:r>
                        <a:rPr sz="1100" dirty="0">
                          <a:latin typeface="Times New Roman"/>
                          <a:cs typeface="Times New Roman"/>
                        </a:rPr>
                        <a:t>2</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bl>
          </a:graphicData>
        </a:graphic>
      </p:graphicFrame>
      <p:sp>
        <p:nvSpPr>
          <p:cNvPr id="11" name="object 11"/>
          <p:cNvSpPr txBox="1"/>
          <p:nvPr/>
        </p:nvSpPr>
        <p:spPr>
          <a:xfrm>
            <a:off x="629412" y="5522086"/>
            <a:ext cx="2791460" cy="843280"/>
          </a:xfrm>
          <a:prstGeom prst="rect">
            <a:avLst/>
          </a:prstGeom>
          <a:ln w="6096">
            <a:solidFill>
              <a:srgbClr val="000000"/>
            </a:solidFill>
          </a:ln>
        </p:spPr>
        <p:txBody>
          <a:bodyPr vert="horz" wrap="square" lIns="0" tIns="0" rIns="0" bIns="0" rtlCol="0">
            <a:spAutoFit/>
          </a:bodyPr>
          <a:lstStyle/>
          <a:p>
            <a:pPr marL="67945">
              <a:lnSpc>
                <a:spcPts val="1240"/>
              </a:lnSpc>
            </a:pPr>
            <a:r>
              <a:rPr sz="1100" dirty="0">
                <a:latin typeface="Times New Roman"/>
                <a:cs typeface="Times New Roman"/>
              </a:rPr>
              <a:t>- Code</a:t>
            </a:r>
            <a:r>
              <a:rPr sz="1100" spc="-50" dirty="0">
                <a:latin typeface="Times New Roman"/>
                <a:cs typeface="Times New Roman"/>
              </a:rPr>
              <a:t> </a:t>
            </a:r>
            <a:r>
              <a:rPr sz="1100" spc="-5" dirty="0">
                <a:latin typeface="Times New Roman"/>
                <a:cs typeface="Times New Roman"/>
              </a:rPr>
              <a:t>Produit</a:t>
            </a:r>
            <a:endParaRPr sz="1100">
              <a:latin typeface="Times New Roman"/>
              <a:cs typeface="Times New Roman"/>
            </a:endParaRPr>
          </a:p>
          <a:p>
            <a:pPr>
              <a:lnSpc>
                <a:spcPct val="100000"/>
              </a:lnSpc>
              <a:spcBef>
                <a:spcPts val="45"/>
              </a:spcBef>
            </a:pPr>
            <a:endParaRPr sz="1100">
              <a:latin typeface="Times New Roman"/>
              <a:cs typeface="Times New Roman"/>
            </a:endParaRPr>
          </a:p>
          <a:p>
            <a:pPr marL="635" algn="ctr">
              <a:lnSpc>
                <a:spcPct val="100000"/>
              </a:lnSpc>
            </a:pPr>
            <a:r>
              <a:rPr sz="1100" spc="-5" dirty="0">
                <a:latin typeface="Times New Roman"/>
                <a:cs typeface="Times New Roman"/>
              </a:rPr>
              <a:t>AC </a:t>
            </a:r>
            <a:r>
              <a:rPr sz="1100" dirty="0">
                <a:latin typeface="Times New Roman"/>
                <a:cs typeface="Times New Roman"/>
              </a:rPr>
              <a:t>9032 – n – xCA – xCI – xS –</a:t>
            </a:r>
            <a:r>
              <a:rPr sz="1100" spc="-70" dirty="0">
                <a:latin typeface="Times New Roman"/>
                <a:cs typeface="Times New Roman"/>
              </a:rPr>
              <a:t> </a:t>
            </a:r>
            <a:r>
              <a:rPr sz="1100" dirty="0">
                <a:latin typeface="Times New Roman"/>
                <a:cs typeface="Times New Roman"/>
              </a:rPr>
              <a:t>xR</a:t>
            </a:r>
            <a:endParaRPr sz="1100">
              <a:latin typeface="Times New Roman"/>
              <a:cs typeface="Times New Roman"/>
            </a:endParaRPr>
          </a:p>
          <a:p>
            <a:pPr>
              <a:lnSpc>
                <a:spcPct val="100000"/>
              </a:lnSpc>
              <a:spcBef>
                <a:spcPts val="55"/>
              </a:spcBef>
            </a:pPr>
            <a:endParaRPr sz="1100">
              <a:latin typeface="Times New Roman"/>
              <a:cs typeface="Times New Roman"/>
            </a:endParaRPr>
          </a:p>
          <a:p>
            <a:pPr algn="ctr">
              <a:lnSpc>
                <a:spcPct val="100000"/>
              </a:lnSpc>
            </a:pPr>
            <a:r>
              <a:rPr sz="1100" spc="-5" dirty="0">
                <a:latin typeface="Times New Roman"/>
                <a:cs typeface="Times New Roman"/>
              </a:rPr>
              <a:t>Où </a:t>
            </a:r>
            <a:r>
              <a:rPr sz="1100" dirty="0">
                <a:latin typeface="Times New Roman"/>
                <a:cs typeface="Times New Roman"/>
              </a:rPr>
              <a:t>:</a:t>
            </a:r>
            <a:endParaRPr sz="1100">
              <a:latin typeface="Times New Roman"/>
              <a:cs typeface="Times New Roman"/>
            </a:endParaRPr>
          </a:p>
        </p:txBody>
      </p:sp>
      <p:sp>
        <p:nvSpPr>
          <p:cNvPr id="12" name="object 12"/>
          <p:cNvSpPr txBox="1"/>
          <p:nvPr/>
        </p:nvSpPr>
        <p:spPr>
          <a:xfrm>
            <a:off x="436880" y="6509384"/>
            <a:ext cx="2735580" cy="862965"/>
          </a:xfrm>
          <a:prstGeom prst="rect">
            <a:avLst/>
          </a:prstGeom>
        </p:spPr>
        <p:txBody>
          <a:bodyPr vert="horz" wrap="square" lIns="0" tIns="13335" rIns="0" bIns="0" rtlCol="0">
            <a:spAutoFit/>
          </a:bodyPr>
          <a:lstStyle/>
          <a:p>
            <a:pPr marL="12700">
              <a:lnSpc>
                <a:spcPts val="1315"/>
              </a:lnSpc>
              <a:spcBef>
                <a:spcPts val="105"/>
              </a:spcBef>
              <a:tabLst>
                <a:tab pos="462280" algn="l"/>
              </a:tabLst>
            </a:pPr>
            <a:r>
              <a:rPr sz="1100" dirty="0">
                <a:latin typeface="Times New Roman"/>
                <a:cs typeface="Times New Roman"/>
              </a:rPr>
              <a:t>n	= </a:t>
            </a:r>
            <a:r>
              <a:rPr sz="1100" spc="-5" dirty="0">
                <a:latin typeface="Times New Roman"/>
                <a:cs typeface="Times New Roman"/>
              </a:rPr>
              <a:t>nombre d'axes </a:t>
            </a:r>
            <a:r>
              <a:rPr sz="1100" dirty="0">
                <a:latin typeface="Times New Roman"/>
                <a:cs typeface="Times New Roman"/>
              </a:rPr>
              <a:t>(1 ou</a:t>
            </a:r>
            <a:r>
              <a:rPr sz="1100" spc="-15" dirty="0">
                <a:latin typeface="Times New Roman"/>
                <a:cs typeface="Times New Roman"/>
              </a:rPr>
              <a:t> </a:t>
            </a:r>
            <a:r>
              <a:rPr sz="1100" dirty="0">
                <a:latin typeface="Times New Roman"/>
                <a:cs typeface="Times New Roman"/>
              </a:rPr>
              <a:t>2)</a:t>
            </a:r>
            <a:endParaRPr sz="1100">
              <a:latin typeface="Times New Roman"/>
              <a:cs typeface="Times New Roman"/>
            </a:endParaRPr>
          </a:p>
          <a:p>
            <a:pPr marL="12700">
              <a:lnSpc>
                <a:spcPts val="1315"/>
              </a:lnSpc>
            </a:pPr>
            <a:r>
              <a:rPr sz="1100" dirty="0">
                <a:latin typeface="Times New Roman"/>
                <a:cs typeface="Times New Roman"/>
              </a:rPr>
              <a:t>xCA : x = </a:t>
            </a:r>
            <a:r>
              <a:rPr sz="1100" spc="-5" dirty="0">
                <a:latin typeface="Times New Roman"/>
                <a:cs typeface="Times New Roman"/>
              </a:rPr>
              <a:t>nombre de codeurs absolus</a:t>
            </a:r>
            <a:r>
              <a:rPr sz="1100" spc="10" dirty="0">
                <a:latin typeface="Times New Roman"/>
                <a:cs typeface="Times New Roman"/>
              </a:rPr>
              <a:t> </a:t>
            </a:r>
            <a:r>
              <a:rPr sz="1100" spc="-5" dirty="0">
                <a:latin typeface="Times New Roman"/>
                <a:cs typeface="Times New Roman"/>
              </a:rPr>
              <a:t>(1-2)</a:t>
            </a:r>
            <a:endParaRPr sz="1100">
              <a:latin typeface="Times New Roman"/>
              <a:cs typeface="Times New Roman"/>
            </a:endParaRPr>
          </a:p>
          <a:p>
            <a:pPr marL="12700" marR="5080">
              <a:lnSpc>
                <a:spcPct val="100000"/>
              </a:lnSpc>
            </a:pPr>
            <a:r>
              <a:rPr sz="1100" dirty="0">
                <a:latin typeface="Times New Roman"/>
                <a:cs typeface="Times New Roman"/>
              </a:rPr>
              <a:t>xCI : x = </a:t>
            </a:r>
            <a:r>
              <a:rPr sz="1100" spc="-5" dirty="0">
                <a:latin typeface="Times New Roman"/>
                <a:cs typeface="Times New Roman"/>
              </a:rPr>
              <a:t>nombre </a:t>
            </a:r>
            <a:r>
              <a:rPr sz="1100" dirty="0">
                <a:latin typeface="Times New Roman"/>
                <a:cs typeface="Times New Roman"/>
              </a:rPr>
              <a:t>de </a:t>
            </a:r>
            <a:r>
              <a:rPr sz="1100" spc="-5" dirty="0">
                <a:latin typeface="Times New Roman"/>
                <a:cs typeface="Times New Roman"/>
              </a:rPr>
              <a:t>codeurs incrémentaux </a:t>
            </a:r>
            <a:r>
              <a:rPr sz="1100" dirty="0">
                <a:latin typeface="Times New Roman"/>
                <a:cs typeface="Times New Roman"/>
              </a:rPr>
              <a:t>(1-2)  xS : x = </a:t>
            </a:r>
            <a:r>
              <a:rPr sz="1100" spc="-5" dirty="0">
                <a:latin typeface="Times New Roman"/>
                <a:cs typeface="Times New Roman"/>
              </a:rPr>
              <a:t>nombre </a:t>
            </a:r>
            <a:r>
              <a:rPr sz="1100" dirty="0">
                <a:latin typeface="Times New Roman"/>
                <a:cs typeface="Times New Roman"/>
              </a:rPr>
              <a:t>de </a:t>
            </a:r>
            <a:r>
              <a:rPr sz="1100" spc="-5" dirty="0">
                <a:latin typeface="Times New Roman"/>
                <a:cs typeface="Times New Roman"/>
              </a:rPr>
              <a:t>synchros selsyn (1-2)</a:t>
            </a:r>
            <a:endParaRPr sz="1100">
              <a:latin typeface="Times New Roman"/>
              <a:cs typeface="Times New Roman"/>
            </a:endParaRPr>
          </a:p>
          <a:p>
            <a:pPr marL="12700">
              <a:lnSpc>
                <a:spcPct val="100000"/>
              </a:lnSpc>
            </a:pPr>
            <a:r>
              <a:rPr sz="1100" dirty="0">
                <a:latin typeface="Times New Roman"/>
                <a:cs typeface="Times New Roman"/>
              </a:rPr>
              <a:t>xR : x = </a:t>
            </a:r>
            <a:r>
              <a:rPr sz="1100" spc="-5" dirty="0">
                <a:latin typeface="Times New Roman"/>
                <a:cs typeface="Times New Roman"/>
              </a:rPr>
              <a:t>nombre </a:t>
            </a:r>
            <a:r>
              <a:rPr sz="1100" dirty="0">
                <a:latin typeface="Times New Roman"/>
                <a:cs typeface="Times New Roman"/>
              </a:rPr>
              <a:t>de </a:t>
            </a:r>
            <a:r>
              <a:rPr sz="1100" spc="-5" dirty="0">
                <a:latin typeface="Times New Roman"/>
                <a:cs typeface="Times New Roman"/>
              </a:rPr>
              <a:t>résolveurs</a:t>
            </a:r>
            <a:r>
              <a:rPr sz="1100" spc="-25" dirty="0">
                <a:latin typeface="Times New Roman"/>
                <a:cs typeface="Times New Roman"/>
              </a:rPr>
              <a:t> </a:t>
            </a:r>
            <a:r>
              <a:rPr sz="1100" spc="-5" dirty="0">
                <a:latin typeface="Times New Roman"/>
                <a:cs typeface="Times New Roman"/>
              </a:rPr>
              <a:t>(1-2)</a:t>
            </a:r>
            <a:endParaRPr sz="1100">
              <a:latin typeface="Times New Roman"/>
              <a:cs typeface="Times New Roman"/>
            </a:endParaRPr>
          </a:p>
        </p:txBody>
      </p:sp>
      <p:sp>
        <p:nvSpPr>
          <p:cNvPr id="13" name="object 13"/>
          <p:cNvSpPr txBox="1"/>
          <p:nvPr/>
        </p:nvSpPr>
        <p:spPr>
          <a:xfrm>
            <a:off x="436880" y="7679816"/>
            <a:ext cx="2884805" cy="361315"/>
          </a:xfrm>
          <a:prstGeom prst="rect">
            <a:avLst/>
          </a:prstGeom>
        </p:spPr>
        <p:txBody>
          <a:bodyPr vert="horz" wrap="square" lIns="0" tIns="12700" rIns="0" bIns="0" rtlCol="0">
            <a:spAutoFit/>
          </a:bodyPr>
          <a:lstStyle/>
          <a:p>
            <a:pPr marL="12700" marR="5080">
              <a:lnSpc>
                <a:spcPct val="100000"/>
              </a:lnSpc>
              <a:spcBef>
                <a:spcPts val="100"/>
              </a:spcBef>
            </a:pPr>
            <a:r>
              <a:rPr sz="1100" u="sng" spc="-5" dirty="0">
                <a:uFill>
                  <a:solidFill>
                    <a:srgbClr val="000000"/>
                  </a:solidFill>
                </a:uFill>
                <a:latin typeface="Times New Roman"/>
                <a:cs typeface="Times New Roman"/>
              </a:rPr>
              <a:t>Nota </a:t>
            </a:r>
            <a:r>
              <a:rPr sz="1100" u="sng" dirty="0">
                <a:uFill>
                  <a:solidFill>
                    <a:srgbClr val="000000"/>
                  </a:solidFill>
                </a:uFill>
                <a:latin typeface="Times New Roman"/>
                <a:cs typeface="Times New Roman"/>
              </a:rPr>
              <a:t>:</a:t>
            </a:r>
            <a:r>
              <a:rPr sz="1100" dirty="0">
                <a:latin typeface="Times New Roman"/>
                <a:cs typeface="Times New Roman"/>
              </a:rPr>
              <a:t> </a:t>
            </a:r>
            <a:r>
              <a:rPr sz="1100" spc="-5" dirty="0">
                <a:latin typeface="Times New Roman"/>
                <a:cs typeface="Times New Roman"/>
              </a:rPr>
              <a:t>l'unité AC </a:t>
            </a:r>
            <a:r>
              <a:rPr sz="1100" dirty="0">
                <a:latin typeface="Times New Roman"/>
                <a:cs typeface="Times New Roman"/>
              </a:rPr>
              <a:t>9032 peut </a:t>
            </a:r>
            <a:r>
              <a:rPr sz="1100" spc="-5" dirty="0">
                <a:latin typeface="Times New Roman"/>
                <a:cs typeface="Times New Roman"/>
              </a:rPr>
              <a:t>recevoir plus </a:t>
            </a:r>
            <a:r>
              <a:rPr sz="1100" dirty="0">
                <a:latin typeface="Times New Roman"/>
                <a:cs typeface="Times New Roman"/>
              </a:rPr>
              <a:t>de  </a:t>
            </a:r>
            <a:r>
              <a:rPr sz="1100" spc="-5" dirty="0">
                <a:latin typeface="Times New Roman"/>
                <a:cs typeface="Times New Roman"/>
              </a:rPr>
              <a:t>recopies </a:t>
            </a:r>
            <a:r>
              <a:rPr sz="1100" dirty="0">
                <a:latin typeface="Times New Roman"/>
                <a:cs typeface="Times New Roman"/>
              </a:rPr>
              <a:t>de </a:t>
            </a:r>
            <a:r>
              <a:rPr sz="1100" spc="-5" dirty="0">
                <a:latin typeface="Times New Roman"/>
                <a:cs typeface="Times New Roman"/>
              </a:rPr>
              <a:t>position que </a:t>
            </a:r>
            <a:r>
              <a:rPr sz="1100" dirty="0">
                <a:latin typeface="Times New Roman"/>
                <a:cs typeface="Times New Roman"/>
              </a:rPr>
              <a:t>le </a:t>
            </a:r>
            <a:r>
              <a:rPr sz="1100" spc="-5" dirty="0">
                <a:latin typeface="Times New Roman"/>
                <a:cs typeface="Times New Roman"/>
              </a:rPr>
              <a:t>nombre d'axes</a:t>
            </a:r>
            <a:r>
              <a:rPr sz="1100" dirty="0">
                <a:latin typeface="Times New Roman"/>
                <a:cs typeface="Times New Roman"/>
              </a:rPr>
              <a:t> géré</a:t>
            </a:r>
            <a:endParaRPr sz="1100">
              <a:latin typeface="Times New Roman"/>
              <a:cs typeface="Times New Roman"/>
            </a:endParaRPr>
          </a:p>
        </p:txBody>
      </p:sp>
      <p:sp>
        <p:nvSpPr>
          <p:cNvPr id="14" name="object 14"/>
          <p:cNvSpPr txBox="1"/>
          <p:nvPr/>
        </p:nvSpPr>
        <p:spPr>
          <a:xfrm>
            <a:off x="438404" y="8183117"/>
            <a:ext cx="2345055" cy="527685"/>
          </a:xfrm>
          <a:prstGeom prst="rect">
            <a:avLst/>
          </a:prstGeom>
        </p:spPr>
        <p:txBody>
          <a:bodyPr vert="horz" wrap="square" lIns="0" tIns="12700" rIns="0" bIns="0" rtlCol="0">
            <a:spAutoFit/>
          </a:bodyPr>
          <a:lstStyle/>
          <a:p>
            <a:pPr marL="17145">
              <a:lnSpc>
                <a:spcPts val="1315"/>
              </a:lnSpc>
              <a:spcBef>
                <a:spcPts val="100"/>
              </a:spcBef>
            </a:pPr>
            <a:r>
              <a:rPr sz="1100" u="sng" spc="-5" dirty="0">
                <a:uFill>
                  <a:solidFill>
                    <a:srgbClr val="000000"/>
                  </a:solidFill>
                </a:uFill>
                <a:latin typeface="Times New Roman"/>
                <a:cs typeface="Times New Roman"/>
              </a:rPr>
              <a:t>Exemple</a:t>
            </a:r>
            <a:r>
              <a:rPr sz="1100" dirty="0">
                <a:latin typeface="Times New Roman"/>
                <a:cs typeface="Times New Roman"/>
              </a:rPr>
              <a:t> :</a:t>
            </a:r>
            <a:endParaRPr sz="1100">
              <a:latin typeface="Times New Roman"/>
              <a:cs typeface="Times New Roman"/>
            </a:endParaRPr>
          </a:p>
          <a:p>
            <a:pPr marL="12700">
              <a:lnSpc>
                <a:spcPts val="1315"/>
              </a:lnSpc>
            </a:pPr>
            <a:r>
              <a:rPr sz="1100" dirty="0">
                <a:latin typeface="Times New Roman"/>
                <a:cs typeface="Times New Roman"/>
              </a:rPr>
              <a:t>- un axe seul équipé de Synchros </a:t>
            </a:r>
            <a:r>
              <a:rPr sz="1100" spc="-5" dirty="0">
                <a:latin typeface="Times New Roman"/>
                <a:cs typeface="Times New Roman"/>
              </a:rPr>
              <a:t>Selsyn</a:t>
            </a:r>
            <a:r>
              <a:rPr sz="1100" spc="-100" dirty="0">
                <a:latin typeface="Times New Roman"/>
                <a:cs typeface="Times New Roman"/>
              </a:rPr>
              <a:t> </a:t>
            </a:r>
            <a:r>
              <a:rPr sz="1100" dirty="0">
                <a:latin typeface="Times New Roman"/>
                <a:cs typeface="Times New Roman"/>
              </a:rPr>
              <a:t>:</a:t>
            </a:r>
            <a:endParaRPr sz="1100">
              <a:latin typeface="Times New Roman"/>
              <a:cs typeface="Times New Roman"/>
            </a:endParaRPr>
          </a:p>
          <a:p>
            <a:pPr marL="974090">
              <a:lnSpc>
                <a:spcPct val="100000"/>
              </a:lnSpc>
              <a:spcBef>
                <a:spcPts val="5"/>
              </a:spcBef>
            </a:pPr>
            <a:r>
              <a:rPr sz="1100" spc="-5" dirty="0">
                <a:latin typeface="Times New Roman"/>
                <a:cs typeface="Times New Roman"/>
              </a:rPr>
              <a:t>AC</a:t>
            </a:r>
            <a:r>
              <a:rPr sz="1100" spc="-10" dirty="0">
                <a:latin typeface="Times New Roman"/>
                <a:cs typeface="Times New Roman"/>
              </a:rPr>
              <a:t> </a:t>
            </a:r>
            <a:r>
              <a:rPr sz="1100" spc="-5" dirty="0">
                <a:latin typeface="Times New Roman"/>
                <a:cs typeface="Times New Roman"/>
              </a:rPr>
              <a:t>9032-1-1S</a:t>
            </a:r>
            <a:endParaRPr sz="1100">
              <a:latin typeface="Times New Roman"/>
              <a:cs typeface="Times New Roman"/>
            </a:endParaRPr>
          </a:p>
        </p:txBody>
      </p:sp>
      <p:sp>
        <p:nvSpPr>
          <p:cNvPr id="15" name="object 15"/>
          <p:cNvSpPr txBox="1"/>
          <p:nvPr/>
        </p:nvSpPr>
        <p:spPr>
          <a:xfrm>
            <a:off x="439927" y="8852153"/>
            <a:ext cx="2287270" cy="361315"/>
          </a:xfrm>
          <a:prstGeom prst="rect">
            <a:avLst/>
          </a:prstGeom>
        </p:spPr>
        <p:txBody>
          <a:bodyPr vert="horz" wrap="square" lIns="0" tIns="12700" rIns="0" bIns="0" rtlCol="0">
            <a:spAutoFit/>
          </a:bodyPr>
          <a:lstStyle/>
          <a:p>
            <a:pPr marL="12700">
              <a:lnSpc>
                <a:spcPct val="100000"/>
              </a:lnSpc>
              <a:spcBef>
                <a:spcPts val="100"/>
              </a:spcBef>
            </a:pPr>
            <a:r>
              <a:rPr sz="1100" dirty="0">
                <a:latin typeface="Times New Roman"/>
                <a:cs typeface="Times New Roman"/>
              </a:rPr>
              <a:t>- deux axes </a:t>
            </a:r>
            <a:r>
              <a:rPr sz="1100" spc="-5" dirty="0">
                <a:latin typeface="Times New Roman"/>
                <a:cs typeface="Times New Roman"/>
              </a:rPr>
              <a:t>équipés </a:t>
            </a:r>
            <a:r>
              <a:rPr sz="1100" dirty="0">
                <a:latin typeface="Times New Roman"/>
                <a:cs typeface="Times New Roman"/>
              </a:rPr>
              <a:t>de codeurs </a:t>
            </a:r>
            <a:r>
              <a:rPr sz="1100" spc="-5" dirty="0">
                <a:latin typeface="Times New Roman"/>
                <a:cs typeface="Times New Roman"/>
              </a:rPr>
              <a:t>absolus</a:t>
            </a:r>
            <a:r>
              <a:rPr sz="1100" spc="-60" dirty="0">
                <a:latin typeface="Times New Roman"/>
                <a:cs typeface="Times New Roman"/>
              </a:rPr>
              <a:t> </a:t>
            </a:r>
            <a:r>
              <a:rPr sz="1100" dirty="0">
                <a:latin typeface="Times New Roman"/>
                <a:cs typeface="Times New Roman"/>
              </a:rPr>
              <a:t>:</a:t>
            </a:r>
            <a:endParaRPr sz="1100">
              <a:latin typeface="Times New Roman"/>
              <a:cs typeface="Times New Roman"/>
            </a:endParaRPr>
          </a:p>
          <a:p>
            <a:pPr marL="908685">
              <a:lnSpc>
                <a:spcPct val="100000"/>
              </a:lnSpc>
            </a:pPr>
            <a:r>
              <a:rPr sz="1100" spc="-5" dirty="0">
                <a:latin typeface="Times New Roman"/>
                <a:cs typeface="Times New Roman"/>
              </a:rPr>
              <a:t>AC</a:t>
            </a:r>
            <a:r>
              <a:rPr sz="1100" spc="-10" dirty="0">
                <a:latin typeface="Times New Roman"/>
                <a:cs typeface="Times New Roman"/>
              </a:rPr>
              <a:t> </a:t>
            </a:r>
            <a:r>
              <a:rPr sz="1100" spc="-5" dirty="0">
                <a:latin typeface="Times New Roman"/>
                <a:cs typeface="Times New Roman"/>
              </a:rPr>
              <a:t>9032-2-2CA</a:t>
            </a:r>
            <a:endParaRPr sz="1100">
              <a:latin typeface="Times New Roman"/>
              <a:cs typeface="Times New Roman"/>
            </a:endParaRPr>
          </a:p>
        </p:txBody>
      </p:sp>
      <p:sp>
        <p:nvSpPr>
          <p:cNvPr id="16" name="object 16"/>
          <p:cNvSpPr txBox="1"/>
          <p:nvPr/>
        </p:nvSpPr>
        <p:spPr>
          <a:xfrm>
            <a:off x="436880" y="9353498"/>
            <a:ext cx="3176905" cy="528955"/>
          </a:xfrm>
          <a:prstGeom prst="rect">
            <a:avLst/>
          </a:prstGeom>
        </p:spPr>
        <p:txBody>
          <a:bodyPr vert="horz" wrap="square" lIns="0" tIns="12700" rIns="0" bIns="0" rtlCol="0">
            <a:spAutoFit/>
          </a:bodyPr>
          <a:lstStyle/>
          <a:p>
            <a:pPr marL="158750" marR="5080" indent="-146685">
              <a:lnSpc>
                <a:spcPct val="100000"/>
              </a:lnSpc>
              <a:spcBef>
                <a:spcPts val="100"/>
              </a:spcBef>
            </a:pPr>
            <a:r>
              <a:rPr sz="1100" dirty="0">
                <a:latin typeface="Times New Roman"/>
                <a:cs typeface="Times New Roman"/>
              </a:rPr>
              <a:t>- deux </a:t>
            </a:r>
            <a:r>
              <a:rPr sz="1100" spc="-5" dirty="0">
                <a:latin typeface="Times New Roman"/>
                <a:cs typeface="Times New Roman"/>
              </a:rPr>
              <a:t>axes </a:t>
            </a:r>
            <a:r>
              <a:rPr sz="1100" dirty="0">
                <a:latin typeface="Times New Roman"/>
                <a:cs typeface="Times New Roman"/>
              </a:rPr>
              <a:t>équipés à la </a:t>
            </a:r>
            <a:r>
              <a:rPr sz="1100" spc="-5" dirty="0">
                <a:latin typeface="Times New Roman"/>
                <a:cs typeface="Times New Roman"/>
              </a:rPr>
              <a:t>fois </a:t>
            </a:r>
            <a:r>
              <a:rPr sz="1100" dirty="0">
                <a:latin typeface="Times New Roman"/>
                <a:cs typeface="Times New Roman"/>
              </a:rPr>
              <a:t>de </a:t>
            </a:r>
            <a:r>
              <a:rPr sz="1100" spc="-5" dirty="0">
                <a:latin typeface="Times New Roman"/>
                <a:cs typeface="Times New Roman"/>
              </a:rPr>
              <a:t>codeurs absolus </a:t>
            </a:r>
            <a:r>
              <a:rPr sz="1100" dirty="0">
                <a:latin typeface="Times New Roman"/>
                <a:cs typeface="Times New Roman"/>
              </a:rPr>
              <a:t>et de  synchros</a:t>
            </a:r>
            <a:r>
              <a:rPr sz="1100" spc="-15" dirty="0">
                <a:latin typeface="Times New Roman"/>
                <a:cs typeface="Times New Roman"/>
              </a:rPr>
              <a:t> </a:t>
            </a:r>
            <a:r>
              <a:rPr sz="1100" dirty="0">
                <a:latin typeface="Times New Roman"/>
                <a:cs typeface="Times New Roman"/>
              </a:rPr>
              <a:t>:</a:t>
            </a:r>
            <a:endParaRPr sz="1100">
              <a:latin typeface="Times New Roman"/>
              <a:cs typeface="Times New Roman"/>
            </a:endParaRPr>
          </a:p>
          <a:p>
            <a:pPr marL="1022985">
              <a:lnSpc>
                <a:spcPct val="100000"/>
              </a:lnSpc>
              <a:spcBef>
                <a:spcPts val="5"/>
              </a:spcBef>
            </a:pPr>
            <a:r>
              <a:rPr sz="1100" spc="-5" dirty="0">
                <a:latin typeface="Times New Roman"/>
                <a:cs typeface="Times New Roman"/>
              </a:rPr>
              <a:t>AC</a:t>
            </a:r>
            <a:r>
              <a:rPr sz="1100" spc="-10" dirty="0">
                <a:latin typeface="Times New Roman"/>
                <a:cs typeface="Times New Roman"/>
              </a:rPr>
              <a:t> </a:t>
            </a:r>
            <a:r>
              <a:rPr sz="1100" spc="-5" dirty="0">
                <a:latin typeface="Times New Roman"/>
                <a:cs typeface="Times New Roman"/>
              </a:rPr>
              <a:t>9032-2-2CA-2S</a:t>
            </a:r>
            <a:endParaRPr sz="1100">
              <a:latin typeface="Times New Roman"/>
              <a:cs typeface="Times New Roman"/>
            </a:endParaRPr>
          </a:p>
        </p:txBody>
      </p:sp>
      <p:sp>
        <p:nvSpPr>
          <p:cNvPr id="17" name="object 17"/>
          <p:cNvSpPr txBox="1"/>
          <p:nvPr/>
        </p:nvSpPr>
        <p:spPr>
          <a:xfrm>
            <a:off x="3767454" y="2090673"/>
            <a:ext cx="2336165" cy="193675"/>
          </a:xfrm>
          <a:prstGeom prst="rect">
            <a:avLst/>
          </a:prstGeom>
        </p:spPr>
        <p:txBody>
          <a:bodyPr vert="horz" wrap="square" lIns="0" tIns="12700" rIns="0" bIns="0" rtlCol="0">
            <a:spAutoFit/>
          </a:bodyPr>
          <a:lstStyle/>
          <a:p>
            <a:pPr marL="96520" indent="-84455">
              <a:lnSpc>
                <a:spcPct val="100000"/>
              </a:lnSpc>
              <a:spcBef>
                <a:spcPts val="100"/>
              </a:spcBef>
              <a:buChar char="•"/>
              <a:tabLst>
                <a:tab pos="97155" algn="l"/>
              </a:tabLst>
            </a:pPr>
            <a:r>
              <a:rPr sz="1100" b="1" i="1" spc="-5" dirty="0">
                <a:solidFill>
                  <a:srgbClr val="5F5F5F"/>
                </a:solidFill>
                <a:latin typeface="Times New Roman"/>
                <a:cs typeface="Times New Roman"/>
              </a:rPr>
              <a:t>AC </a:t>
            </a:r>
            <a:r>
              <a:rPr sz="1100" b="1" i="1" dirty="0">
                <a:solidFill>
                  <a:srgbClr val="5F5F5F"/>
                </a:solidFill>
                <a:latin typeface="Times New Roman"/>
                <a:cs typeface="Times New Roman"/>
              </a:rPr>
              <a:t>9032 BUILT-IN </a:t>
            </a:r>
            <a:r>
              <a:rPr sz="1100" b="1" i="1" spc="-10" dirty="0">
                <a:solidFill>
                  <a:srgbClr val="5F5F5F"/>
                </a:solidFill>
                <a:latin typeface="Times New Roman"/>
                <a:cs typeface="Times New Roman"/>
              </a:rPr>
              <a:t>CONTROL</a:t>
            </a:r>
            <a:r>
              <a:rPr sz="1100" b="1" i="1" spc="-45" dirty="0">
                <a:solidFill>
                  <a:srgbClr val="5F5F5F"/>
                </a:solidFill>
                <a:latin typeface="Times New Roman"/>
                <a:cs typeface="Times New Roman"/>
              </a:rPr>
              <a:t> </a:t>
            </a:r>
            <a:r>
              <a:rPr sz="1100" b="1" i="1" spc="-5" dirty="0">
                <a:solidFill>
                  <a:srgbClr val="5F5F5F"/>
                </a:solidFill>
                <a:latin typeface="Times New Roman"/>
                <a:cs typeface="Times New Roman"/>
              </a:rPr>
              <a:t>UNIT</a:t>
            </a:r>
            <a:endParaRPr sz="1100">
              <a:latin typeface="Times New Roman"/>
              <a:cs typeface="Times New Roman"/>
            </a:endParaRPr>
          </a:p>
        </p:txBody>
      </p:sp>
      <p:sp>
        <p:nvSpPr>
          <p:cNvPr id="18" name="object 18"/>
          <p:cNvSpPr txBox="1"/>
          <p:nvPr/>
        </p:nvSpPr>
        <p:spPr>
          <a:xfrm>
            <a:off x="3767454" y="2422906"/>
            <a:ext cx="3025140" cy="360045"/>
          </a:xfrm>
          <a:prstGeom prst="rect">
            <a:avLst/>
          </a:prstGeom>
        </p:spPr>
        <p:txBody>
          <a:bodyPr vert="horz" wrap="square" lIns="0" tIns="19685" rIns="0" bIns="0" rtlCol="0">
            <a:spAutoFit/>
          </a:bodyPr>
          <a:lstStyle/>
          <a:p>
            <a:pPr marL="154305" marR="5080" indent="-142240">
              <a:lnSpc>
                <a:spcPts val="1310"/>
              </a:lnSpc>
              <a:spcBef>
                <a:spcPts val="155"/>
              </a:spcBef>
            </a:pPr>
            <a:r>
              <a:rPr sz="1100" dirty="0">
                <a:solidFill>
                  <a:srgbClr val="5F5F5F"/>
                </a:solidFill>
                <a:latin typeface="Times New Roman"/>
                <a:cs typeface="Times New Roman"/>
              </a:rPr>
              <a:t>- </a:t>
            </a:r>
            <a:r>
              <a:rPr sz="1100" i="1" spc="-5" dirty="0">
                <a:solidFill>
                  <a:srgbClr val="5F5F5F"/>
                </a:solidFill>
                <a:latin typeface="Times New Roman"/>
                <a:cs typeface="Times New Roman"/>
              </a:rPr>
              <a:t>Integrates the "command" </a:t>
            </a:r>
            <a:r>
              <a:rPr sz="1100" i="1" dirty="0">
                <a:solidFill>
                  <a:srgbClr val="5F5F5F"/>
                </a:solidFill>
                <a:latin typeface="Times New Roman"/>
                <a:cs typeface="Times New Roman"/>
              </a:rPr>
              <a:t>and "power" </a:t>
            </a:r>
            <a:r>
              <a:rPr sz="1100" i="1" spc="-5" dirty="0">
                <a:solidFill>
                  <a:srgbClr val="5F5F5F"/>
                </a:solidFill>
                <a:latin typeface="Times New Roman"/>
                <a:cs typeface="Times New Roman"/>
              </a:rPr>
              <a:t>functions  </a:t>
            </a:r>
            <a:r>
              <a:rPr sz="1100" i="1" dirty="0">
                <a:solidFill>
                  <a:srgbClr val="5F5F5F"/>
                </a:solidFill>
                <a:latin typeface="Times New Roman"/>
                <a:cs typeface="Times New Roman"/>
              </a:rPr>
              <a:t>for 1 or 2 </a:t>
            </a:r>
            <a:r>
              <a:rPr sz="1100" i="1" spc="-5" dirty="0">
                <a:solidFill>
                  <a:srgbClr val="5F5F5F"/>
                </a:solidFill>
                <a:latin typeface="Times New Roman"/>
                <a:cs typeface="Times New Roman"/>
              </a:rPr>
              <a:t>axes </a:t>
            </a:r>
            <a:r>
              <a:rPr sz="1100" i="1" dirty="0">
                <a:solidFill>
                  <a:srgbClr val="5F5F5F"/>
                </a:solidFill>
                <a:latin typeface="Times New Roman"/>
                <a:cs typeface="Times New Roman"/>
              </a:rPr>
              <a:t>for a </a:t>
            </a:r>
            <a:r>
              <a:rPr sz="1100" i="1" spc="-5" dirty="0">
                <a:solidFill>
                  <a:srgbClr val="5F5F5F"/>
                </a:solidFill>
                <a:latin typeface="Times New Roman"/>
                <a:cs typeface="Times New Roman"/>
              </a:rPr>
              <a:t>motor </a:t>
            </a:r>
            <a:r>
              <a:rPr sz="1100" i="1" dirty="0">
                <a:solidFill>
                  <a:srgbClr val="5F5F5F"/>
                </a:solidFill>
                <a:latin typeface="Times New Roman"/>
                <a:cs typeface="Times New Roman"/>
              </a:rPr>
              <a:t>power </a:t>
            </a:r>
            <a:r>
              <a:rPr sz="1100" i="1" spc="-5" dirty="0">
                <a:solidFill>
                  <a:srgbClr val="5F5F5F"/>
                </a:solidFill>
                <a:latin typeface="Times New Roman"/>
                <a:cs typeface="Times New Roman"/>
              </a:rPr>
              <a:t>less </a:t>
            </a:r>
            <a:r>
              <a:rPr sz="1100" i="1" dirty="0">
                <a:solidFill>
                  <a:srgbClr val="5F5F5F"/>
                </a:solidFill>
                <a:latin typeface="Times New Roman"/>
                <a:cs typeface="Times New Roman"/>
              </a:rPr>
              <a:t>than 700</a:t>
            </a:r>
            <a:r>
              <a:rPr sz="1100" i="1" spc="-65" dirty="0">
                <a:solidFill>
                  <a:srgbClr val="5F5F5F"/>
                </a:solidFill>
                <a:latin typeface="Times New Roman"/>
                <a:cs typeface="Times New Roman"/>
              </a:rPr>
              <a:t> </a:t>
            </a:r>
            <a:r>
              <a:rPr sz="1100" i="1" dirty="0">
                <a:solidFill>
                  <a:srgbClr val="5F5F5F"/>
                </a:solidFill>
                <a:latin typeface="Times New Roman"/>
                <a:cs typeface="Times New Roman"/>
              </a:rPr>
              <a:t>W</a:t>
            </a:r>
            <a:endParaRPr sz="1100">
              <a:latin typeface="Times New Roman"/>
              <a:cs typeface="Times New Roman"/>
            </a:endParaRPr>
          </a:p>
        </p:txBody>
      </p:sp>
      <p:sp>
        <p:nvSpPr>
          <p:cNvPr id="19" name="object 19"/>
          <p:cNvSpPr txBox="1"/>
          <p:nvPr/>
        </p:nvSpPr>
        <p:spPr>
          <a:xfrm>
            <a:off x="3767454" y="3091942"/>
            <a:ext cx="3176270" cy="361315"/>
          </a:xfrm>
          <a:prstGeom prst="rect">
            <a:avLst/>
          </a:prstGeom>
        </p:spPr>
        <p:txBody>
          <a:bodyPr vert="horz" wrap="square" lIns="0" tIns="12700" rIns="0" bIns="0" rtlCol="0">
            <a:spAutoFit/>
          </a:bodyPr>
          <a:lstStyle/>
          <a:p>
            <a:pPr marL="154305" marR="5080" indent="-142240">
              <a:lnSpc>
                <a:spcPct val="100000"/>
              </a:lnSpc>
              <a:spcBef>
                <a:spcPts val="100"/>
              </a:spcBef>
              <a:tabLst>
                <a:tab pos="405130" algn="l"/>
                <a:tab pos="711200" algn="l"/>
                <a:tab pos="1187450" algn="l"/>
                <a:tab pos="1766570" algn="l"/>
                <a:tab pos="2150110" algn="l"/>
                <a:tab pos="2532380" algn="l"/>
                <a:tab pos="2869565" algn="l"/>
              </a:tabLst>
            </a:pPr>
            <a:r>
              <a:rPr sz="1100" dirty="0">
                <a:solidFill>
                  <a:srgbClr val="5F5F5F"/>
                </a:solidFill>
                <a:latin typeface="Times New Roman"/>
                <a:cs typeface="Times New Roman"/>
              </a:rPr>
              <a:t>-  </a:t>
            </a:r>
            <a:r>
              <a:rPr sz="1100" spc="-80" dirty="0">
                <a:solidFill>
                  <a:srgbClr val="5F5F5F"/>
                </a:solidFill>
                <a:latin typeface="Times New Roman"/>
                <a:cs typeface="Times New Roman"/>
              </a:rPr>
              <a:t> </a:t>
            </a:r>
            <a:r>
              <a:rPr sz="1100" i="1" dirty="0">
                <a:solidFill>
                  <a:srgbClr val="5F5F5F"/>
                </a:solidFill>
                <a:latin typeface="Times New Roman"/>
                <a:cs typeface="Times New Roman"/>
              </a:rPr>
              <a:t>In	the	</a:t>
            </a:r>
            <a:r>
              <a:rPr sz="1100" i="1" spc="-10" dirty="0">
                <a:solidFill>
                  <a:srgbClr val="5F5F5F"/>
                </a:solidFill>
                <a:latin typeface="Times New Roman"/>
                <a:cs typeface="Times New Roman"/>
              </a:rPr>
              <a:t>2</a:t>
            </a:r>
            <a:r>
              <a:rPr sz="1100" i="1" dirty="0">
                <a:solidFill>
                  <a:srgbClr val="5F5F5F"/>
                </a:solidFill>
                <a:latin typeface="Times New Roman"/>
                <a:cs typeface="Times New Roman"/>
              </a:rPr>
              <a:t>-a</a:t>
            </a:r>
            <a:r>
              <a:rPr sz="1100" i="1" spc="-10" dirty="0">
                <a:solidFill>
                  <a:srgbClr val="5F5F5F"/>
                </a:solidFill>
                <a:latin typeface="Times New Roman"/>
                <a:cs typeface="Times New Roman"/>
              </a:rPr>
              <a:t>x</a:t>
            </a:r>
            <a:r>
              <a:rPr sz="1100" i="1" dirty="0">
                <a:solidFill>
                  <a:srgbClr val="5F5F5F"/>
                </a:solidFill>
                <a:latin typeface="Times New Roman"/>
                <a:cs typeface="Times New Roman"/>
              </a:rPr>
              <a:t>is	</a:t>
            </a:r>
            <a:r>
              <a:rPr sz="1100" i="1" spc="-10" dirty="0">
                <a:solidFill>
                  <a:srgbClr val="5F5F5F"/>
                </a:solidFill>
                <a:latin typeface="Times New Roman"/>
                <a:cs typeface="Times New Roman"/>
              </a:rPr>
              <a:t>v</a:t>
            </a:r>
            <a:r>
              <a:rPr sz="1100" i="1" dirty="0">
                <a:solidFill>
                  <a:srgbClr val="5F5F5F"/>
                </a:solidFill>
                <a:latin typeface="Times New Roman"/>
                <a:cs typeface="Times New Roman"/>
              </a:rPr>
              <a:t>er</a:t>
            </a:r>
            <a:r>
              <a:rPr sz="1100" i="1" spc="-10" dirty="0">
                <a:solidFill>
                  <a:srgbClr val="5F5F5F"/>
                </a:solidFill>
                <a:latin typeface="Times New Roman"/>
                <a:cs typeface="Times New Roman"/>
              </a:rPr>
              <a:t>s</a:t>
            </a:r>
            <a:r>
              <a:rPr sz="1100" i="1" dirty="0">
                <a:solidFill>
                  <a:srgbClr val="5F5F5F"/>
                </a:solidFill>
                <a:latin typeface="Times New Roman"/>
                <a:cs typeface="Times New Roman"/>
              </a:rPr>
              <a:t>ion,	both	ax</a:t>
            </a:r>
            <a:r>
              <a:rPr sz="1100" i="1" spc="-10" dirty="0">
                <a:solidFill>
                  <a:srgbClr val="5F5F5F"/>
                </a:solidFill>
                <a:latin typeface="Times New Roman"/>
                <a:cs typeface="Times New Roman"/>
              </a:rPr>
              <a:t>e</a:t>
            </a:r>
            <a:r>
              <a:rPr sz="1100" i="1" dirty="0">
                <a:solidFill>
                  <a:srgbClr val="5F5F5F"/>
                </a:solidFill>
                <a:latin typeface="Times New Roman"/>
                <a:cs typeface="Times New Roman"/>
              </a:rPr>
              <a:t>s	can	</a:t>
            </a:r>
            <a:r>
              <a:rPr sz="1100" i="1" spc="-10" dirty="0">
                <a:solidFill>
                  <a:srgbClr val="5F5F5F"/>
                </a:solidFill>
                <a:latin typeface="Times New Roman"/>
                <a:cs typeface="Times New Roman"/>
              </a:rPr>
              <a:t>m</a:t>
            </a:r>
            <a:r>
              <a:rPr sz="1100" i="1" dirty="0">
                <a:solidFill>
                  <a:srgbClr val="5F5F5F"/>
                </a:solidFill>
                <a:latin typeface="Times New Roman"/>
                <a:cs typeface="Times New Roman"/>
              </a:rPr>
              <a:t>o</a:t>
            </a:r>
            <a:r>
              <a:rPr sz="1100" i="1" spc="-10" dirty="0">
                <a:solidFill>
                  <a:srgbClr val="5F5F5F"/>
                </a:solidFill>
                <a:latin typeface="Times New Roman"/>
                <a:cs typeface="Times New Roman"/>
              </a:rPr>
              <a:t>v</a:t>
            </a:r>
            <a:r>
              <a:rPr sz="1100" i="1" dirty="0">
                <a:solidFill>
                  <a:srgbClr val="5F5F5F"/>
                </a:solidFill>
                <a:latin typeface="Times New Roman"/>
                <a:cs typeface="Times New Roman"/>
              </a:rPr>
              <a:t>e  </a:t>
            </a:r>
            <a:r>
              <a:rPr sz="1100" i="1" spc="-5" dirty="0">
                <a:solidFill>
                  <a:srgbClr val="5F5F5F"/>
                </a:solidFill>
                <a:latin typeface="Times New Roman"/>
                <a:cs typeface="Times New Roman"/>
              </a:rPr>
              <a:t>simultaneously</a:t>
            </a:r>
            <a:endParaRPr sz="1100">
              <a:latin typeface="Times New Roman"/>
              <a:cs typeface="Times New Roman"/>
            </a:endParaRPr>
          </a:p>
        </p:txBody>
      </p:sp>
      <p:sp>
        <p:nvSpPr>
          <p:cNvPr id="20" name="object 20"/>
          <p:cNvSpPr txBox="1"/>
          <p:nvPr/>
        </p:nvSpPr>
        <p:spPr>
          <a:xfrm>
            <a:off x="3767454" y="3593719"/>
            <a:ext cx="243332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F5F5F"/>
                </a:solidFill>
                <a:latin typeface="Times New Roman"/>
                <a:cs typeface="Times New Roman"/>
              </a:rPr>
              <a:t>-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available interfaces </a:t>
            </a:r>
            <a:r>
              <a:rPr sz="1100" i="1" dirty="0">
                <a:solidFill>
                  <a:srgbClr val="5F5F5F"/>
                </a:solidFill>
                <a:latin typeface="Times New Roman"/>
                <a:cs typeface="Times New Roman"/>
              </a:rPr>
              <a:t>for recopy </a:t>
            </a:r>
            <a:r>
              <a:rPr sz="1100" i="1" spc="-5" dirty="0">
                <a:solidFill>
                  <a:srgbClr val="5F5F5F"/>
                </a:solidFill>
                <a:latin typeface="Times New Roman"/>
                <a:cs typeface="Times New Roman"/>
              </a:rPr>
              <a:t>are</a:t>
            </a:r>
            <a:r>
              <a:rPr sz="1100" i="1" spc="-114" dirty="0">
                <a:solidFill>
                  <a:srgbClr val="5F5F5F"/>
                </a:solidFill>
                <a:latin typeface="Times New Roman"/>
                <a:cs typeface="Times New Roman"/>
              </a:rPr>
              <a:t> </a:t>
            </a:r>
            <a:r>
              <a:rPr sz="1100" i="1" dirty="0">
                <a:solidFill>
                  <a:srgbClr val="5F5F5F"/>
                </a:solidFill>
                <a:latin typeface="Times New Roman"/>
                <a:cs typeface="Times New Roman"/>
              </a:rPr>
              <a:t>:</a:t>
            </a:r>
            <a:endParaRPr sz="1100">
              <a:latin typeface="Times New Roman"/>
              <a:cs typeface="Times New Roman"/>
            </a:endParaRPr>
          </a:p>
        </p:txBody>
      </p:sp>
      <p:graphicFrame>
        <p:nvGraphicFramePr>
          <p:cNvPr id="21" name="object 21"/>
          <p:cNvGraphicFramePr>
            <a:graphicFrameLocks noGrp="1"/>
          </p:cNvGraphicFramePr>
          <p:nvPr/>
        </p:nvGraphicFramePr>
        <p:xfrm>
          <a:off x="3956939" y="3955414"/>
          <a:ext cx="2790825" cy="1389886"/>
        </p:xfrm>
        <a:graphic>
          <a:graphicData uri="http://schemas.openxmlformats.org/drawingml/2006/table">
            <a:tbl>
              <a:tblPr firstRow="1" bandRow="1">
                <a:tableStyleId>{2D5ABB26-0587-4C30-8999-92F81FD0307C}</a:tableStyleId>
              </a:tblPr>
              <a:tblGrid>
                <a:gridCol w="2161540">
                  <a:extLst>
                    <a:ext uri="{9D8B030D-6E8A-4147-A177-3AD203B41FA5}">
                      <a16:colId xmlns:a16="http://schemas.microsoft.com/office/drawing/2014/main" val="20000"/>
                    </a:ext>
                  </a:extLst>
                </a:gridCol>
                <a:gridCol w="629285">
                  <a:extLst>
                    <a:ext uri="{9D8B030D-6E8A-4147-A177-3AD203B41FA5}">
                      <a16:colId xmlns:a16="http://schemas.microsoft.com/office/drawing/2014/main" val="20001"/>
                    </a:ext>
                  </a:extLst>
                </a:gridCol>
              </a:tblGrid>
              <a:tr h="173736">
                <a:tc>
                  <a:txBody>
                    <a:bodyPr/>
                    <a:lstStyle/>
                    <a:p>
                      <a:pPr marL="67945">
                        <a:lnSpc>
                          <a:spcPts val="1240"/>
                        </a:lnSpc>
                      </a:pPr>
                      <a:r>
                        <a:rPr sz="1100" i="1" dirty="0">
                          <a:solidFill>
                            <a:srgbClr val="5F5F5F"/>
                          </a:solidFill>
                          <a:latin typeface="Times New Roman"/>
                          <a:cs typeface="Times New Roman"/>
                        </a:rPr>
                        <a:t>absolute </a:t>
                      </a:r>
                      <a:r>
                        <a:rPr sz="1100" i="1" spc="-5" dirty="0">
                          <a:solidFill>
                            <a:srgbClr val="5F5F5F"/>
                          </a:solidFill>
                          <a:latin typeface="Times New Roman"/>
                          <a:cs typeface="Times New Roman"/>
                        </a:rPr>
                        <a:t>optical</a:t>
                      </a:r>
                      <a:r>
                        <a:rPr sz="1100" i="1" spc="-10" dirty="0">
                          <a:solidFill>
                            <a:srgbClr val="5F5F5F"/>
                          </a:solidFill>
                          <a:latin typeface="Times New Roman"/>
                          <a:cs typeface="Times New Roman"/>
                        </a:rPr>
                        <a:t> </a:t>
                      </a:r>
                      <a:r>
                        <a:rPr sz="1100" i="1" spc="-5" dirty="0">
                          <a:solidFill>
                            <a:srgbClr val="5F5F5F"/>
                          </a:solidFill>
                          <a:latin typeface="Times New Roman"/>
                          <a:cs typeface="Times New Roman"/>
                        </a:rPr>
                        <a:t>encoder</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240"/>
                        </a:lnSpc>
                      </a:pPr>
                      <a:r>
                        <a:rPr sz="1100" i="1" dirty="0">
                          <a:solidFill>
                            <a:srgbClr val="5F5F5F"/>
                          </a:solidFill>
                          <a:latin typeface="Times New Roman"/>
                          <a:cs typeface="Times New Roman"/>
                        </a:rPr>
                        <a:t>code</a:t>
                      </a:r>
                      <a:r>
                        <a:rPr sz="1100" i="1" spc="-30" dirty="0">
                          <a:solidFill>
                            <a:srgbClr val="5F5F5F"/>
                          </a:solidFill>
                          <a:latin typeface="Times New Roman"/>
                          <a:cs typeface="Times New Roman"/>
                        </a:rPr>
                        <a:t> </a:t>
                      </a:r>
                      <a:r>
                        <a:rPr sz="1100" i="1" dirty="0">
                          <a:solidFill>
                            <a:srgbClr val="5F5F5F"/>
                          </a:solidFill>
                          <a:latin typeface="Times New Roman"/>
                          <a:cs typeface="Times New Roman"/>
                        </a:rPr>
                        <a:t>CA</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73735">
                <a:tc>
                  <a:txBody>
                    <a:bodyPr/>
                    <a:lstStyle/>
                    <a:p>
                      <a:pPr marL="67945">
                        <a:lnSpc>
                          <a:spcPts val="1240"/>
                        </a:lnSpc>
                      </a:pPr>
                      <a:r>
                        <a:rPr sz="1100" i="1" spc="-5" dirty="0">
                          <a:solidFill>
                            <a:srgbClr val="5F5F5F"/>
                          </a:solidFill>
                          <a:latin typeface="Times New Roman"/>
                          <a:cs typeface="Times New Roman"/>
                        </a:rPr>
                        <a:t>modularity </a:t>
                      </a:r>
                      <a:r>
                        <a:rPr sz="1100" i="1" dirty="0">
                          <a:solidFill>
                            <a:srgbClr val="5F5F5F"/>
                          </a:solidFill>
                          <a:latin typeface="Times New Roman"/>
                          <a:cs typeface="Times New Roman"/>
                        </a:rPr>
                        <a:t>2</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73736">
                <a:tc>
                  <a:txBody>
                    <a:bodyPr/>
                    <a:lstStyle/>
                    <a:p>
                      <a:pPr marL="67945">
                        <a:lnSpc>
                          <a:spcPts val="1240"/>
                        </a:lnSpc>
                      </a:pPr>
                      <a:r>
                        <a:rPr sz="1100" i="1" spc="-5" dirty="0">
                          <a:solidFill>
                            <a:srgbClr val="5F5F5F"/>
                          </a:solidFill>
                          <a:latin typeface="Times New Roman"/>
                          <a:cs typeface="Times New Roman"/>
                        </a:rPr>
                        <a:t>incremental optical</a:t>
                      </a:r>
                      <a:r>
                        <a:rPr sz="1100" i="1" spc="10" dirty="0">
                          <a:solidFill>
                            <a:srgbClr val="5F5F5F"/>
                          </a:solidFill>
                          <a:latin typeface="Times New Roman"/>
                          <a:cs typeface="Times New Roman"/>
                        </a:rPr>
                        <a:t> </a:t>
                      </a:r>
                      <a:r>
                        <a:rPr sz="1100" i="1" spc="-5" dirty="0">
                          <a:solidFill>
                            <a:srgbClr val="5F5F5F"/>
                          </a:solidFill>
                          <a:latin typeface="Times New Roman"/>
                          <a:cs typeface="Times New Roman"/>
                        </a:rPr>
                        <a:t>encoder</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240"/>
                        </a:lnSpc>
                      </a:pPr>
                      <a:r>
                        <a:rPr sz="1100" i="1" dirty="0">
                          <a:solidFill>
                            <a:srgbClr val="5F5F5F"/>
                          </a:solidFill>
                          <a:latin typeface="Times New Roman"/>
                          <a:cs typeface="Times New Roman"/>
                        </a:rPr>
                        <a:t>code</a:t>
                      </a:r>
                      <a:r>
                        <a:rPr sz="1100" i="1" spc="-20" dirty="0">
                          <a:solidFill>
                            <a:srgbClr val="5F5F5F"/>
                          </a:solidFill>
                          <a:latin typeface="Times New Roman"/>
                          <a:cs typeface="Times New Roman"/>
                        </a:rPr>
                        <a:t> </a:t>
                      </a:r>
                      <a:r>
                        <a:rPr sz="1100" i="1" spc="-5" dirty="0">
                          <a:solidFill>
                            <a:srgbClr val="5F5F5F"/>
                          </a:solidFill>
                          <a:latin typeface="Times New Roman"/>
                          <a:cs typeface="Times New Roman"/>
                        </a:rPr>
                        <a:t>CI</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73736">
                <a:tc>
                  <a:txBody>
                    <a:bodyPr/>
                    <a:lstStyle/>
                    <a:p>
                      <a:pPr marL="67945">
                        <a:lnSpc>
                          <a:spcPts val="1240"/>
                        </a:lnSpc>
                      </a:pPr>
                      <a:r>
                        <a:rPr sz="1100" i="1" spc="-5" dirty="0">
                          <a:solidFill>
                            <a:srgbClr val="5F5F5F"/>
                          </a:solidFill>
                          <a:latin typeface="Times New Roman"/>
                          <a:cs typeface="Times New Roman"/>
                        </a:rPr>
                        <a:t>modularity </a:t>
                      </a:r>
                      <a:r>
                        <a:rPr sz="1100" i="1" dirty="0">
                          <a:solidFill>
                            <a:srgbClr val="5F5F5F"/>
                          </a:solidFill>
                          <a:latin typeface="Times New Roman"/>
                          <a:cs typeface="Times New Roman"/>
                        </a:rPr>
                        <a:t>2</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73736">
                <a:tc>
                  <a:txBody>
                    <a:bodyPr/>
                    <a:lstStyle/>
                    <a:p>
                      <a:pPr marL="67945">
                        <a:lnSpc>
                          <a:spcPts val="1240"/>
                        </a:lnSpc>
                      </a:pPr>
                      <a:r>
                        <a:rPr sz="1100" i="1" dirty="0">
                          <a:solidFill>
                            <a:srgbClr val="5F5F5F"/>
                          </a:solidFill>
                          <a:latin typeface="Times New Roman"/>
                          <a:cs typeface="Times New Roman"/>
                        </a:rPr>
                        <a:t>synchro</a:t>
                      </a:r>
                      <a:r>
                        <a:rPr sz="1100" i="1" spc="-5" dirty="0">
                          <a:solidFill>
                            <a:srgbClr val="5F5F5F"/>
                          </a:solidFill>
                          <a:latin typeface="Times New Roman"/>
                          <a:cs typeface="Times New Roman"/>
                        </a:rPr>
                        <a:t> Selsyn</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240"/>
                        </a:lnSpc>
                      </a:pPr>
                      <a:r>
                        <a:rPr sz="1100" i="1" dirty="0">
                          <a:solidFill>
                            <a:srgbClr val="5F5F5F"/>
                          </a:solidFill>
                          <a:latin typeface="Times New Roman"/>
                          <a:cs typeface="Times New Roman"/>
                        </a:rPr>
                        <a:t>code</a:t>
                      </a:r>
                      <a:r>
                        <a:rPr sz="1100" i="1" spc="-15" dirty="0">
                          <a:solidFill>
                            <a:srgbClr val="5F5F5F"/>
                          </a:solidFill>
                          <a:latin typeface="Times New Roman"/>
                          <a:cs typeface="Times New Roman"/>
                        </a:rPr>
                        <a:t> </a:t>
                      </a:r>
                      <a:r>
                        <a:rPr sz="1100" i="1" dirty="0">
                          <a:solidFill>
                            <a:srgbClr val="5F5F5F"/>
                          </a:solidFill>
                          <a:latin typeface="Times New Roman"/>
                          <a:cs typeface="Times New Roman"/>
                        </a:rPr>
                        <a:t>S</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173735">
                <a:tc>
                  <a:txBody>
                    <a:bodyPr/>
                    <a:lstStyle/>
                    <a:p>
                      <a:pPr marL="67945">
                        <a:lnSpc>
                          <a:spcPts val="1240"/>
                        </a:lnSpc>
                      </a:pPr>
                      <a:r>
                        <a:rPr sz="1100" i="1" spc="-5" dirty="0">
                          <a:solidFill>
                            <a:srgbClr val="5F5F5F"/>
                          </a:solidFill>
                          <a:latin typeface="Times New Roman"/>
                          <a:cs typeface="Times New Roman"/>
                        </a:rPr>
                        <a:t>modularity </a:t>
                      </a:r>
                      <a:r>
                        <a:rPr sz="1100" i="1" dirty="0">
                          <a:solidFill>
                            <a:srgbClr val="5F5F5F"/>
                          </a:solidFill>
                          <a:latin typeface="Times New Roman"/>
                          <a:cs typeface="Times New Roman"/>
                        </a:rPr>
                        <a:t>1</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73736">
                <a:tc>
                  <a:txBody>
                    <a:bodyPr/>
                    <a:lstStyle/>
                    <a:p>
                      <a:pPr marL="67945">
                        <a:lnSpc>
                          <a:spcPts val="1240"/>
                        </a:lnSpc>
                      </a:pPr>
                      <a:r>
                        <a:rPr sz="1100" i="1" spc="-5" dirty="0">
                          <a:solidFill>
                            <a:srgbClr val="5F5F5F"/>
                          </a:solidFill>
                          <a:latin typeface="Times New Roman"/>
                          <a:cs typeface="Times New Roman"/>
                        </a:rPr>
                        <a:t>resolver</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a:lnSpc>
                          <a:spcPts val="1240"/>
                        </a:lnSpc>
                      </a:pPr>
                      <a:r>
                        <a:rPr sz="1100" i="1" dirty="0">
                          <a:solidFill>
                            <a:srgbClr val="5F5F5F"/>
                          </a:solidFill>
                          <a:latin typeface="Times New Roman"/>
                          <a:cs typeface="Times New Roman"/>
                        </a:rPr>
                        <a:t>code</a:t>
                      </a:r>
                      <a:r>
                        <a:rPr sz="1100" i="1" spc="-15" dirty="0">
                          <a:solidFill>
                            <a:srgbClr val="5F5F5F"/>
                          </a:solidFill>
                          <a:latin typeface="Times New Roman"/>
                          <a:cs typeface="Times New Roman"/>
                        </a:rPr>
                        <a:t> </a:t>
                      </a:r>
                      <a:r>
                        <a:rPr sz="1100" i="1" dirty="0">
                          <a:solidFill>
                            <a:srgbClr val="5F5F5F"/>
                          </a:solidFill>
                          <a:latin typeface="Times New Roman"/>
                          <a:cs typeface="Times New Roman"/>
                        </a:rPr>
                        <a:t>R</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173736">
                <a:tc>
                  <a:txBody>
                    <a:bodyPr/>
                    <a:lstStyle/>
                    <a:p>
                      <a:pPr marL="67945">
                        <a:lnSpc>
                          <a:spcPts val="1240"/>
                        </a:lnSpc>
                      </a:pPr>
                      <a:r>
                        <a:rPr sz="1100" i="1" spc="-5" dirty="0">
                          <a:solidFill>
                            <a:srgbClr val="5F5F5F"/>
                          </a:solidFill>
                          <a:latin typeface="Times New Roman"/>
                          <a:cs typeface="Times New Roman"/>
                        </a:rPr>
                        <a:t>modularity </a:t>
                      </a:r>
                      <a:r>
                        <a:rPr sz="1100" i="1" dirty="0">
                          <a:solidFill>
                            <a:srgbClr val="5F5F5F"/>
                          </a:solidFill>
                          <a:latin typeface="Times New Roman"/>
                          <a:cs typeface="Times New Roman"/>
                        </a:rPr>
                        <a:t>2</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bl>
          </a:graphicData>
        </a:graphic>
      </p:graphicFrame>
      <p:sp>
        <p:nvSpPr>
          <p:cNvPr id="22" name="object 22"/>
          <p:cNvSpPr txBox="1"/>
          <p:nvPr/>
        </p:nvSpPr>
        <p:spPr>
          <a:xfrm>
            <a:off x="3959986" y="5522086"/>
            <a:ext cx="2791460" cy="843280"/>
          </a:xfrm>
          <a:prstGeom prst="rect">
            <a:avLst/>
          </a:prstGeom>
          <a:ln w="6096">
            <a:solidFill>
              <a:srgbClr val="000000"/>
            </a:solidFill>
          </a:ln>
        </p:spPr>
        <p:txBody>
          <a:bodyPr vert="horz" wrap="square" lIns="0" tIns="0" rIns="0" bIns="0" rtlCol="0">
            <a:spAutoFit/>
          </a:bodyPr>
          <a:lstStyle/>
          <a:p>
            <a:pPr marL="67945">
              <a:lnSpc>
                <a:spcPts val="1240"/>
              </a:lnSpc>
            </a:pPr>
            <a:r>
              <a:rPr sz="1100" dirty="0">
                <a:solidFill>
                  <a:srgbClr val="5F5F5F"/>
                </a:solidFill>
                <a:latin typeface="Times New Roman"/>
                <a:cs typeface="Times New Roman"/>
              </a:rPr>
              <a:t>- </a:t>
            </a:r>
            <a:r>
              <a:rPr sz="1100" i="1" dirty="0">
                <a:solidFill>
                  <a:srgbClr val="5F5F5F"/>
                </a:solidFill>
                <a:latin typeface="Times New Roman"/>
                <a:cs typeface="Times New Roman"/>
              </a:rPr>
              <a:t>Product</a:t>
            </a:r>
            <a:r>
              <a:rPr sz="1100" i="1" spc="-45" dirty="0">
                <a:solidFill>
                  <a:srgbClr val="5F5F5F"/>
                </a:solidFill>
                <a:latin typeface="Times New Roman"/>
                <a:cs typeface="Times New Roman"/>
              </a:rPr>
              <a:t> </a:t>
            </a:r>
            <a:r>
              <a:rPr sz="1100" i="1" spc="-5" dirty="0">
                <a:solidFill>
                  <a:srgbClr val="5F5F5F"/>
                </a:solidFill>
                <a:latin typeface="Times New Roman"/>
                <a:cs typeface="Times New Roman"/>
              </a:rPr>
              <a:t>code</a:t>
            </a:r>
            <a:endParaRPr sz="1100">
              <a:latin typeface="Times New Roman"/>
              <a:cs typeface="Times New Roman"/>
            </a:endParaRPr>
          </a:p>
          <a:p>
            <a:pPr>
              <a:lnSpc>
                <a:spcPct val="100000"/>
              </a:lnSpc>
              <a:spcBef>
                <a:spcPts val="45"/>
              </a:spcBef>
            </a:pPr>
            <a:endParaRPr sz="1100">
              <a:latin typeface="Times New Roman"/>
              <a:cs typeface="Times New Roman"/>
            </a:endParaRPr>
          </a:p>
          <a:p>
            <a:pPr marL="1905" algn="ctr">
              <a:lnSpc>
                <a:spcPct val="100000"/>
              </a:lnSpc>
            </a:pPr>
            <a:r>
              <a:rPr sz="1100" i="1" dirty="0">
                <a:solidFill>
                  <a:srgbClr val="5F5F5F"/>
                </a:solidFill>
                <a:latin typeface="Times New Roman"/>
                <a:cs typeface="Times New Roman"/>
              </a:rPr>
              <a:t>AC 9032 – n – xCA – </a:t>
            </a:r>
            <a:r>
              <a:rPr sz="1100" i="1" spc="-5" dirty="0">
                <a:solidFill>
                  <a:srgbClr val="5F5F5F"/>
                </a:solidFill>
                <a:latin typeface="Times New Roman"/>
                <a:cs typeface="Times New Roman"/>
              </a:rPr>
              <a:t>xCI </a:t>
            </a:r>
            <a:r>
              <a:rPr sz="1100" i="1" dirty="0">
                <a:solidFill>
                  <a:srgbClr val="5F5F5F"/>
                </a:solidFill>
                <a:latin typeface="Times New Roman"/>
                <a:cs typeface="Times New Roman"/>
              </a:rPr>
              <a:t>– xS –</a:t>
            </a:r>
            <a:r>
              <a:rPr sz="1100" i="1" spc="-60" dirty="0">
                <a:solidFill>
                  <a:srgbClr val="5F5F5F"/>
                </a:solidFill>
                <a:latin typeface="Times New Roman"/>
                <a:cs typeface="Times New Roman"/>
              </a:rPr>
              <a:t> </a:t>
            </a:r>
            <a:r>
              <a:rPr sz="1100" i="1" dirty="0">
                <a:solidFill>
                  <a:srgbClr val="5F5F5F"/>
                </a:solidFill>
                <a:latin typeface="Times New Roman"/>
                <a:cs typeface="Times New Roman"/>
              </a:rPr>
              <a:t>xR</a:t>
            </a:r>
            <a:endParaRPr sz="1100">
              <a:latin typeface="Times New Roman"/>
              <a:cs typeface="Times New Roman"/>
            </a:endParaRPr>
          </a:p>
          <a:p>
            <a:pPr>
              <a:lnSpc>
                <a:spcPct val="100000"/>
              </a:lnSpc>
              <a:spcBef>
                <a:spcPts val="55"/>
              </a:spcBef>
            </a:pPr>
            <a:endParaRPr sz="1100">
              <a:latin typeface="Times New Roman"/>
              <a:cs typeface="Times New Roman"/>
            </a:endParaRPr>
          </a:p>
          <a:p>
            <a:pPr algn="ctr">
              <a:lnSpc>
                <a:spcPct val="100000"/>
              </a:lnSpc>
            </a:pPr>
            <a:r>
              <a:rPr sz="1100" i="1" spc="-5" dirty="0">
                <a:solidFill>
                  <a:srgbClr val="5F5F5F"/>
                </a:solidFill>
                <a:latin typeface="Times New Roman"/>
                <a:cs typeface="Times New Roman"/>
              </a:rPr>
              <a:t>Where </a:t>
            </a:r>
            <a:r>
              <a:rPr sz="1100" i="1" dirty="0">
                <a:solidFill>
                  <a:srgbClr val="5F5F5F"/>
                </a:solidFill>
                <a:latin typeface="Times New Roman"/>
                <a:cs typeface="Times New Roman"/>
              </a:rPr>
              <a:t>:</a:t>
            </a:r>
            <a:endParaRPr sz="1100">
              <a:latin typeface="Times New Roman"/>
              <a:cs typeface="Times New Roman"/>
            </a:endParaRPr>
          </a:p>
        </p:txBody>
      </p:sp>
      <p:sp>
        <p:nvSpPr>
          <p:cNvPr id="23" name="object 23"/>
          <p:cNvSpPr txBox="1"/>
          <p:nvPr/>
        </p:nvSpPr>
        <p:spPr>
          <a:xfrm>
            <a:off x="3770503" y="6509384"/>
            <a:ext cx="2698750" cy="862965"/>
          </a:xfrm>
          <a:prstGeom prst="rect">
            <a:avLst/>
          </a:prstGeom>
        </p:spPr>
        <p:txBody>
          <a:bodyPr vert="horz" wrap="square" lIns="0" tIns="13335" rIns="0" bIns="0" rtlCol="0">
            <a:spAutoFit/>
          </a:bodyPr>
          <a:lstStyle/>
          <a:p>
            <a:pPr marL="12700">
              <a:lnSpc>
                <a:spcPts val="1315"/>
              </a:lnSpc>
              <a:spcBef>
                <a:spcPts val="105"/>
              </a:spcBef>
              <a:tabLst>
                <a:tab pos="455930" algn="l"/>
              </a:tabLst>
            </a:pPr>
            <a:r>
              <a:rPr sz="1100" i="1" dirty="0">
                <a:solidFill>
                  <a:srgbClr val="5F5F5F"/>
                </a:solidFill>
                <a:latin typeface="Times New Roman"/>
                <a:cs typeface="Times New Roman"/>
              </a:rPr>
              <a:t>n	= number </a:t>
            </a:r>
            <a:r>
              <a:rPr sz="1100" i="1" spc="-10" dirty="0">
                <a:solidFill>
                  <a:srgbClr val="5F5F5F"/>
                </a:solidFill>
                <a:latin typeface="Times New Roman"/>
                <a:cs typeface="Times New Roman"/>
              </a:rPr>
              <a:t>of </a:t>
            </a:r>
            <a:r>
              <a:rPr sz="1100" i="1" spc="-5" dirty="0">
                <a:solidFill>
                  <a:srgbClr val="5F5F5F"/>
                </a:solidFill>
                <a:latin typeface="Times New Roman"/>
                <a:cs typeface="Times New Roman"/>
              </a:rPr>
              <a:t>axes (1 </a:t>
            </a:r>
            <a:r>
              <a:rPr sz="1100" i="1" dirty="0">
                <a:solidFill>
                  <a:srgbClr val="5F5F5F"/>
                </a:solidFill>
                <a:latin typeface="Times New Roman"/>
                <a:cs typeface="Times New Roman"/>
              </a:rPr>
              <a:t>or 2)</a:t>
            </a:r>
            <a:endParaRPr sz="1100">
              <a:latin typeface="Times New Roman"/>
              <a:cs typeface="Times New Roman"/>
            </a:endParaRPr>
          </a:p>
          <a:p>
            <a:pPr marL="12700" marR="5080">
              <a:lnSpc>
                <a:spcPts val="1320"/>
              </a:lnSpc>
              <a:spcBef>
                <a:spcPts val="35"/>
              </a:spcBef>
            </a:pPr>
            <a:r>
              <a:rPr sz="1100" i="1" dirty="0">
                <a:solidFill>
                  <a:srgbClr val="5F5F5F"/>
                </a:solidFill>
                <a:latin typeface="Times New Roman"/>
                <a:cs typeface="Times New Roman"/>
              </a:rPr>
              <a:t>xCA : x = number of </a:t>
            </a:r>
            <a:r>
              <a:rPr sz="1100" i="1" spc="-5" dirty="0">
                <a:solidFill>
                  <a:srgbClr val="5F5F5F"/>
                </a:solidFill>
                <a:latin typeface="Times New Roman"/>
                <a:cs typeface="Times New Roman"/>
              </a:rPr>
              <a:t>absolute encoders (1-2)  </a:t>
            </a:r>
            <a:r>
              <a:rPr sz="1100" i="1" dirty="0">
                <a:solidFill>
                  <a:srgbClr val="5F5F5F"/>
                </a:solidFill>
                <a:latin typeface="Times New Roman"/>
                <a:cs typeface="Times New Roman"/>
              </a:rPr>
              <a:t>xCI : x = </a:t>
            </a:r>
            <a:r>
              <a:rPr sz="1100" i="1" spc="-5" dirty="0">
                <a:solidFill>
                  <a:srgbClr val="5F5F5F"/>
                </a:solidFill>
                <a:latin typeface="Times New Roman"/>
                <a:cs typeface="Times New Roman"/>
              </a:rPr>
              <a:t>number of incremental encoders </a:t>
            </a:r>
            <a:r>
              <a:rPr sz="1100" i="1" dirty="0">
                <a:solidFill>
                  <a:srgbClr val="5F5F5F"/>
                </a:solidFill>
                <a:latin typeface="Times New Roman"/>
                <a:cs typeface="Times New Roman"/>
              </a:rPr>
              <a:t>(1-2)  xS : x = </a:t>
            </a:r>
            <a:r>
              <a:rPr sz="1100" i="1" spc="-5" dirty="0">
                <a:solidFill>
                  <a:srgbClr val="5F5F5F"/>
                </a:solidFill>
                <a:latin typeface="Times New Roman"/>
                <a:cs typeface="Times New Roman"/>
              </a:rPr>
              <a:t>number </a:t>
            </a:r>
            <a:r>
              <a:rPr sz="1100" i="1" dirty="0">
                <a:solidFill>
                  <a:srgbClr val="5F5F5F"/>
                </a:solidFill>
                <a:latin typeface="Times New Roman"/>
                <a:cs typeface="Times New Roman"/>
              </a:rPr>
              <a:t>of </a:t>
            </a:r>
            <a:r>
              <a:rPr sz="1100" i="1" spc="-5" dirty="0">
                <a:solidFill>
                  <a:srgbClr val="5F5F5F"/>
                </a:solidFill>
                <a:latin typeface="Times New Roman"/>
                <a:cs typeface="Times New Roman"/>
              </a:rPr>
              <a:t>synchros selsyn</a:t>
            </a:r>
            <a:r>
              <a:rPr sz="1100" i="1" dirty="0">
                <a:solidFill>
                  <a:srgbClr val="5F5F5F"/>
                </a:solidFill>
                <a:latin typeface="Times New Roman"/>
                <a:cs typeface="Times New Roman"/>
              </a:rPr>
              <a:t> </a:t>
            </a:r>
            <a:r>
              <a:rPr sz="1100" i="1" spc="-5" dirty="0">
                <a:solidFill>
                  <a:srgbClr val="5F5F5F"/>
                </a:solidFill>
                <a:latin typeface="Times New Roman"/>
                <a:cs typeface="Times New Roman"/>
              </a:rPr>
              <a:t>(1-2)</a:t>
            </a:r>
            <a:endParaRPr sz="1100">
              <a:latin typeface="Times New Roman"/>
              <a:cs typeface="Times New Roman"/>
            </a:endParaRPr>
          </a:p>
          <a:p>
            <a:pPr marL="12700">
              <a:lnSpc>
                <a:spcPts val="1275"/>
              </a:lnSpc>
            </a:pPr>
            <a:r>
              <a:rPr sz="1100" i="1" dirty="0">
                <a:solidFill>
                  <a:srgbClr val="5F5F5F"/>
                </a:solidFill>
                <a:latin typeface="Times New Roman"/>
                <a:cs typeface="Times New Roman"/>
              </a:rPr>
              <a:t>xR : x = </a:t>
            </a:r>
            <a:r>
              <a:rPr sz="1100" i="1" spc="-5" dirty="0">
                <a:solidFill>
                  <a:srgbClr val="5F5F5F"/>
                </a:solidFill>
                <a:latin typeface="Times New Roman"/>
                <a:cs typeface="Times New Roman"/>
              </a:rPr>
              <a:t>number </a:t>
            </a:r>
            <a:r>
              <a:rPr sz="1100" i="1" dirty="0">
                <a:solidFill>
                  <a:srgbClr val="5F5F5F"/>
                </a:solidFill>
                <a:latin typeface="Times New Roman"/>
                <a:cs typeface="Times New Roman"/>
              </a:rPr>
              <a:t>of </a:t>
            </a:r>
            <a:r>
              <a:rPr sz="1100" i="1" spc="-5" dirty="0">
                <a:solidFill>
                  <a:srgbClr val="5F5F5F"/>
                </a:solidFill>
                <a:latin typeface="Times New Roman"/>
                <a:cs typeface="Times New Roman"/>
              </a:rPr>
              <a:t>resolvers</a:t>
            </a:r>
            <a:r>
              <a:rPr sz="1100" i="1" spc="-20" dirty="0">
                <a:solidFill>
                  <a:srgbClr val="5F5F5F"/>
                </a:solidFill>
                <a:latin typeface="Times New Roman"/>
                <a:cs typeface="Times New Roman"/>
              </a:rPr>
              <a:t> </a:t>
            </a:r>
            <a:r>
              <a:rPr sz="1100" i="1" dirty="0">
                <a:solidFill>
                  <a:srgbClr val="5F5F5F"/>
                </a:solidFill>
                <a:latin typeface="Times New Roman"/>
                <a:cs typeface="Times New Roman"/>
              </a:rPr>
              <a:t>(1-2)</a:t>
            </a:r>
            <a:endParaRPr sz="1100">
              <a:latin typeface="Times New Roman"/>
              <a:cs typeface="Times New Roman"/>
            </a:endParaRPr>
          </a:p>
        </p:txBody>
      </p:sp>
      <p:sp>
        <p:nvSpPr>
          <p:cNvPr id="24" name="object 24"/>
          <p:cNvSpPr txBox="1"/>
          <p:nvPr/>
        </p:nvSpPr>
        <p:spPr>
          <a:xfrm>
            <a:off x="3767454" y="7679816"/>
            <a:ext cx="3176905" cy="361315"/>
          </a:xfrm>
          <a:prstGeom prst="rect">
            <a:avLst/>
          </a:prstGeom>
        </p:spPr>
        <p:txBody>
          <a:bodyPr vert="horz" wrap="square" lIns="0" tIns="12700" rIns="0" bIns="0" rtlCol="0">
            <a:spAutoFit/>
          </a:bodyPr>
          <a:lstStyle/>
          <a:p>
            <a:pPr marL="12700" marR="5080">
              <a:lnSpc>
                <a:spcPct val="100000"/>
              </a:lnSpc>
              <a:spcBef>
                <a:spcPts val="100"/>
              </a:spcBef>
            </a:pPr>
            <a:r>
              <a:rPr sz="1100" i="1" u="sng" dirty="0">
                <a:solidFill>
                  <a:srgbClr val="5F5F5F"/>
                </a:solidFill>
                <a:uFill>
                  <a:solidFill>
                    <a:srgbClr val="5F5F5F"/>
                  </a:solidFill>
                </a:uFill>
                <a:latin typeface="Times New Roman"/>
                <a:cs typeface="Times New Roman"/>
              </a:rPr>
              <a:t>Note :</a:t>
            </a:r>
            <a:r>
              <a:rPr sz="1100" i="1" dirty="0">
                <a:solidFill>
                  <a:srgbClr val="5F5F5F"/>
                </a:solidFill>
                <a:latin typeface="Times New Roman"/>
                <a:cs typeface="Times New Roman"/>
              </a:rPr>
              <a:t> the AC </a:t>
            </a:r>
            <a:r>
              <a:rPr sz="1100" i="1" spc="-5" dirty="0">
                <a:solidFill>
                  <a:srgbClr val="5F5F5F"/>
                </a:solidFill>
                <a:latin typeface="Times New Roman"/>
                <a:cs typeface="Times New Roman"/>
              </a:rPr>
              <a:t>9032 unit </a:t>
            </a:r>
            <a:r>
              <a:rPr sz="1100" i="1" dirty="0">
                <a:solidFill>
                  <a:srgbClr val="5F5F5F"/>
                </a:solidFill>
                <a:latin typeface="Times New Roman"/>
                <a:cs typeface="Times New Roman"/>
              </a:rPr>
              <a:t>can </a:t>
            </a:r>
            <a:r>
              <a:rPr sz="1100" i="1" spc="-5" dirty="0">
                <a:solidFill>
                  <a:srgbClr val="5F5F5F"/>
                </a:solidFill>
                <a:latin typeface="Times New Roman"/>
                <a:cs typeface="Times New Roman"/>
              </a:rPr>
              <a:t>receive more position  </a:t>
            </a:r>
            <a:r>
              <a:rPr sz="1100" i="1" dirty="0">
                <a:solidFill>
                  <a:srgbClr val="5F5F5F"/>
                </a:solidFill>
                <a:latin typeface="Times New Roman"/>
                <a:cs typeface="Times New Roman"/>
              </a:rPr>
              <a:t>recopies </a:t>
            </a:r>
            <a:r>
              <a:rPr sz="1100" i="1" spc="-5" dirty="0">
                <a:solidFill>
                  <a:srgbClr val="5F5F5F"/>
                </a:solidFill>
                <a:latin typeface="Times New Roman"/>
                <a:cs typeface="Times New Roman"/>
              </a:rPr>
              <a:t>than the number of managed</a:t>
            </a:r>
            <a:r>
              <a:rPr sz="1100" i="1" spc="10" dirty="0">
                <a:solidFill>
                  <a:srgbClr val="5F5F5F"/>
                </a:solidFill>
                <a:latin typeface="Times New Roman"/>
                <a:cs typeface="Times New Roman"/>
              </a:rPr>
              <a:t> </a:t>
            </a:r>
            <a:r>
              <a:rPr sz="1100" i="1" spc="-5" dirty="0">
                <a:solidFill>
                  <a:srgbClr val="5F5F5F"/>
                </a:solidFill>
                <a:latin typeface="Times New Roman"/>
                <a:cs typeface="Times New Roman"/>
              </a:rPr>
              <a:t>axes</a:t>
            </a:r>
            <a:endParaRPr sz="1100">
              <a:latin typeface="Times New Roman"/>
              <a:cs typeface="Times New Roman"/>
            </a:endParaRPr>
          </a:p>
        </p:txBody>
      </p:sp>
      <p:sp>
        <p:nvSpPr>
          <p:cNvPr id="25" name="object 25"/>
          <p:cNvSpPr txBox="1"/>
          <p:nvPr/>
        </p:nvSpPr>
        <p:spPr>
          <a:xfrm>
            <a:off x="3765930" y="8183117"/>
            <a:ext cx="2462530" cy="527685"/>
          </a:xfrm>
          <a:prstGeom prst="rect">
            <a:avLst/>
          </a:prstGeom>
        </p:spPr>
        <p:txBody>
          <a:bodyPr vert="horz" wrap="square" lIns="0" tIns="12700" rIns="0" bIns="0" rtlCol="0">
            <a:spAutoFit/>
          </a:bodyPr>
          <a:lstStyle/>
          <a:p>
            <a:pPr marL="17145">
              <a:lnSpc>
                <a:spcPts val="1315"/>
              </a:lnSpc>
              <a:spcBef>
                <a:spcPts val="100"/>
              </a:spcBef>
            </a:pPr>
            <a:r>
              <a:rPr sz="1100" i="1" u="sng" dirty="0">
                <a:solidFill>
                  <a:srgbClr val="5F5F5F"/>
                </a:solidFill>
                <a:uFill>
                  <a:solidFill>
                    <a:srgbClr val="5F5F5F"/>
                  </a:solidFill>
                </a:uFill>
                <a:latin typeface="Times New Roman"/>
                <a:cs typeface="Times New Roman"/>
              </a:rPr>
              <a:t>Example</a:t>
            </a:r>
            <a:r>
              <a:rPr sz="1100" i="1" spc="-15" dirty="0">
                <a:solidFill>
                  <a:srgbClr val="5F5F5F"/>
                </a:solidFill>
                <a:latin typeface="Times New Roman"/>
                <a:cs typeface="Times New Roman"/>
              </a:rPr>
              <a:t> </a:t>
            </a:r>
            <a:r>
              <a:rPr sz="1100" i="1" dirty="0">
                <a:solidFill>
                  <a:srgbClr val="5F5F5F"/>
                </a:solidFill>
                <a:latin typeface="Times New Roman"/>
                <a:cs typeface="Times New Roman"/>
              </a:rPr>
              <a:t>:</a:t>
            </a:r>
            <a:endParaRPr sz="1100">
              <a:latin typeface="Times New Roman"/>
              <a:cs typeface="Times New Roman"/>
            </a:endParaRPr>
          </a:p>
          <a:p>
            <a:pPr marL="12700">
              <a:lnSpc>
                <a:spcPts val="1315"/>
              </a:lnSpc>
            </a:pPr>
            <a:r>
              <a:rPr sz="1100" i="1" dirty="0">
                <a:solidFill>
                  <a:srgbClr val="5F5F5F"/>
                </a:solidFill>
                <a:latin typeface="Times New Roman"/>
                <a:cs typeface="Times New Roman"/>
              </a:rPr>
              <a:t>- </a:t>
            </a:r>
            <a:r>
              <a:rPr sz="1100" i="1" spc="-5" dirty="0">
                <a:solidFill>
                  <a:srgbClr val="5F5F5F"/>
                </a:solidFill>
                <a:latin typeface="Times New Roman"/>
                <a:cs typeface="Times New Roman"/>
              </a:rPr>
              <a:t>only </a:t>
            </a:r>
            <a:r>
              <a:rPr sz="1100" i="1" dirty="0">
                <a:solidFill>
                  <a:srgbClr val="5F5F5F"/>
                </a:solidFill>
                <a:latin typeface="Times New Roman"/>
                <a:cs typeface="Times New Roman"/>
              </a:rPr>
              <a:t>one </a:t>
            </a:r>
            <a:r>
              <a:rPr sz="1100" i="1" spc="-5" dirty="0">
                <a:solidFill>
                  <a:srgbClr val="5F5F5F"/>
                </a:solidFill>
                <a:latin typeface="Times New Roman"/>
                <a:cs typeface="Times New Roman"/>
              </a:rPr>
              <a:t>axis fitted with Synchros Selsyn</a:t>
            </a:r>
            <a:r>
              <a:rPr sz="1100" i="1" spc="35" dirty="0">
                <a:solidFill>
                  <a:srgbClr val="5F5F5F"/>
                </a:solidFill>
                <a:latin typeface="Times New Roman"/>
                <a:cs typeface="Times New Roman"/>
              </a:rPr>
              <a:t> </a:t>
            </a:r>
            <a:r>
              <a:rPr sz="1100" i="1" dirty="0">
                <a:solidFill>
                  <a:srgbClr val="5F5F5F"/>
                </a:solidFill>
                <a:latin typeface="Times New Roman"/>
                <a:cs typeface="Times New Roman"/>
              </a:rPr>
              <a:t>:</a:t>
            </a:r>
            <a:endParaRPr sz="1100">
              <a:latin typeface="Times New Roman"/>
              <a:cs typeface="Times New Roman"/>
            </a:endParaRPr>
          </a:p>
          <a:p>
            <a:pPr marL="1082675">
              <a:lnSpc>
                <a:spcPct val="100000"/>
              </a:lnSpc>
              <a:spcBef>
                <a:spcPts val="5"/>
              </a:spcBef>
            </a:pPr>
            <a:r>
              <a:rPr sz="1100" i="1" dirty="0">
                <a:solidFill>
                  <a:srgbClr val="5F5F5F"/>
                </a:solidFill>
                <a:latin typeface="Times New Roman"/>
                <a:cs typeface="Times New Roman"/>
              </a:rPr>
              <a:t>AC</a:t>
            </a:r>
            <a:r>
              <a:rPr sz="1100" i="1" spc="-15" dirty="0">
                <a:solidFill>
                  <a:srgbClr val="5F5F5F"/>
                </a:solidFill>
                <a:latin typeface="Times New Roman"/>
                <a:cs typeface="Times New Roman"/>
              </a:rPr>
              <a:t> </a:t>
            </a:r>
            <a:r>
              <a:rPr sz="1100" i="1" dirty="0">
                <a:solidFill>
                  <a:srgbClr val="5F5F5F"/>
                </a:solidFill>
                <a:latin typeface="Times New Roman"/>
                <a:cs typeface="Times New Roman"/>
              </a:rPr>
              <a:t>9032-1-1S</a:t>
            </a:r>
            <a:endParaRPr sz="1100">
              <a:latin typeface="Times New Roman"/>
              <a:cs typeface="Times New Roman"/>
            </a:endParaRPr>
          </a:p>
        </p:txBody>
      </p:sp>
      <p:sp>
        <p:nvSpPr>
          <p:cNvPr id="26" name="object 26"/>
          <p:cNvSpPr txBox="1"/>
          <p:nvPr/>
        </p:nvSpPr>
        <p:spPr>
          <a:xfrm>
            <a:off x="3765930" y="8852153"/>
            <a:ext cx="2317750" cy="361315"/>
          </a:xfrm>
          <a:prstGeom prst="rect">
            <a:avLst/>
          </a:prstGeom>
        </p:spPr>
        <p:txBody>
          <a:bodyPr vert="horz" wrap="square" lIns="0" tIns="12700" rIns="0" bIns="0" rtlCol="0">
            <a:spAutoFit/>
          </a:bodyPr>
          <a:lstStyle/>
          <a:p>
            <a:pPr marL="12700">
              <a:lnSpc>
                <a:spcPct val="100000"/>
              </a:lnSpc>
              <a:spcBef>
                <a:spcPts val="100"/>
              </a:spcBef>
            </a:pPr>
            <a:r>
              <a:rPr sz="1100" i="1" dirty="0">
                <a:solidFill>
                  <a:srgbClr val="5F5F5F"/>
                </a:solidFill>
                <a:latin typeface="Times New Roman"/>
                <a:cs typeface="Times New Roman"/>
              </a:rPr>
              <a:t>- two </a:t>
            </a:r>
            <a:r>
              <a:rPr sz="1100" i="1" spc="-5" dirty="0">
                <a:solidFill>
                  <a:srgbClr val="5F5F5F"/>
                </a:solidFill>
                <a:latin typeface="Times New Roman"/>
                <a:cs typeface="Times New Roman"/>
              </a:rPr>
              <a:t>axes fitted with absolute encoders</a:t>
            </a:r>
            <a:r>
              <a:rPr sz="1100" i="1" spc="5" dirty="0">
                <a:solidFill>
                  <a:srgbClr val="5F5F5F"/>
                </a:solidFill>
                <a:latin typeface="Times New Roman"/>
                <a:cs typeface="Times New Roman"/>
              </a:rPr>
              <a:t> </a:t>
            </a:r>
            <a:r>
              <a:rPr sz="1100" i="1" dirty="0">
                <a:solidFill>
                  <a:srgbClr val="5F5F5F"/>
                </a:solidFill>
                <a:latin typeface="Times New Roman"/>
                <a:cs typeface="Times New Roman"/>
              </a:rPr>
              <a:t>:</a:t>
            </a:r>
            <a:endParaRPr sz="1100">
              <a:latin typeface="Times New Roman"/>
              <a:cs typeface="Times New Roman"/>
            </a:endParaRPr>
          </a:p>
          <a:p>
            <a:pPr marL="977265">
              <a:lnSpc>
                <a:spcPct val="100000"/>
              </a:lnSpc>
            </a:pPr>
            <a:r>
              <a:rPr sz="1100" i="1" dirty="0">
                <a:solidFill>
                  <a:srgbClr val="5F5F5F"/>
                </a:solidFill>
                <a:latin typeface="Times New Roman"/>
                <a:cs typeface="Times New Roman"/>
              </a:rPr>
              <a:t>AC</a:t>
            </a:r>
            <a:r>
              <a:rPr sz="1100" i="1" spc="-15" dirty="0">
                <a:solidFill>
                  <a:srgbClr val="5F5F5F"/>
                </a:solidFill>
                <a:latin typeface="Times New Roman"/>
                <a:cs typeface="Times New Roman"/>
              </a:rPr>
              <a:t> </a:t>
            </a:r>
            <a:r>
              <a:rPr sz="1100" i="1" dirty="0">
                <a:solidFill>
                  <a:srgbClr val="5F5F5F"/>
                </a:solidFill>
                <a:latin typeface="Times New Roman"/>
                <a:cs typeface="Times New Roman"/>
              </a:rPr>
              <a:t>9032-2-2CA</a:t>
            </a:r>
            <a:endParaRPr sz="1100">
              <a:latin typeface="Times New Roman"/>
              <a:cs typeface="Times New Roman"/>
            </a:endParaRPr>
          </a:p>
        </p:txBody>
      </p:sp>
      <p:sp>
        <p:nvSpPr>
          <p:cNvPr id="27" name="object 27"/>
          <p:cNvSpPr txBox="1"/>
          <p:nvPr/>
        </p:nvSpPr>
        <p:spPr>
          <a:xfrm>
            <a:off x="3767454" y="9353498"/>
            <a:ext cx="3099435" cy="528955"/>
          </a:xfrm>
          <a:prstGeom prst="rect">
            <a:avLst/>
          </a:prstGeom>
        </p:spPr>
        <p:txBody>
          <a:bodyPr vert="horz" wrap="square" lIns="0" tIns="12700" rIns="0" bIns="0" rtlCol="0">
            <a:spAutoFit/>
          </a:bodyPr>
          <a:lstStyle/>
          <a:p>
            <a:pPr marL="154305" marR="5080" indent="-142240">
              <a:lnSpc>
                <a:spcPct val="100000"/>
              </a:lnSpc>
              <a:spcBef>
                <a:spcPts val="100"/>
              </a:spcBef>
            </a:pPr>
            <a:r>
              <a:rPr sz="1100" dirty="0">
                <a:solidFill>
                  <a:srgbClr val="5F5F5F"/>
                </a:solidFill>
                <a:latin typeface="Times New Roman"/>
                <a:cs typeface="Times New Roman"/>
              </a:rPr>
              <a:t>- </a:t>
            </a:r>
            <a:r>
              <a:rPr sz="1100" i="1" dirty="0">
                <a:solidFill>
                  <a:srgbClr val="5F5F5F"/>
                </a:solidFill>
                <a:latin typeface="Times New Roman"/>
                <a:cs typeface="Times New Roman"/>
              </a:rPr>
              <a:t>two </a:t>
            </a:r>
            <a:r>
              <a:rPr sz="1100" i="1" spc="-5" dirty="0">
                <a:solidFill>
                  <a:srgbClr val="5F5F5F"/>
                </a:solidFill>
                <a:latin typeface="Times New Roman"/>
                <a:cs typeface="Times New Roman"/>
              </a:rPr>
              <a:t>axes fitted both with absolute encoders </a:t>
            </a:r>
            <a:r>
              <a:rPr sz="1100" i="1" dirty="0">
                <a:solidFill>
                  <a:srgbClr val="5F5F5F"/>
                </a:solidFill>
                <a:latin typeface="Times New Roman"/>
                <a:cs typeface="Times New Roman"/>
              </a:rPr>
              <a:t>and  synchros</a:t>
            </a:r>
            <a:r>
              <a:rPr sz="1100" i="1" spc="-15" dirty="0">
                <a:solidFill>
                  <a:srgbClr val="5F5F5F"/>
                </a:solidFill>
                <a:latin typeface="Times New Roman"/>
                <a:cs typeface="Times New Roman"/>
              </a:rPr>
              <a:t> </a:t>
            </a:r>
            <a:r>
              <a:rPr sz="1100" i="1" dirty="0">
                <a:solidFill>
                  <a:srgbClr val="5F5F5F"/>
                </a:solidFill>
                <a:latin typeface="Times New Roman"/>
                <a:cs typeface="Times New Roman"/>
              </a:rPr>
              <a:t>:</a:t>
            </a:r>
            <a:endParaRPr sz="1100">
              <a:latin typeface="Times New Roman"/>
              <a:cs typeface="Times New Roman"/>
            </a:endParaRPr>
          </a:p>
          <a:p>
            <a:pPr marL="1042669">
              <a:lnSpc>
                <a:spcPct val="100000"/>
              </a:lnSpc>
              <a:spcBef>
                <a:spcPts val="5"/>
              </a:spcBef>
            </a:pPr>
            <a:r>
              <a:rPr sz="1100" i="1" dirty="0">
                <a:solidFill>
                  <a:srgbClr val="5F5F5F"/>
                </a:solidFill>
                <a:latin typeface="Times New Roman"/>
                <a:cs typeface="Times New Roman"/>
              </a:rPr>
              <a:t>AC</a:t>
            </a:r>
            <a:r>
              <a:rPr sz="1100" i="1" spc="-10" dirty="0">
                <a:solidFill>
                  <a:srgbClr val="5F5F5F"/>
                </a:solidFill>
                <a:latin typeface="Times New Roman"/>
                <a:cs typeface="Times New Roman"/>
              </a:rPr>
              <a:t> </a:t>
            </a:r>
            <a:r>
              <a:rPr sz="1100" i="1" spc="-5" dirty="0">
                <a:solidFill>
                  <a:srgbClr val="5F5F5F"/>
                </a:solidFill>
                <a:latin typeface="Times New Roman"/>
                <a:cs typeface="Times New Roman"/>
              </a:rPr>
              <a:t>9032-2-2CA-2S</a:t>
            </a:r>
            <a:endParaRPr sz="1100">
              <a:latin typeface="Times New Roman"/>
              <a:cs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idx="4294967295"/>
          </p:nvPr>
        </p:nvSpPr>
        <p:spPr>
          <a:xfrm>
            <a:off x="917575" y="1063625"/>
            <a:ext cx="6638925" cy="755650"/>
          </a:xfrm>
          <a:prstGeom prst="rect">
            <a:avLst/>
          </a:prstGeom>
        </p:spPr>
        <p:txBody>
          <a:bodyPr vert="horz" wrap="square" lIns="0" tIns="12700" rIns="0" bIns="0" rtlCol="0">
            <a:spAutoFit/>
          </a:bodyPr>
          <a:lstStyle/>
          <a:p>
            <a:pPr marL="1503045" marR="5080" algn="r">
              <a:lnSpc>
                <a:spcPts val="2875"/>
              </a:lnSpc>
              <a:spcBef>
                <a:spcPts val="100"/>
              </a:spcBef>
            </a:pPr>
            <a:r>
              <a:rPr spc="-5" dirty="0"/>
              <a:t>Configuration d'une commande </a:t>
            </a:r>
            <a:r>
              <a:rPr dirty="0"/>
              <a:t>multiaxes</a:t>
            </a:r>
          </a:p>
          <a:p>
            <a:pPr marL="1503045" marR="5080" algn="r">
              <a:lnSpc>
                <a:spcPts val="2875"/>
              </a:lnSpc>
            </a:pPr>
            <a:r>
              <a:rPr i="1" dirty="0">
                <a:solidFill>
                  <a:srgbClr val="5F5F5F"/>
                </a:solidFill>
                <a:latin typeface="Times New Roman"/>
                <a:cs typeface="Times New Roman"/>
              </a:rPr>
              <a:t>Multiaxis </a:t>
            </a:r>
            <a:r>
              <a:rPr i="1" spc="-5" dirty="0">
                <a:solidFill>
                  <a:srgbClr val="5F5F5F"/>
                </a:solidFill>
                <a:latin typeface="Times New Roman"/>
                <a:cs typeface="Times New Roman"/>
              </a:rPr>
              <a:t>control unit</a:t>
            </a:r>
            <a:r>
              <a:rPr i="1" dirty="0">
                <a:solidFill>
                  <a:srgbClr val="5F5F5F"/>
                </a:solidFill>
                <a:latin typeface="Times New Roman"/>
                <a:cs typeface="Times New Roman"/>
              </a:rPr>
              <a:t> </a:t>
            </a:r>
            <a:r>
              <a:rPr i="1" spc="-5" dirty="0">
                <a:solidFill>
                  <a:srgbClr val="5F5F5F"/>
                </a:solidFill>
                <a:latin typeface="Times New Roman"/>
                <a:cs typeface="Times New Roman"/>
              </a:rPr>
              <a:t>configuration</a:t>
            </a:r>
          </a:p>
        </p:txBody>
      </p:sp>
      <p:graphicFrame>
        <p:nvGraphicFramePr>
          <p:cNvPr id="6" name="object 6"/>
          <p:cNvGraphicFramePr>
            <a:graphicFrameLocks noGrp="1"/>
          </p:cNvGraphicFramePr>
          <p:nvPr/>
        </p:nvGraphicFramePr>
        <p:xfrm>
          <a:off x="807719" y="2991865"/>
          <a:ext cx="2790825" cy="1390266"/>
        </p:xfrm>
        <a:graphic>
          <a:graphicData uri="http://schemas.openxmlformats.org/drawingml/2006/table">
            <a:tbl>
              <a:tblPr firstRow="1" bandRow="1">
                <a:tableStyleId>{2D5ABB26-0587-4C30-8999-92F81FD0307C}</a:tableStyleId>
              </a:tblPr>
              <a:tblGrid>
                <a:gridCol w="2161540">
                  <a:extLst>
                    <a:ext uri="{9D8B030D-6E8A-4147-A177-3AD203B41FA5}">
                      <a16:colId xmlns:a16="http://schemas.microsoft.com/office/drawing/2014/main" val="20000"/>
                    </a:ext>
                  </a:extLst>
                </a:gridCol>
                <a:gridCol w="629285">
                  <a:extLst>
                    <a:ext uri="{9D8B030D-6E8A-4147-A177-3AD203B41FA5}">
                      <a16:colId xmlns:a16="http://schemas.microsoft.com/office/drawing/2014/main" val="20001"/>
                    </a:ext>
                  </a:extLst>
                </a:gridCol>
              </a:tblGrid>
              <a:tr h="173736">
                <a:tc>
                  <a:txBody>
                    <a:bodyPr/>
                    <a:lstStyle/>
                    <a:p>
                      <a:pPr marL="68580">
                        <a:lnSpc>
                          <a:spcPts val="1240"/>
                        </a:lnSpc>
                      </a:pPr>
                      <a:r>
                        <a:rPr sz="1100" spc="-5" dirty="0">
                          <a:latin typeface="Times New Roman"/>
                          <a:cs typeface="Times New Roman"/>
                        </a:rPr>
                        <a:t>codeur optique</a:t>
                      </a:r>
                      <a:r>
                        <a:rPr sz="1100" dirty="0">
                          <a:latin typeface="Times New Roman"/>
                          <a:cs typeface="Times New Roman"/>
                        </a:rPr>
                        <a:t> absolu</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ts val="1240"/>
                        </a:lnSpc>
                      </a:pPr>
                      <a:r>
                        <a:rPr sz="1100" dirty="0">
                          <a:latin typeface="Times New Roman"/>
                          <a:cs typeface="Times New Roman"/>
                        </a:rPr>
                        <a:t>code</a:t>
                      </a:r>
                      <a:r>
                        <a:rPr sz="1100" spc="-30" dirty="0">
                          <a:latin typeface="Times New Roman"/>
                          <a:cs typeface="Times New Roman"/>
                        </a:rPr>
                        <a:t> </a:t>
                      </a:r>
                      <a:r>
                        <a:rPr sz="1100" dirty="0">
                          <a:latin typeface="Times New Roman"/>
                          <a:cs typeface="Times New Roman"/>
                        </a:rPr>
                        <a:t>CA</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73735">
                <a:tc>
                  <a:txBody>
                    <a:bodyPr/>
                    <a:lstStyle/>
                    <a:p>
                      <a:pPr marL="68580">
                        <a:lnSpc>
                          <a:spcPts val="1240"/>
                        </a:lnSpc>
                      </a:pPr>
                      <a:r>
                        <a:rPr sz="1100" spc="-5" dirty="0">
                          <a:latin typeface="Times New Roman"/>
                          <a:cs typeface="Times New Roman"/>
                        </a:rPr>
                        <a:t>modularité </a:t>
                      </a:r>
                      <a:r>
                        <a:rPr sz="1100" dirty="0">
                          <a:latin typeface="Times New Roman"/>
                          <a:cs typeface="Times New Roman"/>
                        </a:rPr>
                        <a:t>4</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73735">
                <a:tc>
                  <a:txBody>
                    <a:bodyPr/>
                    <a:lstStyle/>
                    <a:p>
                      <a:pPr marL="68580">
                        <a:lnSpc>
                          <a:spcPts val="1240"/>
                        </a:lnSpc>
                      </a:pPr>
                      <a:r>
                        <a:rPr sz="1100" spc="-5" dirty="0">
                          <a:latin typeface="Times New Roman"/>
                          <a:cs typeface="Times New Roman"/>
                        </a:rPr>
                        <a:t>codeur optique</a:t>
                      </a:r>
                      <a:r>
                        <a:rPr sz="1100" dirty="0">
                          <a:latin typeface="Times New Roman"/>
                          <a:cs typeface="Times New Roman"/>
                        </a:rPr>
                        <a:t> </a:t>
                      </a:r>
                      <a:r>
                        <a:rPr sz="1100" spc="-5" dirty="0">
                          <a:latin typeface="Times New Roman"/>
                          <a:cs typeface="Times New Roman"/>
                        </a:rPr>
                        <a:t>incrémental</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44450" algn="ctr">
                        <a:lnSpc>
                          <a:spcPts val="1240"/>
                        </a:lnSpc>
                      </a:pPr>
                      <a:r>
                        <a:rPr sz="1100" dirty="0">
                          <a:latin typeface="Times New Roman"/>
                          <a:cs typeface="Times New Roman"/>
                        </a:rPr>
                        <a:t>code</a:t>
                      </a:r>
                      <a:r>
                        <a:rPr sz="1100" spc="-30" dirty="0">
                          <a:latin typeface="Times New Roman"/>
                          <a:cs typeface="Times New Roman"/>
                        </a:rPr>
                        <a:t> </a:t>
                      </a:r>
                      <a:r>
                        <a:rPr sz="1100" spc="-5" dirty="0">
                          <a:latin typeface="Times New Roman"/>
                          <a:cs typeface="Times New Roman"/>
                        </a:rPr>
                        <a:t>CI</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74117">
                <a:tc>
                  <a:txBody>
                    <a:bodyPr/>
                    <a:lstStyle/>
                    <a:p>
                      <a:pPr marL="68580">
                        <a:lnSpc>
                          <a:spcPts val="1245"/>
                        </a:lnSpc>
                      </a:pPr>
                      <a:r>
                        <a:rPr sz="1100" spc="-5" dirty="0">
                          <a:latin typeface="Times New Roman"/>
                          <a:cs typeface="Times New Roman"/>
                        </a:rPr>
                        <a:t>modularité </a:t>
                      </a:r>
                      <a:r>
                        <a:rPr sz="1100" dirty="0">
                          <a:latin typeface="Times New Roman"/>
                          <a:cs typeface="Times New Roman"/>
                        </a:rPr>
                        <a:t>4</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73736">
                <a:tc>
                  <a:txBody>
                    <a:bodyPr/>
                    <a:lstStyle/>
                    <a:p>
                      <a:pPr marL="68580">
                        <a:lnSpc>
                          <a:spcPts val="1240"/>
                        </a:lnSpc>
                      </a:pPr>
                      <a:r>
                        <a:rPr sz="1100" dirty="0">
                          <a:latin typeface="Times New Roman"/>
                          <a:cs typeface="Times New Roman"/>
                        </a:rPr>
                        <a:t>synchro</a:t>
                      </a:r>
                      <a:r>
                        <a:rPr sz="1100" spc="-5" dirty="0">
                          <a:latin typeface="Times New Roman"/>
                          <a:cs typeface="Times New Roman"/>
                        </a:rPr>
                        <a:t> Selsyn</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106045" algn="ctr">
                        <a:lnSpc>
                          <a:spcPts val="1240"/>
                        </a:lnSpc>
                      </a:pPr>
                      <a:r>
                        <a:rPr sz="1100" dirty="0">
                          <a:latin typeface="Times New Roman"/>
                          <a:cs typeface="Times New Roman"/>
                        </a:rPr>
                        <a:t>code</a:t>
                      </a:r>
                      <a:r>
                        <a:rPr sz="1100" spc="-35" dirty="0">
                          <a:latin typeface="Times New Roman"/>
                          <a:cs typeface="Times New Roman"/>
                        </a:rPr>
                        <a:t> </a:t>
                      </a:r>
                      <a:r>
                        <a:rPr sz="1100" dirty="0">
                          <a:latin typeface="Times New Roman"/>
                          <a:cs typeface="Times New Roman"/>
                        </a:rPr>
                        <a:t>S</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173735">
                <a:tc>
                  <a:txBody>
                    <a:bodyPr/>
                    <a:lstStyle/>
                    <a:p>
                      <a:pPr marL="68580">
                        <a:lnSpc>
                          <a:spcPts val="1240"/>
                        </a:lnSpc>
                      </a:pPr>
                      <a:r>
                        <a:rPr sz="1100" spc="-5" dirty="0">
                          <a:latin typeface="Times New Roman"/>
                          <a:cs typeface="Times New Roman"/>
                        </a:rPr>
                        <a:t>modularité </a:t>
                      </a:r>
                      <a:r>
                        <a:rPr sz="1100" dirty="0">
                          <a:latin typeface="Times New Roman"/>
                          <a:cs typeface="Times New Roman"/>
                        </a:rPr>
                        <a:t>1</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73736">
                <a:tc>
                  <a:txBody>
                    <a:bodyPr/>
                    <a:lstStyle/>
                    <a:p>
                      <a:pPr marL="68580">
                        <a:lnSpc>
                          <a:spcPts val="1240"/>
                        </a:lnSpc>
                      </a:pPr>
                      <a:r>
                        <a:rPr sz="1100" spc="-5" dirty="0">
                          <a:latin typeface="Times New Roman"/>
                          <a:cs typeface="Times New Roman"/>
                        </a:rPr>
                        <a:t>resolver</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90805" algn="ctr">
                        <a:lnSpc>
                          <a:spcPts val="1240"/>
                        </a:lnSpc>
                      </a:pPr>
                      <a:r>
                        <a:rPr sz="1100" dirty="0">
                          <a:latin typeface="Times New Roman"/>
                          <a:cs typeface="Times New Roman"/>
                        </a:rPr>
                        <a:t>code</a:t>
                      </a:r>
                      <a:r>
                        <a:rPr sz="1100" spc="-30" dirty="0">
                          <a:latin typeface="Times New Roman"/>
                          <a:cs typeface="Times New Roman"/>
                        </a:rPr>
                        <a:t> </a:t>
                      </a:r>
                      <a:r>
                        <a:rPr sz="1100" dirty="0">
                          <a:latin typeface="Times New Roman"/>
                          <a:cs typeface="Times New Roman"/>
                        </a:rPr>
                        <a:t>R</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173736">
                <a:tc>
                  <a:txBody>
                    <a:bodyPr/>
                    <a:lstStyle/>
                    <a:p>
                      <a:pPr marL="68580">
                        <a:lnSpc>
                          <a:spcPts val="1240"/>
                        </a:lnSpc>
                      </a:pPr>
                      <a:r>
                        <a:rPr sz="1100" spc="-5" dirty="0">
                          <a:latin typeface="Times New Roman"/>
                          <a:cs typeface="Times New Roman"/>
                        </a:rPr>
                        <a:t>modularité </a:t>
                      </a:r>
                      <a:r>
                        <a:rPr sz="1100" dirty="0">
                          <a:latin typeface="Times New Roman"/>
                          <a:cs typeface="Times New Roman"/>
                        </a:rPr>
                        <a:t>2</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bl>
          </a:graphicData>
        </a:graphic>
      </p:graphicFrame>
      <p:sp>
        <p:nvSpPr>
          <p:cNvPr id="7" name="object 7"/>
          <p:cNvSpPr txBox="1"/>
          <p:nvPr/>
        </p:nvSpPr>
        <p:spPr>
          <a:xfrm>
            <a:off x="810768" y="4558918"/>
            <a:ext cx="2791460" cy="843280"/>
          </a:xfrm>
          <a:prstGeom prst="rect">
            <a:avLst/>
          </a:prstGeom>
          <a:ln w="6096">
            <a:solidFill>
              <a:srgbClr val="000000"/>
            </a:solidFill>
          </a:ln>
        </p:spPr>
        <p:txBody>
          <a:bodyPr vert="horz" wrap="square" lIns="0" tIns="0" rIns="0" bIns="0" rtlCol="0">
            <a:spAutoFit/>
          </a:bodyPr>
          <a:lstStyle/>
          <a:p>
            <a:pPr marL="68580">
              <a:lnSpc>
                <a:spcPts val="1240"/>
              </a:lnSpc>
            </a:pPr>
            <a:r>
              <a:rPr sz="1100" dirty="0">
                <a:latin typeface="Times New Roman"/>
                <a:cs typeface="Times New Roman"/>
              </a:rPr>
              <a:t>- Code</a:t>
            </a:r>
            <a:r>
              <a:rPr sz="1100" spc="-50" dirty="0">
                <a:latin typeface="Times New Roman"/>
                <a:cs typeface="Times New Roman"/>
              </a:rPr>
              <a:t> </a:t>
            </a:r>
            <a:r>
              <a:rPr sz="1100" spc="-5" dirty="0">
                <a:latin typeface="Times New Roman"/>
                <a:cs typeface="Times New Roman"/>
              </a:rPr>
              <a:t>Produit</a:t>
            </a:r>
            <a:endParaRPr sz="1100">
              <a:latin typeface="Times New Roman"/>
              <a:cs typeface="Times New Roman"/>
            </a:endParaRPr>
          </a:p>
          <a:p>
            <a:pPr>
              <a:lnSpc>
                <a:spcPct val="100000"/>
              </a:lnSpc>
              <a:spcBef>
                <a:spcPts val="55"/>
              </a:spcBef>
            </a:pPr>
            <a:endParaRPr sz="1100">
              <a:latin typeface="Times New Roman"/>
              <a:cs typeface="Times New Roman"/>
            </a:endParaRPr>
          </a:p>
          <a:p>
            <a:pPr marL="635" algn="ctr">
              <a:lnSpc>
                <a:spcPct val="100000"/>
              </a:lnSpc>
            </a:pPr>
            <a:r>
              <a:rPr sz="1100" spc="-5" dirty="0">
                <a:latin typeface="Times New Roman"/>
                <a:cs typeface="Times New Roman"/>
              </a:rPr>
              <a:t>AC </a:t>
            </a:r>
            <a:r>
              <a:rPr sz="1100" dirty="0">
                <a:latin typeface="Times New Roman"/>
                <a:cs typeface="Times New Roman"/>
              </a:rPr>
              <a:t>9032 – n – xCA – xCI – xS –</a:t>
            </a:r>
            <a:r>
              <a:rPr sz="1100" spc="-65" dirty="0">
                <a:latin typeface="Times New Roman"/>
                <a:cs typeface="Times New Roman"/>
              </a:rPr>
              <a:t> </a:t>
            </a:r>
            <a:r>
              <a:rPr sz="1100" dirty="0">
                <a:latin typeface="Times New Roman"/>
                <a:cs typeface="Times New Roman"/>
              </a:rPr>
              <a:t>xR</a:t>
            </a:r>
            <a:endParaRPr sz="1100">
              <a:latin typeface="Times New Roman"/>
              <a:cs typeface="Times New Roman"/>
            </a:endParaRPr>
          </a:p>
          <a:p>
            <a:pPr>
              <a:lnSpc>
                <a:spcPct val="100000"/>
              </a:lnSpc>
              <a:spcBef>
                <a:spcPts val="40"/>
              </a:spcBef>
            </a:pPr>
            <a:endParaRPr sz="1100">
              <a:latin typeface="Times New Roman"/>
              <a:cs typeface="Times New Roman"/>
            </a:endParaRPr>
          </a:p>
          <a:p>
            <a:pPr algn="ctr">
              <a:lnSpc>
                <a:spcPct val="100000"/>
              </a:lnSpc>
            </a:pPr>
            <a:r>
              <a:rPr sz="1100" spc="-5" dirty="0">
                <a:latin typeface="Times New Roman"/>
                <a:cs typeface="Times New Roman"/>
              </a:rPr>
              <a:t>Où </a:t>
            </a:r>
            <a:r>
              <a:rPr sz="1100" dirty="0">
                <a:latin typeface="Times New Roman"/>
                <a:cs typeface="Times New Roman"/>
              </a:rPr>
              <a:t>:</a:t>
            </a:r>
            <a:endParaRPr sz="1100">
              <a:latin typeface="Times New Roman"/>
              <a:cs typeface="Times New Roman"/>
            </a:endParaRPr>
          </a:p>
        </p:txBody>
      </p:sp>
      <p:sp>
        <p:nvSpPr>
          <p:cNvPr id="8" name="object 8"/>
          <p:cNvSpPr txBox="1"/>
          <p:nvPr/>
        </p:nvSpPr>
        <p:spPr>
          <a:xfrm>
            <a:off x="618236" y="5545962"/>
            <a:ext cx="3086100" cy="862965"/>
          </a:xfrm>
          <a:prstGeom prst="rect">
            <a:avLst/>
          </a:prstGeom>
        </p:spPr>
        <p:txBody>
          <a:bodyPr vert="horz" wrap="square" lIns="0" tIns="13335" rIns="0" bIns="0" rtlCol="0">
            <a:spAutoFit/>
          </a:bodyPr>
          <a:lstStyle/>
          <a:p>
            <a:pPr marL="12700">
              <a:lnSpc>
                <a:spcPct val="100000"/>
              </a:lnSpc>
              <a:spcBef>
                <a:spcPts val="105"/>
              </a:spcBef>
              <a:tabLst>
                <a:tab pos="462280" algn="l"/>
              </a:tabLst>
            </a:pPr>
            <a:r>
              <a:rPr sz="1100" dirty="0">
                <a:latin typeface="Times New Roman"/>
                <a:cs typeface="Times New Roman"/>
              </a:rPr>
              <a:t>n	= </a:t>
            </a:r>
            <a:r>
              <a:rPr sz="1100" spc="-5" dirty="0">
                <a:latin typeface="Times New Roman"/>
                <a:cs typeface="Times New Roman"/>
              </a:rPr>
              <a:t>nombre d'axes </a:t>
            </a:r>
            <a:r>
              <a:rPr sz="1100" dirty="0">
                <a:latin typeface="Times New Roman"/>
                <a:cs typeface="Times New Roman"/>
              </a:rPr>
              <a:t>(4, 8 </a:t>
            </a:r>
            <a:r>
              <a:rPr sz="1100" spc="-10" dirty="0">
                <a:latin typeface="Times New Roman"/>
                <a:cs typeface="Times New Roman"/>
              </a:rPr>
              <a:t>ou</a:t>
            </a:r>
            <a:r>
              <a:rPr sz="1100" dirty="0">
                <a:latin typeface="Times New Roman"/>
                <a:cs typeface="Times New Roman"/>
              </a:rPr>
              <a:t> </a:t>
            </a:r>
            <a:r>
              <a:rPr sz="1100" spc="-5" dirty="0">
                <a:latin typeface="Times New Roman"/>
                <a:cs typeface="Times New Roman"/>
              </a:rPr>
              <a:t>12)</a:t>
            </a:r>
            <a:endParaRPr sz="1100">
              <a:latin typeface="Times New Roman"/>
              <a:cs typeface="Times New Roman"/>
            </a:endParaRPr>
          </a:p>
          <a:p>
            <a:pPr marL="12700">
              <a:lnSpc>
                <a:spcPts val="1315"/>
              </a:lnSpc>
            </a:pPr>
            <a:r>
              <a:rPr sz="1100" dirty="0">
                <a:latin typeface="Times New Roman"/>
                <a:cs typeface="Times New Roman"/>
              </a:rPr>
              <a:t>xCA : x = </a:t>
            </a:r>
            <a:r>
              <a:rPr sz="1100" spc="-5" dirty="0">
                <a:latin typeface="Times New Roman"/>
                <a:cs typeface="Times New Roman"/>
              </a:rPr>
              <a:t>nombre de codeurs absolus</a:t>
            </a:r>
            <a:r>
              <a:rPr sz="1100" spc="20" dirty="0">
                <a:latin typeface="Times New Roman"/>
                <a:cs typeface="Times New Roman"/>
              </a:rPr>
              <a:t> </a:t>
            </a:r>
            <a:r>
              <a:rPr sz="1100" spc="-5" dirty="0">
                <a:latin typeface="Times New Roman"/>
                <a:cs typeface="Times New Roman"/>
              </a:rPr>
              <a:t>(4-8-12)</a:t>
            </a:r>
            <a:endParaRPr sz="1100">
              <a:latin typeface="Times New Roman"/>
              <a:cs typeface="Times New Roman"/>
            </a:endParaRPr>
          </a:p>
          <a:p>
            <a:pPr marL="12700" marR="5080">
              <a:lnSpc>
                <a:spcPts val="1320"/>
              </a:lnSpc>
              <a:spcBef>
                <a:spcPts val="35"/>
              </a:spcBef>
            </a:pPr>
            <a:r>
              <a:rPr sz="1100" dirty="0">
                <a:latin typeface="Times New Roman"/>
                <a:cs typeface="Times New Roman"/>
              </a:rPr>
              <a:t>xCI : x = nombre de codeurs </a:t>
            </a:r>
            <a:r>
              <a:rPr sz="1100" spc="-5" dirty="0">
                <a:latin typeface="Times New Roman"/>
                <a:cs typeface="Times New Roman"/>
              </a:rPr>
              <a:t>incrémentaux (4-8-12)  </a:t>
            </a:r>
            <a:r>
              <a:rPr sz="1100" dirty="0">
                <a:latin typeface="Times New Roman"/>
                <a:cs typeface="Times New Roman"/>
              </a:rPr>
              <a:t>xS : x = </a:t>
            </a:r>
            <a:r>
              <a:rPr sz="1100" spc="-5" dirty="0">
                <a:latin typeface="Times New Roman"/>
                <a:cs typeface="Times New Roman"/>
              </a:rPr>
              <a:t>nombre </a:t>
            </a:r>
            <a:r>
              <a:rPr sz="1100" dirty="0">
                <a:latin typeface="Times New Roman"/>
                <a:cs typeface="Times New Roman"/>
              </a:rPr>
              <a:t>de </a:t>
            </a:r>
            <a:r>
              <a:rPr sz="1100" spc="-5" dirty="0">
                <a:latin typeface="Times New Roman"/>
                <a:cs typeface="Times New Roman"/>
              </a:rPr>
              <a:t>synchros selsyn </a:t>
            </a:r>
            <a:r>
              <a:rPr sz="1100" dirty="0">
                <a:latin typeface="Times New Roman"/>
                <a:cs typeface="Times New Roman"/>
              </a:rPr>
              <a:t>(1-2.....12)</a:t>
            </a:r>
            <a:endParaRPr sz="1100">
              <a:latin typeface="Times New Roman"/>
              <a:cs typeface="Times New Roman"/>
            </a:endParaRPr>
          </a:p>
          <a:p>
            <a:pPr marL="12700">
              <a:lnSpc>
                <a:spcPts val="1275"/>
              </a:lnSpc>
            </a:pPr>
            <a:r>
              <a:rPr sz="1100" dirty="0">
                <a:latin typeface="Times New Roman"/>
                <a:cs typeface="Times New Roman"/>
              </a:rPr>
              <a:t>xR : x = </a:t>
            </a:r>
            <a:r>
              <a:rPr sz="1100" spc="-5" dirty="0">
                <a:latin typeface="Times New Roman"/>
                <a:cs typeface="Times New Roman"/>
              </a:rPr>
              <a:t>nombre </a:t>
            </a:r>
            <a:r>
              <a:rPr sz="1100" dirty="0">
                <a:latin typeface="Times New Roman"/>
                <a:cs typeface="Times New Roman"/>
              </a:rPr>
              <a:t>de </a:t>
            </a:r>
            <a:r>
              <a:rPr sz="1100" spc="-5" dirty="0">
                <a:latin typeface="Times New Roman"/>
                <a:cs typeface="Times New Roman"/>
              </a:rPr>
              <a:t>résolveurs</a:t>
            </a:r>
            <a:r>
              <a:rPr sz="1100" spc="-35" dirty="0">
                <a:latin typeface="Times New Roman"/>
                <a:cs typeface="Times New Roman"/>
              </a:rPr>
              <a:t> </a:t>
            </a:r>
            <a:r>
              <a:rPr sz="1100" dirty="0">
                <a:latin typeface="Times New Roman"/>
                <a:cs typeface="Times New Roman"/>
              </a:rPr>
              <a:t>(2-4....12)</a:t>
            </a:r>
            <a:endParaRPr sz="1100">
              <a:latin typeface="Times New Roman"/>
              <a:cs typeface="Times New Roman"/>
            </a:endParaRPr>
          </a:p>
        </p:txBody>
      </p:sp>
      <p:sp>
        <p:nvSpPr>
          <p:cNvPr id="9" name="object 9"/>
          <p:cNvSpPr txBox="1"/>
          <p:nvPr/>
        </p:nvSpPr>
        <p:spPr>
          <a:xfrm>
            <a:off x="618236" y="6716648"/>
            <a:ext cx="3085465" cy="361315"/>
          </a:xfrm>
          <a:prstGeom prst="rect">
            <a:avLst/>
          </a:prstGeom>
        </p:spPr>
        <p:txBody>
          <a:bodyPr vert="horz" wrap="square" lIns="0" tIns="13335" rIns="0" bIns="0" rtlCol="0">
            <a:spAutoFit/>
          </a:bodyPr>
          <a:lstStyle/>
          <a:p>
            <a:pPr marL="12700" marR="5080">
              <a:lnSpc>
                <a:spcPct val="100000"/>
              </a:lnSpc>
              <a:spcBef>
                <a:spcPts val="105"/>
              </a:spcBef>
            </a:pPr>
            <a:r>
              <a:rPr sz="1100" u="sng" spc="-5" dirty="0">
                <a:uFill>
                  <a:solidFill>
                    <a:srgbClr val="000000"/>
                  </a:solidFill>
                </a:uFill>
                <a:latin typeface="Times New Roman"/>
                <a:cs typeface="Times New Roman"/>
              </a:rPr>
              <a:t>Nota</a:t>
            </a:r>
            <a:r>
              <a:rPr sz="1100" spc="-5" dirty="0">
                <a:latin typeface="Times New Roman"/>
                <a:cs typeface="Times New Roman"/>
              </a:rPr>
              <a:t> </a:t>
            </a:r>
            <a:r>
              <a:rPr sz="1100" dirty="0">
                <a:latin typeface="Times New Roman"/>
                <a:cs typeface="Times New Roman"/>
              </a:rPr>
              <a:t>: </a:t>
            </a:r>
            <a:r>
              <a:rPr sz="1100" spc="-5" dirty="0">
                <a:latin typeface="Times New Roman"/>
                <a:cs typeface="Times New Roman"/>
              </a:rPr>
              <a:t>l'unité AC </a:t>
            </a:r>
            <a:r>
              <a:rPr sz="1100" dirty="0">
                <a:latin typeface="Times New Roman"/>
                <a:cs typeface="Times New Roman"/>
              </a:rPr>
              <a:t>9030 </a:t>
            </a:r>
            <a:r>
              <a:rPr sz="1100" spc="-5" dirty="0">
                <a:latin typeface="Times New Roman"/>
                <a:cs typeface="Times New Roman"/>
              </a:rPr>
              <a:t>peut recevoir plus </a:t>
            </a:r>
            <a:r>
              <a:rPr sz="1100" dirty="0">
                <a:latin typeface="Times New Roman"/>
                <a:cs typeface="Times New Roman"/>
              </a:rPr>
              <a:t>de </a:t>
            </a:r>
            <a:r>
              <a:rPr sz="1100" spc="-5" dirty="0">
                <a:latin typeface="Times New Roman"/>
                <a:cs typeface="Times New Roman"/>
              </a:rPr>
              <a:t>recopies  </a:t>
            </a:r>
            <a:r>
              <a:rPr sz="1100" dirty="0">
                <a:latin typeface="Times New Roman"/>
                <a:cs typeface="Times New Roman"/>
              </a:rPr>
              <a:t>de </a:t>
            </a:r>
            <a:r>
              <a:rPr sz="1100" spc="-5" dirty="0">
                <a:latin typeface="Times New Roman"/>
                <a:cs typeface="Times New Roman"/>
              </a:rPr>
              <a:t>position que le nombre d'axes</a:t>
            </a:r>
            <a:r>
              <a:rPr sz="1100" spc="15" dirty="0">
                <a:latin typeface="Times New Roman"/>
                <a:cs typeface="Times New Roman"/>
              </a:rPr>
              <a:t> </a:t>
            </a:r>
            <a:r>
              <a:rPr sz="1100" dirty="0">
                <a:latin typeface="Times New Roman"/>
                <a:cs typeface="Times New Roman"/>
              </a:rPr>
              <a:t>géré</a:t>
            </a:r>
            <a:endParaRPr sz="1100">
              <a:latin typeface="Times New Roman"/>
              <a:cs typeface="Times New Roman"/>
            </a:endParaRPr>
          </a:p>
        </p:txBody>
      </p:sp>
      <p:sp>
        <p:nvSpPr>
          <p:cNvPr id="10" name="object 10"/>
          <p:cNvSpPr txBox="1"/>
          <p:nvPr/>
        </p:nvSpPr>
        <p:spPr>
          <a:xfrm>
            <a:off x="618236" y="7387208"/>
            <a:ext cx="596900" cy="193675"/>
          </a:xfrm>
          <a:prstGeom prst="rect">
            <a:avLst/>
          </a:prstGeom>
        </p:spPr>
        <p:txBody>
          <a:bodyPr vert="horz" wrap="square" lIns="0" tIns="13335" rIns="0" bIns="0" rtlCol="0">
            <a:spAutoFit/>
          </a:bodyPr>
          <a:lstStyle/>
          <a:p>
            <a:pPr marL="12700">
              <a:lnSpc>
                <a:spcPct val="100000"/>
              </a:lnSpc>
              <a:spcBef>
                <a:spcPts val="105"/>
              </a:spcBef>
            </a:pPr>
            <a:r>
              <a:rPr sz="1100" u="sng" spc="-5" dirty="0">
                <a:uFill>
                  <a:solidFill>
                    <a:srgbClr val="000000"/>
                  </a:solidFill>
                </a:uFill>
                <a:latin typeface="Times New Roman"/>
                <a:cs typeface="Times New Roman"/>
              </a:rPr>
              <a:t>Exemple</a:t>
            </a:r>
            <a:r>
              <a:rPr sz="1100" spc="-50" dirty="0">
                <a:latin typeface="Times New Roman"/>
                <a:cs typeface="Times New Roman"/>
              </a:rPr>
              <a:t> </a:t>
            </a:r>
            <a:r>
              <a:rPr sz="1100" dirty="0">
                <a:latin typeface="Times New Roman"/>
                <a:cs typeface="Times New Roman"/>
              </a:rPr>
              <a:t>:</a:t>
            </a:r>
            <a:endParaRPr sz="1100">
              <a:latin typeface="Times New Roman"/>
              <a:cs typeface="Times New Roman"/>
            </a:endParaRPr>
          </a:p>
        </p:txBody>
      </p:sp>
      <p:sp>
        <p:nvSpPr>
          <p:cNvPr id="11" name="object 11"/>
          <p:cNvSpPr txBox="1"/>
          <p:nvPr/>
        </p:nvSpPr>
        <p:spPr>
          <a:xfrm>
            <a:off x="618236" y="7720965"/>
            <a:ext cx="2364740" cy="361315"/>
          </a:xfrm>
          <a:prstGeom prst="rect">
            <a:avLst/>
          </a:prstGeom>
        </p:spPr>
        <p:txBody>
          <a:bodyPr vert="horz" wrap="square" lIns="0" tIns="12700" rIns="0" bIns="0" rtlCol="0">
            <a:spAutoFit/>
          </a:bodyPr>
          <a:lstStyle/>
          <a:p>
            <a:pPr marL="12700">
              <a:lnSpc>
                <a:spcPct val="100000"/>
              </a:lnSpc>
              <a:spcBef>
                <a:spcPts val="100"/>
              </a:spcBef>
            </a:pPr>
            <a:r>
              <a:rPr sz="1100" dirty="0">
                <a:latin typeface="Times New Roman"/>
                <a:cs typeface="Times New Roman"/>
              </a:rPr>
              <a:t>- quatre </a:t>
            </a:r>
            <a:r>
              <a:rPr sz="1100" spc="-5" dirty="0">
                <a:latin typeface="Times New Roman"/>
                <a:cs typeface="Times New Roman"/>
              </a:rPr>
              <a:t>axes équipés </a:t>
            </a:r>
            <a:r>
              <a:rPr sz="1100" dirty="0">
                <a:latin typeface="Times New Roman"/>
                <a:cs typeface="Times New Roman"/>
              </a:rPr>
              <a:t>de codeurs </a:t>
            </a:r>
            <a:r>
              <a:rPr sz="1100" spc="-5" dirty="0">
                <a:latin typeface="Times New Roman"/>
                <a:cs typeface="Times New Roman"/>
              </a:rPr>
              <a:t>absolus</a:t>
            </a:r>
            <a:r>
              <a:rPr sz="1100" spc="-45" dirty="0">
                <a:latin typeface="Times New Roman"/>
                <a:cs typeface="Times New Roman"/>
              </a:rPr>
              <a:t> </a:t>
            </a:r>
            <a:r>
              <a:rPr sz="1100" dirty="0">
                <a:latin typeface="Times New Roman"/>
                <a:cs typeface="Times New Roman"/>
              </a:rPr>
              <a:t>:</a:t>
            </a:r>
            <a:endParaRPr sz="1100">
              <a:latin typeface="Times New Roman"/>
              <a:cs typeface="Times New Roman"/>
            </a:endParaRPr>
          </a:p>
          <a:p>
            <a:pPr marL="1075055">
              <a:lnSpc>
                <a:spcPct val="100000"/>
              </a:lnSpc>
            </a:pPr>
            <a:r>
              <a:rPr sz="1100" spc="-5" dirty="0">
                <a:latin typeface="Times New Roman"/>
                <a:cs typeface="Times New Roman"/>
              </a:rPr>
              <a:t>AC</a:t>
            </a:r>
            <a:r>
              <a:rPr sz="1100" spc="-10" dirty="0">
                <a:latin typeface="Times New Roman"/>
                <a:cs typeface="Times New Roman"/>
              </a:rPr>
              <a:t> </a:t>
            </a:r>
            <a:r>
              <a:rPr sz="1100" spc="-5" dirty="0">
                <a:latin typeface="Times New Roman"/>
                <a:cs typeface="Times New Roman"/>
              </a:rPr>
              <a:t>9030-4-4CA</a:t>
            </a:r>
            <a:endParaRPr sz="1100">
              <a:latin typeface="Times New Roman"/>
              <a:cs typeface="Times New Roman"/>
            </a:endParaRPr>
          </a:p>
        </p:txBody>
      </p:sp>
      <p:sp>
        <p:nvSpPr>
          <p:cNvPr id="12" name="object 12"/>
          <p:cNvSpPr txBox="1"/>
          <p:nvPr/>
        </p:nvSpPr>
        <p:spPr>
          <a:xfrm>
            <a:off x="618236" y="8224265"/>
            <a:ext cx="3084830" cy="695325"/>
          </a:xfrm>
          <a:prstGeom prst="rect">
            <a:avLst/>
          </a:prstGeom>
        </p:spPr>
        <p:txBody>
          <a:bodyPr vert="horz" wrap="square" lIns="0" tIns="13970" rIns="0" bIns="0" rtlCol="0">
            <a:spAutoFit/>
          </a:bodyPr>
          <a:lstStyle/>
          <a:p>
            <a:pPr marL="12700" marR="5080" algn="just">
              <a:lnSpc>
                <a:spcPct val="99500"/>
              </a:lnSpc>
              <a:spcBef>
                <a:spcPts val="110"/>
              </a:spcBef>
            </a:pPr>
            <a:r>
              <a:rPr sz="1100" dirty="0">
                <a:latin typeface="Times New Roman"/>
                <a:cs typeface="Times New Roman"/>
              </a:rPr>
              <a:t>- quatre </a:t>
            </a:r>
            <a:r>
              <a:rPr sz="1100" spc="-5" dirty="0">
                <a:latin typeface="Times New Roman"/>
                <a:cs typeface="Times New Roman"/>
              </a:rPr>
              <a:t>axes équipés </a:t>
            </a:r>
            <a:r>
              <a:rPr sz="1100" dirty="0">
                <a:latin typeface="Times New Roman"/>
                <a:cs typeface="Times New Roman"/>
              </a:rPr>
              <a:t>de </a:t>
            </a:r>
            <a:r>
              <a:rPr sz="1100" spc="-5" dirty="0">
                <a:latin typeface="Times New Roman"/>
                <a:cs typeface="Times New Roman"/>
              </a:rPr>
              <a:t>trois synchros selsyn </a:t>
            </a:r>
            <a:r>
              <a:rPr sz="1100" dirty="0">
                <a:latin typeface="Times New Roman"/>
                <a:cs typeface="Times New Roman"/>
              </a:rPr>
              <a:t>et </a:t>
            </a:r>
            <a:r>
              <a:rPr sz="1100" spc="-5" dirty="0">
                <a:latin typeface="Times New Roman"/>
                <a:cs typeface="Times New Roman"/>
              </a:rPr>
              <a:t>deux  codeurs absolus </a:t>
            </a:r>
            <a:r>
              <a:rPr sz="1100" dirty="0">
                <a:latin typeface="Times New Roman"/>
                <a:cs typeface="Times New Roman"/>
              </a:rPr>
              <a:t>(un </a:t>
            </a:r>
            <a:r>
              <a:rPr sz="1100" spc="-5" dirty="0">
                <a:latin typeface="Times New Roman"/>
                <a:cs typeface="Times New Roman"/>
              </a:rPr>
              <a:t>axe </a:t>
            </a:r>
            <a:r>
              <a:rPr sz="1100" dirty="0">
                <a:latin typeface="Times New Roman"/>
                <a:cs typeface="Times New Roman"/>
              </a:rPr>
              <a:t>est équipé </a:t>
            </a:r>
            <a:r>
              <a:rPr sz="1100" spc="-5" dirty="0">
                <a:latin typeface="Times New Roman"/>
                <a:cs typeface="Times New Roman"/>
              </a:rPr>
              <a:t>d'une </a:t>
            </a:r>
            <a:r>
              <a:rPr sz="1100" dirty="0">
                <a:latin typeface="Times New Roman"/>
                <a:cs typeface="Times New Roman"/>
              </a:rPr>
              <a:t>double  </a:t>
            </a:r>
            <a:r>
              <a:rPr sz="1100" spc="-5" dirty="0">
                <a:latin typeface="Times New Roman"/>
                <a:cs typeface="Times New Roman"/>
              </a:rPr>
              <a:t>recopie) </a:t>
            </a:r>
            <a:r>
              <a:rPr sz="1100" dirty="0">
                <a:latin typeface="Times New Roman"/>
                <a:cs typeface="Times New Roman"/>
              </a:rPr>
              <a:t>:</a:t>
            </a:r>
            <a:endParaRPr sz="1100">
              <a:latin typeface="Times New Roman"/>
              <a:cs typeface="Times New Roman"/>
            </a:endParaRPr>
          </a:p>
          <a:p>
            <a:pPr marL="977265">
              <a:lnSpc>
                <a:spcPct val="100000"/>
              </a:lnSpc>
            </a:pPr>
            <a:r>
              <a:rPr sz="1100" spc="-5" dirty="0">
                <a:latin typeface="Times New Roman"/>
                <a:cs typeface="Times New Roman"/>
              </a:rPr>
              <a:t>AC</a:t>
            </a:r>
            <a:r>
              <a:rPr sz="1100" spc="-10" dirty="0">
                <a:latin typeface="Times New Roman"/>
                <a:cs typeface="Times New Roman"/>
              </a:rPr>
              <a:t> </a:t>
            </a:r>
            <a:r>
              <a:rPr sz="1100" spc="-5" dirty="0">
                <a:latin typeface="Times New Roman"/>
                <a:cs typeface="Times New Roman"/>
              </a:rPr>
              <a:t>9030-4-4CA-3S</a:t>
            </a:r>
            <a:endParaRPr sz="1100">
              <a:latin typeface="Times New Roman"/>
              <a:cs typeface="Times New Roman"/>
            </a:endParaRPr>
          </a:p>
        </p:txBody>
      </p:sp>
      <p:sp>
        <p:nvSpPr>
          <p:cNvPr id="13" name="object 13"/>
          <p:cNvSpPr txBox="1"/>
          <p:nvPr/>
        </p:nvSpPr>
        <p:spPr>
          <a:xfrm>
            <a:off x="618236" y="9060941"/>
            <a:ext cx="3084830" cy="527685"/>
          </a:xfrm>
          <a:prstGeom prst="rect">
            <a:avLst/>
          </a:prstGeom>
        </p:spPr>
        <p:txBody>
          <a:bodyPr vert="horz" wrap="square" lIns="0" tIns="19685" rIns="0" bIns="0" rtlCol="0">
            <a:spAutoFit/>
          </a:bodyPr>
          <a:lstStyle/>
          <a:p>
            <a:pPr marL="12700" marR="5080">
              <a:lnSpc>
                <a:spcPts val="1310"/>
              </a:lnSpc>
              <a:spcBef>
                <a:spcPts val="155"/>
              </a:spcBef>
            </a:pPr>
            <a:r>
              <a:rPr sz="1100" dirty="0">
                <a:latin typeface="Times New Roman"/>
                <a:cs typeface="Times New Roman"/>
              </a:rPr>
              <a:t>- huit axes </a:t>
            </a:r>
            <a:r>
              <a:rPr sz="1100" spc="-5" dirty="0">
                <a:latin typeface="Times New Roman"/>
                <a:cs typeface="Times New Roman"/>
              </a:rPr>
              <a:t>équipés </a:t>
            </a:r>
            <a:r>
              <a:rPr sz="1100" dirty="0">
                <a:latin typeface="Times New Roman"/>
                <a:cs typeface="Times New Roman"/>
              </a:rPr>
              <a:t>de </a:t>
            </a:r>
            <a:r>
              <a:rPr sz="1100" spc="-5" dirty="0">
                <a:latin typeface="Times New Roman"/>
                <a:cs typeface="Times New Roman"/>
              </a:rPr>
              <a:t>six codeurs absolus et deux  </a:t>
            </a:r>
            <a:r>
              <a:rPr sz="1100" dirty="0">
                <a:latin typeface="Times New Roman"/>
                <a:cs typeface="Times New Roman"/>
              </a:rPr>
              <a:t>codeurs </a:t>
            </a:r>
            <a:r>
              <a:rPr sz="1100" spc="-5" dirty="0">
                <a:latin typeface="Times New Roman"/>
                <a:cs typeface="Times New Roman"/>
              </a:rPr>
              <a:t>incrémentaux</a:t>
            </a:r>
            <a:r>
              <a:rPr sz="1100" spc="-25" dirty="0">
                <a:latin typeface="Times New Roman"/>
                <a:cs typeface="Times New Roman"/>
              </a:rPr>
              <a:t> </a:t>
            </a:r>
            <a:r>
              <a:rPr sz="1100" dirty="0">
                <a:latin typeface="Times New Roman"/>
                <a:cs typeface="Times New Roman"/>
              </a:rPr>
              <a:t>:</a:t>
            </a:r>
            <a:endParaRPr sz="1100">
              <a:latin typeface="Times New Roman"/>
              <a:cs typeface="Times New Roman"/>
            </a:endParaRPr>
          </a:p>
          <a:p>
            <a:pPr marL="946785">
              <a:lnSpc>
                <a:spcPts val="1275"/>
              </a:lnSpc>
            </a:pPr>
            <a:r>
              <a:rPr sz="1100" spc="-5" dirty="0">
                <a:latin typeface="Times New Roman"/>
                <a:cs typeface="Times New Roman"/>
              </a:rPr>
              <a:t>AC</a:t>
            </a:r>
            <a:r>
              <a:rPr sz="1100" spc="-10" dirty="0">
                <a:latin typeface="Times New Roman"/>
                <a:cs typeface="Times New Roman"/>
              </a:rPr>
              <a:t> </a:t>
            </a:r>
            <a:r>
              <a:rPr sz="1100" spc="-5" dirty="0">
                <a:latin typeface="Times New Roman"/>
                <a:cs typeface="Times New Roman"/>
              </a:rPr>
              <a:t>9030-8-8CA-4CI</a:t>
            </a:r>
            <a:endParaRPr sz="1100">
              <a:latin typeface="Times New Roman"/>
              <a:cs typeface="Times New Roman"/>
            </a:endParaRPr>
          </a:p>
        </p:txBody>
      </p:sp>
      <p:sp>
        <p:nvSpPr>
          <p:cNvPr id="14" name="object 14"/>
          <p:cNvSpPr txBox="1"/>
          <p:nvPr/>
        </p:nvSpPr>
        <p:spPr>
          <a:xfrm>
            <a:off x="618236" y="1961133"/>
            <a:ext cx="6494145" cy="862965"/>
          </a:xfrm>
          <a:prstGeom prst="rect">
            <a:avLst/>
          </a:prstGeom>
        </p:spPr>
        <p:txBody>
          <a:bodyPr vert="horz" wrap="square" lIns="0" tIns="12700" rIns="0" bIns="0" rtlCol="0">
            <a:spAutoFit/>
          </a:bodyPr>
          <a:lstStyle/>
          <a:p>
            <a:pPr marL="96520" indent="-83820">
              <a:lnSpc>
                <a:spcPct val="100000"/>
              </a:lnSpc>
              <a:spcBef>
                <a:spcPts val="100"/>
              </a:spcBef>
              <a:buFont typeface="Times New Roman"/>
              <a:buChar char="•"/>
              <a:tabLst>
                <a:tab pos="96520" algn="l"/>
                <a:tab pos="3432810" algn="l"/>
              </a:tabLst>
            </a:pPr>
            <a:r>
              <a:rPr sz="1100" b="1" spc="-5" dirty="0">
                <a:latin typeface="Times New Roman"/>
                <a:cs typeface="Times New Roman"/>
              </a:rPr>
              <a:t>UNITE DE CONTROLE</a:t>
            </a:r>
            <a:r>
              <a:rPr sz="1100" b="1" spc="15" dirty="0">
                <a:latin typeface="Times New Roman"/>
                <a:cs typeface="Times New Roman"/>
              </a:rPr>
              <a:t> </a:t>
            </a:r>
            <a:r>
              <a:rPr sz="1100" b="1" spc="-5" dirty="0">
                <a:latin typeface="Times New Roman"/>
                <a:cs typeface="Times New Roman"/>
              </a:rPr>
              <a:t>AC</a:t>
            </a:r>
            <a:r>
              <a:rPr sz="1100" b="1" spc="10" dirty="0">
                <a:latin typeface="Times New Roman"/>
                <a:cs typeface="Times New Roman"/>
              </a:rPr>
              <a:t> </a:t>
            </a:r>
            <a:r>
              <a:rPr sz="1100" b="1" dirty="0">
                <a:latin typeface="Times New Roman"/>
                <a:cs typeface="Times New Roman"/>
              </a:rPr>
              <a:t>9030	</a:t>
            </a:r>
            <a:r>
              <a:rPr sz="1100" i="1" dirty="0">
                <a:solidFill>
                  <a:srgbClr val="5F5F5F"/>
                </a:solidFill>
                <a:latin typeface="Times New Roman"/>
                <a:cs typeface="Times New Roman"/>
              </a:rPr>
              <a:t>• </a:t>
            </a:r>
            <a:r>
              <a:rPr sz="1100" b="1" i="1" dirty="0">
                <a:solidFill>
                  <a:srgbClr val="5F5F5F"/>
                </a:solidFill>
                <a:latin typeface="Times New Roman"/>
                <a:cs typeface="Times New Roman"/>
              </a:rPr>
              <a:t>AC 9030 </a:t>
            </a:r>
            <a:r>
              <a:rPr sz="1100" b="1" i="1" spc="-5" dirty="0">
                <a:solidFill>
                  <a:srgbClr val="5F5F5F"/>
                </a:solidFill>
                <a:latin typeface="Times New Roman"/>
                <a:cs typeface="Times New Roman"/>
              </a:rPr>
              <a:t>CONTROL</a:t>
            </a:r>
            <a:r>
              <a:rPr sz="1100" b="1" i="1" spc="-20" dirty="0">
                <a:solidFill>
                  <a:srgbClr val="5F5F5F"/>
                </a:solidFill>
                <a:latin typeface="Times New Roman"/>
                <a:cs typeface="Times New Roman"/>
              </a:rPr>
              <a:t> </a:t>
            </a:r>
            <a:r>
              <a:rPr sz="1100" b="1" i="1" dirty="0">
                <a:solidFill>
                  <a:srgbClr val="5F5F5F"/>
                </a:solidFill>
                <a:latin typeface="Times New Roman"/>
                <a:cs typeface="Times New Roman"/>
              </a:rPr>
              <a:t>UNIT</a:t>
            </a:r>
            <a:endParaRPr sz="1100">
              <a:latin typeface="Times New Roman"/>
              <a:cs typeface="Times New Roman"/>
            </a:endParaRPr>
          </a:p>
          <a:p>
            <a:pPr>
              <a:lnSpc>
                <a:spcPct val="100000"/>
              </a:lnSpc>
            </a:pPr>
            <a:endParaRPr sz="1150">
              <a:latin typeface="Times New Roman"/>
              <a:cs typeface="Times New Roman"/>
            </a:endParaRPr>
          </a:p>
          <a:p>
            <a:pPr marL="93345" indent="-81280">
              <a:lnSpc>
                <a:spcPct val="100000"/>
              </a:lnSpc>
              <a:buChar char="-"/>
              <a:tabLst>
                <a:tab pos="93980" algn="l"/>
                <a:tab pos="3432810" algn="l"/>
              </a:tabLst>
            </a:pPr>
            <a:r>
              <a:rPr sz="1100" spc="-5" dirty="0">
                <a:latin typeface="Times New Roman"/>
                <a:cs typeface="Times New Roman"/>
              </a:rPr>
              <a:t>Intègre </a:t>
            </a:r>
            <a:r>
              <a:rPr sz="1100" dirty="0">
                <a:latin typeface="Times New Roman"/>
                <a:cs typeface="Times New Roman"/>
              </a:rPr>
              <a:t>la </a:t>
            </a:r>
            <a:r>
              <a:rPr sz="1100" spc="-5" dirty="0">
                <a:latin typeface="Times New Roman"/>
                <a:cs typeface="Times New Roman"/>
              </a:rPr>
              <a:t>fonction "commande" pour </a:t>
            </a:r>
            <a:r>
              <a:rPr sz="1100" dirty="0">
                <a:latin typeface="Times New Roman"/>
                <a:cs typeface="Times New Roman"/>
              </a:rPr>
              <a:t>4, 8 </a:t>
            </a:r>
            <a:r>
              <a:rPr sz="1100" spc="-10" dirty="0">
                <a:latin typeface="Times New Roman"/>
                <a:cs typeface="Times New Roman"/>
              </a:rPr>
              <a:t>ou</a:t>
            </a:r>
            <a:r>
              <a:rPr sz="1100" spc="135" dirty="0">
                <a:latin typeface="Times New Roman"/>
                <a:cs typeface="Times New Roman"/>
              </a:rPr>
              <a:t> </a:t>
            </a:r>
            <a:r>
              <a:rPr sz="1100" dirty="0">
                <a:latin typeface="Times New Roman"/>
                <a:cs typeface="Times New Roman"/>
              </a:rPr>
              <a:t>12</a:t>
            </a:r>
            <a:r>
              <a:rPr sz="1100" spc="15" dirty="0">
                <a:latin typeface="Times New Roman"/>
                <a:cs typeface="Times New Roman"/>
              </a:rPr>
              <a:t> </a:t>
            </a:r>
            <a:r>
              <a:rPr sz="1100" spc="-5" dirty="0">
                <a:latin typeface="Times New Roman"/>
                <a:cs typeface="Times New Roman"/>
              </a:rPr>
              <a:t>axes	</a:t>
            </a:r>
            <a:r>
              <a:rPr sz="1100" i="1" dirty="0">
                <a:solidFill>
                  <a:srgbClr val="5F5F5F"/>
                </a:solidFill>
                <a:latin typeface="Times New Roman"/>
                <a:cs typeface="Times New Roman"/>
              </a:rPr>
              <a:t>- </a:t>
            </a:r>
            <a:r>
              <a:rPr sz="1100" i="1" spc="-5" dirty="0">
                <a:solidFill>
                  <a:srgbClr val="5F5F5F"/>
                </a:solidFill>
                <a:latin typeface="Times New Roman"/>
                <a:cs typeface="Times New Roman"/>
              </a:rPr>
              <a:t>Integrate the "command" function for </a:t>
            </a:r>
            <a:r>
              <a:rPr sz="1100" i="1" dirty="0">
                <a:solidFill>
                  <a:srgbClr val="5F5F5F"/>
                </a:solidFill>
                <a:latin typeface="Times New Roman"/>
                <a:cs typeface="Times New Roman"/>
              </a:rPr>
              <a:t>4, 8 </a:t>
            </a:r>
            <a:r>
              <a:rPr sz="1100" i="1" spc="-5" dirty="0">
                <a:solidFill>
                  <a:srgbClr val="5F5F5F"/>
                </a:solidFill>
                <a:latin typeface="Times New Roman"/>
                <a:cs typeface="Times New Roman"/>
              </a:rPr>
              <a:t>or </a:t>
            </a:r>
            <a:r>
              <a:rPr sz="1100" i="1" dirty="0">
                <a:solidFill>
                  <a:srgbClr val="5F5F5F"/>
                </a:solidFill>
                <a:latin typeface="Times New Roman"/>
                <a:cs typeface="Times New Roman"/>
              </a:rPr>
              <a:t>12</a:t>
            </a:r>
            <a:r>
              <a:rPr sz="1100" i="1" spc="65" dirty="0">
                <a:solidFill>
                  <a:srgbClr val="5F5F5F"/>
                </a:solidFill>
                <a:latin typeface="Times New Roman"/>
                <a:cs typeface="Times New Roman"/>
              </a:rPr>
              <a:t> </a:t>
            </a:r>
            <a:r>
              <a:rPr sz="1100" i="1" spc="-5" dirty="0">
                <a:solidFill>
                  <a:srgbClr val="5F5F5F"/>
                </a:solidFill>
                <a:latin typeface="Times New Roman"/>
                <a:cs typeface="Times New Roman"/>
              </a:rPr>
              <a:t>axes</a:t>
            </a:r>
            <a:endParaRPr sz="1100">
              <a:latin typeface="Times New Roman"/>
              <a:cs typeface="Times New Roman"/>
            </a:endParaRPr>
          </a:p>
          <a:p>
            <a:pPr>
              <a:lnSpc>
                <a:spcPct val="100000"/>
              </a:lnSpc>
              <a:spcBef>
                <a:spcPts val="40"/>
              </a:spcBef>
              <a:buFont typeface="Times New Roman"/>
              <a:buChar char="-"/>
            </a:pPr>
            <a:endParaRPr sz="1100">
              <a:latin typeface="Times New Roman"/>
              <a:cs typeface="Times New Roman"/>
            </a:endParaRPr>
          </a:p>
          <a:p>
            <a:pPr marL="91440" indent="-79375">
              <a:lnSpc>
                <a:spcPct val="100000"/>
              </a:lnSpc>
              <a:spcBef>
                <a:spcPts val="5"/>
              </a:spcBef>
              <a:buChar char="-"/>
              <a:tabLst>
                <a:tab pos="92075" algn="l"/>
                <a:tab pos="3432810" algn="l"/>
              </a:tabLst>
            </a:pPr>
            <a:r>
              <a:rPr sz="1100" dirty="0">
                <a:latin typeface="Times New Roman"/>
                <a:cs typeface="Times New Roman"/>
              </a:rPr>
              <a:t>Les interfaces </a:t>
            </a:r>
            <a:r>
              <a:rPr sz="1100" spc="-5" dirty="0">
                <a:latin typeface="Times New Roman"/>
                <a:cs typeface="Times New Roman"/>
              </a:rPr>
              <a:t>pour </a:t>
            </a:r>
            <a:r>
              <a:rPr sz="1100" dirty="0">
                <a:latin typeface="Times New Roman"/>
                <a:cs typeface="Times New Roman"/>
              </a:rPr>
              <a:t>recopie </a:t>
            </a:r>
            <a:r>
              <a:rPr sz="1100" spc="-5" dirty="0">
                <a:latin typeface="Times New Roman"/>
                <a:cs typeface="Times New Roman"/>
              </a:rPr>
              <a:t>disponibles sont</a:t>
            </a:r>
            <a:r>
              <a:rPr sz="1100" spc="70" dirty="0">
                <a:latin typeface="Times New Roman"/>
                <a:cs typeface="Times New Roman"/>
              </a:rPr>
              <a:t> </a:t>
            </a:r>
            <a:r>
              <a:rPr sz="1100" spc="-10" dirty="0">
                <a:latin typeface="Times New Roman"/>
                <a:cs typeface="Times New Roman"/>
              </a:rPr>
              <a:t>de</a:t>
            </a:r>
            <a:r>
              <a:rPr sz="1100" spc="10" dirty="0">
                <a:latin typeface="Times New Roman"/>
                <a:cs typeface="Times New Roman"/>
              </a:rPr>
              <a:t> </a:t>
            </a:r>
            <a:r>
              <a:rPr sz="1100" spc="-5" dirty="0">
                <a:latin typeface="Times New Roman"/>
                <a:cs typeface="Times New Roman"/>
              </a:rPr>
              <a:t>type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available interfaces </a:t>
            </a:r>
            <a:r>
              <a:rPr sz="1100" i="1" dirty="0">
                <a:solidFill>
                  <a:srgbClr val="5F5F5F"/>
                </a:solidFill>
                <a:latin typeface="Times New Roman"/>
                <a:cs typeface="Times New Roman"/>
              </a:rPr>
              <a:t>for recopy </a:t>
            </a:r>
            <a:r>
              <a:rPr sz="1100" i="1" spc="-5" dirty="0">
                <a:solidFill>
                  <a:srgbClr val="5F5F5F"/>
                </a:solidFill>
                <a:latin typeface="Times New Roman"/>
                <a:cs typeface="Times New Roman"/>
              </a:rPr>
              <a:t>are</a:t>
            </a:r>
            <a:r>
              <a:rPr sz="1100" i="1" spc="-20" dirty="0">
                <a:solidFill>
                  <a:srgbClr val="5F5F5F"/>
                </a:solidFill>
                <a:latin typeface="Times New Roman"/>
                <a:cs typeface="Times New Roman"/>
              </a:rPr>
              <a:t> </a:t>
            </a:r>
            <a:r>
              <a:rPr sz="1100" i="1" dirty="0">
                <a:solidFill>
                  <a:srgbClr val="5F5F5F"/>
                </a:solidFill>
                <a:latin typeface="Times New Roman"/>
                <a:cs typeface="Times New Roman"/>
              </a:rPr>
              <a:t>:</a:t>
            </a:r>
            <a:endParaRPr sz="1100">
              <a:latin typeface="Times New Roman"/>
              <a:cs typeface="Times New Roman"/>
            </a:endParaRPr>
          </a:p>
        </p:txBody>
      </p:sp>
      <p:graphicFrame>
        <p:nvGraphicFramePr>
          <p:cNvPr id="15" name="object 15"/>
          <p:cNvGraphicFramePr>
            <a:graphicFrameLocks noGrp="1"/>
          </p:cNvGraphicFramePr>
          <p:nvPr/>
        </p:nvGraphicFramePr>
        <p:xfrm>
          <a:off x="4228210" y="2991865"/>
          <a:ext cx="2790825" cy="1390266"/>
        </p:xfrm>
        <a:graphic>
          <a:graphicData uri="http://schemas.openxmlformats.org/drawingml/2006/table">
            <a:tbl>
              <a:tblPr firstRow="1" bandRow="1">
                <a:tableStyleId>{2D5ABB26-0587-4C30-8999-92F81FD0307C}</a:tableStyleId>
              </a:tblPr>
              <a:tblGrid>
                <a:gridCol w="2161540">
                  <a:extLst>
                    <a:ext uri="{9D8B030D-6E8A-4147-A177-3AD203B41FA5}">
                      <a16:colId xmlns:a16="http://schemas.microsoft.com/office/drawing/2014/main" val="20000"/>
                    </a:ext>
                  </a:extLst>
                </a:gridCol>
                <a:gridCol w="629285">
                  <a:extLst>
                    <a:ext uri="{9D8B030D-6E8A-4147-A177-3AD203B41FA5}">
                      <a16:colId xmlns:a16="http://schemas.microsoft.com/office/drawing/2014/main" val="20001"/>
                    </a:ext>
                  </a:extLst>
                </a:gridCol>
              </a:tblGrid>
              <a:tr h="173736">
                <a:tc>
                  <a:txBody>
                    <a:bodyPr/>
                    <a:lstStyle/>
                    <a:p>
                      <a:pPr marL="69850">
                        <a:lnSpc>
                          <a:spcPts val="1240"/>
                        </a:lnSpc>
                      </a:pPr>
                      <a:r>
                        <a:rPr sz="1100" i="1" dirty="0">
                          <a:solidFill>
                            <a:srgbClr val="5F5F5F"/>
                          </a:solidFill>
                          <a:latin typeface="Times New Roman"/>
                          <a:cs typeface="Times New Roman"/>
                        </a:rPr>
                        <a:t>absolute </a:t>
                      </a:r>
                      <a:r>
                        <a:rPr sz="1100" i="1" spc="-5" dirty="0">
                          <a:solidFill>
                            <a:srgbClr val="5F5F5F"/>
                          </a:solidFill>
                          <a:latin typeface="Times New Roman"/>
                          <a:cs typeface="Times New Roman"/>
                        </a:rPr>
                        <a:t>optical</a:t>
                      </a:r>
                      <a:r>
                        <a:rPr sz="1100" i="1" spc="-10" dirty="0">
                          <a:solidFill>
                            <a:srgbClr val="5F5F5F"/>
                          </a:solidFill>
                          <a:latin typeface="Times New Roman"/>
                          <a:cs typeface="Times New Roman"/>
                        </a:rPr>
                        <a:t> </a:t>
                      </a:r>
                      <a:r>
                        <a:rPr sz="1100" i="1" spc="-5" dirty="0">
                          <a:solidFill>
                            <a:srgbClr val="5F5F5F"/>
                          </a:solidFill>
                          <a:latin typeface="Times New Roman"/>
                          <a:cs typeface="Times New Roman"/>
                        </a:rPr>
                        <a:t>encoder.</a:t>
                      </a:r>
                      <a:endParaRPr sz="1100">
                        <a:latin typeface="Times New Roman"/>
                        <a:cs typeface="Times New Roman"/>
                      </a:endParaRPr>
                    </a:p>
                  </a:txBody>
                  <a:tcPr marL="0" marR="0" marT="0" marB="0">
                    <a:lnL w="952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40"/>
                        </a:lnSpc>
                      </a:pPr>
                      <a:r>
                        <a:rPr sz="1100" i="1" dirty="0">
                          <a:solidFill>
                            <a:srgbClr val="5F5F5F"/>
                          </a:solidFill>
                          <a:latin typeface="Times New Roman"/>
                          <a:cs typeface="Times New Roman"/>
                        </a:rPr>
                        <a:t>code</a:t>
                      </a:r>
                      <a:r>
                        <a:rPr sz="1100" i="1" spc="-30" dirty="0">
                          <a:solidFill>
                            <a:srgbClr val="5F5F5F"/>
                          </a:solidFill>
                          <a:latin typeface="Times New Roman"/>
                          <a:cs typeface="Times New Roman"/>
                        </a:rPr>
                        <a:t> </a:t>
                      </a:r>
                      <a:r>
                        <a:rPr sz="1100" i="1" dirty="0">
                          <a:solidFill>
                            <a:srgbClr val="5F5F5F"/>
                          </a:solidFill>
                          <a:latin typeface="Times New Roman"/>
                          <a:cs typeface="Times New Roman"/>
                        </a:rPr>
                        <a:t>CA</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73735">
                <a:tc>
                  <a:txBody>
                    <a:bodyPr/>
                    <a:lstStyle/>
                    <a:p>
                      <a:pPr marL="69850">
                        <a:lnSpc>
                          <a:spcPts val="1240"/>
                        </a:lnSpc>
                      </a:pPr>
                      <a:r>
                        <a:rPr sz="1100" i="1" spc="-5" dirty="0">
                          <a:solidFill>
                            <a:srgbClr val="5F5F5F"/>
                          </a:solidFill>
                          <a:latin typeface="Times New Roman"/>
                          <a:cs typeface="Times New Roman"/>
                        </a:rPr>
                        <a:t>modularity</a:t>
                      </a:r>
                      <a:r>
                        <a:rPr sz="1100" i="1" dirty="0">
                          <a:solidFill>
                            <a:srgbClr val="5F5F5F"/>
                          </a:solidFill>
                          <a:latin typeface="Times New Roman"/>
                          <a:cs typeface="Times New Roman"/>
                        </a:rPr>
                        <a:t> 4</a:t>
                      </a:r>
                      <a:endParaRPr sz="1100">
                        <a:latin typeface="Times New Roman"/>
                        <a:cs typeface="Times New Roman"/>
                      </a:endParaRPr>
                    </a:p>
                  </a:txBody>
                  <a:tcPr marL="0" marR="0" marT="0" marB="0">
                    <a:lnL w="952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73735">
                <a:tc>
                  <a:txBody>
                    <a:bodyPr/>
                    <a:lstStyle/>
                    <a:p>
                      <a:pPr marL="69850">
                        <a:lnSpc>
                          <a:spcPts val="1240"/>
                        </a:lnSpc>
                      </a:pPr>
                      <a:r>
                        <a:rPr sz="1100" i="1" spc="-5" dirty="0">
                          <a:solidFill>
                            <a:srgbClr val="5F5F5F"/>
                          </a:solidFill>
                          <a:latin typeface="Times New Roman"/>
                          <a:cs typeface="Times New Roman"/>
                        </a:rPr>
                        <a:t>incremental optical</a:t>
                      </a:r>
                      <a:r>
                        <a:rPr sz="1100" i="1" spc="10" dirty="0">
                          <a:solidFill>
                            <a:srgbClr val="5F5F5F"/>
                          </a:solidFill>
                          <a:latin typeface="Times New Roman"/>
                          <a:cs typeface="Times New Roman"/>
                        </a:rPr>
                        <a:t> </a:t>
                      </a:r>
                      <a:r>
                        <a:rPr sz="1100" i="1" spc="-5" dirty="0">
                          <a:solidFill>
                            <a:srgbClr val="5F5F5F"/>
                          </a:solidFill>
                          <a:latin typeface="Times New Roman"/>
                          <a:cs typeface="Times New Roman"/>
                        </a:rPr>
                        <a:t>encoder</a:t>
                      </a:r>
                      <a:endParaRPr sz="1100">
                        <a:latin typeface="Times New Roman"/>
                        <a:cs typeface="Times New Roman"/>
                      </a:endParaRPr>
                    </a:p>
                  </a:txBody>
                  <a:tcPr marL="0" marR="0" marT="0" marB="0">
                    <a:lnL w="952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40"/>
                        </a:lnSpc>
                      </a:pPr>
                      <a:r>
                        <a:rPr sz="1100" i="1" dirty="0">
                          <a:solidFill>
                            <a:srgbClr val="5F5F5F"/>
                          </a:solidFill>
                          <a:latin typeface="Times New Roman"/>
                          <a:cs typeface="Times New Roman"/>
                        </a:rPr>
                        <a:t>code</a:t>
                      </a:r>
                      <a:r>
                        <a:rPr sz="1100" i="1" spc="-20" dirty="0">
                          <a:solidFill>
                            <a:srgbClr val="5F5F5F"/>
                          </a:solidFill>
                          <a:latin typeface="Times New Roman"/>
                          <a:cs typeface="Times New Roman"/>
                        </a:rPr>
                        <a:t> </a:t>
                      </a:r>
                      <a:r>
                        <a:rPr sz="1100" i="1" spc="-5" dirty="0">
                          <a:solidFill>
                            <a:srgbClr val="5F5F5F"/>
                          </a:solidFill>
                          <a:latin typeface="Times New Roman"/>
                          <a:cs typeface="Times New Roman"/>
                        </a:rPr>
                        <a:t>CI</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74117">
                <a:tc>
                  <a:txBody>
                    <a:bodyPr/>
                    <a:lstStyle/>
                    <a:p>
                      <a:pPr marL="69850">
                        <a:lnSpc>
                          <a:spcPts val="1245"/>
                        </a:lnSpc>
                      </a:pPr>
                      <a:r>
                        <a:rPr sz="1100" i="1" spc="-5" dirty="0">
                          <a:solidFill>
                            <a:srgbClr val="5F5F5F"/>
                          </a:solidFill>
                          <a:latin typeface="Times New Roman"/>
                          <a:cs typeface="Times New Roman"/>
                        </a:rPr>
                        <a:t>modularity </a:t>
                      </a:r>
                      <a:r>
                        <a:rPr sz="1100" i="1" dirty="0">
                          <a:solidFill>
                            <a:srgbClr val="5F5F5F"/>
                          </a:solidFill>
                          <a:latin typeface="Times New Roman"/>
                          <a:cs typeface="Times New Roman"/>
                        </a:rPr>
                        <a:t>4</a:t>
                      </a:r>
                      <a:endParaRPr sz="1100">
                        <a:latin typeface="Times New Roman"/>
                        <a:cs typeface="Times New Roman"/>
                      </a:endParaRPr>
                    </a:p>
                  </a:txBody>
                  <a:tcPr marL="0" marR="0" marT="0" marB="0">
                    <a:lnL w="952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73736">
                <a:tc>
                  <a:txBody>
                    <a:bodyPr/>
                    <a:lstStyle/>
                    <a:p>
                      <a:pPr marL="69850">
                        <a:lnSpc>
                          <a:spcPts val="1240"/>
                        </a:lnSpc>
                      </a:pPr>
                      <a:r>
                        <a:rPr sz="1100" i="1" dirty="0">
                          <a:solidFill>
                            <a:srgbClr val="5F5F5F"/>
                          </a:solidFill>
                          <a:latin typeface="Times New Roman"/>
                          <a:cs typeface="Times New Roman"/>
                        </a:rPr>
                        <a:t>synchro</a:t>
                      </a:r>
                      <a:r>
                        <a:rPr sz="1100" i="1" spc="-5" dirty="0">
                          <a:solidFill>
                            <a:srgbClr val="5F5F5F"/>
                          </a:solidFill>
                          <a:latin typeface="Times New Roman"/>
                          <a:cs typeface="Times New Roman"/>
                        </a:rPr>
                        <a:t> Selsyn</a:t>
                      </a:r>
                      <a:endParaRPr sz="1100">
                        <a:latin typeface="Times New Roman"/>
                        <a:cs typeface="Times New Roman"/>
                      </a:endParaRPr>
                    </a:p>
                  </a:txBody>
                  <a:tcPr marL="0" marR="0" marT="0" marB="0">
                    <a:lnL w="952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40"/>
                        </a:lnSpc>
                      </a:pPr>
                      <a:r>
                        <a:rPr sz="1100" i="1" dirty="0">
                          <a:solidFill>
                            <a:srgbClr val="5F5F5F"/>
                          </a:solidFill>
                          <a:latin typeface="Times New Roman"/>
                          <a:cs typeface="Times New Roman"/>
                        </a:rPr>
                        <a:t>code</a:t>
                      </a:r>
                      <a:r>
                        <a:rPr sz="1100" i="1" spc="-15" dirty="0">
                          <a:solidFill>
                            <a:srgbClr val="5F5F5F"/>
                          </a:solidFill>
                          <a:latin typeface="Times New Roman"/>
                          <a:cs typeface="Times New Roman"/>
                        </a:rPr>
                        <a:t> </a:t>
                      </a:r>
                      <a:r>
                        <a:rPr sz="1100" i="1" dirty="0">
                          <a:solidFill>
                            <a:srgbClr val="5F5F5F"/>
                          </a:solidFill>
                          <a:latin typeface="Times New Roman"/>
                          <a:cs typeface="Times New Roman"/>
                        </a:rPr>
                        <a:t>S</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173735">
                <a:tc>
                  <a:txBody>
                    <a:bodyPr/>
                    <a:lstStyle/>
                    <a:p>
                      <a:pPr marL="69850">
                        <a:lnSpc>
                          <a:spcPts val="1240"/>
                        </a:lnSpc>
                      </a:pPr>
                      <a:r>
                        <a:rPr sz="1100" i="1" spc="-5" dirty="0">
                          <a:solidFill>
                            <a:srgbClr val="5F5F5F"/>
                          </a:solidFill>
                          <a:latin typeface="Times New Roman"/>
                          <a:cs typeface="Times New Roman"/>
                        </a:rPr>
                        <a:t>modularity</a:t>
                      </a:r>
                      <a:r>
                        <a:rPr sz="1100" i="1" dirty="0">
                          <a:solidFill>
                            <a:srgbClr val="5F5F5F"/>
                          </a:solidFill>
                          <a:latin typeface="Times New Roman"/>
                          <a:cs typeface="Times New Roman"/>
                        </a:rPr>
                        <a:t> 1</a:t>
                      </a:r>
                      <a:endParaRPr sz="1100">
                        <a:latin typeface="Times New Roman"/>
                        <a:cs typeface="Times New Roman"/>
                      </a:endParaRPr>
                    </a:p>
                  </a:txBody>
                  <a:tcPr marL="0" marR="0" marT="0" marB="0">
                    <a:lnL w="952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73736">
                <a:tc>
                  <a:txBody>
                    <a:bodyPr/>
                    <a:lstStyle/>
                    <a:p>
                      <a:pPr marL="69850">
                        <a:lnSpc>
                          <a:spcPts val="1240"/>
                        </a:lnSpc>
                      </a:pPr>
                      <a:r>
                        <a:rPr sz="1100" i="1" spc="-5" dirty="0">
                          <a:solidFill>
                            <a:srgbClr val="5F5F5F"/>
                          </a:solidFill>
                          <a:latin typeface="Times New Roman"/>
                          <a:cs typeface="Times New Roman"/>
                        </a:rPr>
                        <a:t>resolver</a:t>
                      </a:r>
                      <a:endParaRPr sz="1100">
                        <a:latin typeface="Times New Roman"/>
                        <a:cs typeface="Times New Roman"/>
                      </a:endParaRPr>
                    </a:p>
                  </a:txBody>
                  <a:tcPr marL="0" marR="0" marT="0" marB="0">
                    <a:lnL w="952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40"/>
                        </a:lnSpc>
                      </a:pPr>
                      <a:r>
                        <a:rPr sz="1100" i="1" dirty="0">
                          <a:solidFill>
                            <a:srgbClr val="5F5F5F"/>
                          </a:solidFill>
                          <a:latin typeface="Times New Roman"/>
                          <a:cs typeface="Times New Roman"/>
                        </a:rPr>
                        <a:t>code</a:t>
                      </a:r>
                      <a:r>
                        <a:rPr sz="1100" i="1" spc="-15" dirty="0">
                          <a:solidFill>
                            <a:srgbClr val="5F5F5F"/>
                          </a:solidFill>
                          <a:latin typeface="Times New Roman"/>
                          <a:cs typeface="Times New Roman"/>
                        </a:rPr>
                        <a:t> </a:t>
                      </a:r>
                      <a:r>
                        <a:rPr sz="1100" i="1" dirty="0">
                          <a:solidFill>
                            <a:srgbClr val="5F5F5F"/>
                          </a:solidFill>
                          <a:latin typeface="Times New Roman"/>
                          <a:cs typeface="Times New Roman"/>
                        </a:rPr>
                        <a:t>R</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173736">
                <a:tc>
                  <a:txBody>
                    <a:bodyPr/>
                    <a:lstStyle/>
                    <a:p>
                      <a:pPr marL="69850">
                        <a:lnSpc>
                          <a:spcPts val="1240"/>
                        </a:lnSpc>
                      </a:pPr>
                      <a:r>
                        <a:rPr sz="1100" i="1" spc="-5" dirty="0">
                          <a:solidFill>
                            <a:srgbClr val="5F5F5F"/>
                          </a:solidFill>
                          <a:latin typeface="Times New Roman"/>
                          <a:cs typeface="Times New Roman"/>
                        </a:rPr>
                        <a:t>modularity</a:t>
                      </a:r>
                      <a:r>
                        <a:rPr sz="1100" i="1" dirty="0">
                          <a:solidFill>
                            <a:srgbClr val="5F5F5F"/>
                          </a:solidFill>
                          <a:latin typeface="Times New Roman"/>
                          <a:cs typeface="Times New Roman"/>
                        </a:rPr>
                        <a:t> 2</a:t>
                      </a:r>
                      <a:endParaRPr sz="1100">
                        <a:latin typeface="Times New Roman"/>
                        <a:cs typeface="Times New Roman"/>
                      </a:endParaRPr>
                    </a:p>
                  </a:txBody>
                  <a:tcPr marL="0" marR="0" marT="0" marB="0">
                    <a:lnL w="952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bl>
          </a:graphicData>
        </a:graphic>
      </p:graphicFrame>
      <p:sp>
        <p:nvSpPr>
          <p:cNvPr id="16" name="object 16"/>
          <p:cNvSpPr txBox="1"/>
          <p:nvPr/>
        </p:nvSpPr>
        <p:spPr>
          <a:xfrm>
            <a:off x="4231411" y="4558918"/>
            <a:ext cx="2791460" cy="843280"/>
          </a:xfrm>
          <a:prstGeom prst="rect">
            <a:avLst/>
          </a:prstGeom>
          <a:ln w="6096">
            <a:solidFill>
              <a:srgbClr val="000000"/>
            </a:solidFill>
          </a:ln>
        </p:spPr>
        <p:txBody>
          <a:bodyPr vert="horz" wrap="square" lIns="0" tIns="0" rIns="0" bIns="0" rtlCol="0">
            <a:spAutoFit/>
          </a:bodyPr>
          <a:lstStyle/>
          <a:p>
            <a:pPr marL="69850">
              <a:lnSpc>
                <a:spcPts val="1240"/>
              </a:lnSpc>
            </a:pPr>
            <a:r>
              <a:rPr sz="1100" dirty="0">
                <a:solidFill>
                  <a:srgbClr val="5F5F5F"/>
                </a:solidFill>
                <a:latin typeface="Times New Roman"/>
                <a:cs typeface="Times New Roman"/>
              </a:rPr>
              <a:t>- </a:t>
            </a:r>
            <a:r>
              <a:rPr sz="1100" i="1" dirty="0">
                <a:solidFill>
                  <a:srgbClr val="5F5F5F"/>
                </a:solidFill>
                <a:latin typeface="Times New Roman"/>
                <a:cs typeface="Times New Roman"/>
              </a:rPr>
              <a:t>Product</a:t>
            </a:r>
            <a:r>
              <a:rPr sz="1100" i="1" spc="-45" dirty="0">
                <a:solidFill>
                  <a:srgbClr val="5F5F5F"/>
                </a:solidFill>
                <a:latin typeface="Times New Roman"/>
                <a:cs typeface="Times New Roman"/>
              </a:rPr>
              <a:t> </a:t>
            </a:r>
            <a:r>
              <a:rPr sz="1100" i="1" spc="-5" dirty="0">
                <a:solidFill>
                  <a:srgbClr val="5F5F5F"/>
                </a:solidFill>
                <a:latin typeface="Times New Roman"/>
                <a:cs typeface="Times New Roman"/>
              </a:rPr>
              <a:t>code</a:t>
            </a:r>
            <a:endParaRPr sz="1100">
              <a:latin typeface="Times New Roman"/>
              <a:cs typeface="Times New Roman"/>
            </a:endParaRPr>
          </a:p>
          <a:p>
            <a:pPr>
              <a:lnSpc>
                <a:spcPct val="100000"/>
              </a:lnSpc>
              <a:spcBef>
                <a:spcPts val="55"/>
              </a:spcBef>
            </a:pPr>
            <a:endParaRPr sz="1100">
              <a:latin typeface="Times New Roman"/>
              <a:cs typeface="Times New Roman"/>
            </a:endParaRPr>
          </a:p>
          <a:p>
            <a:pPr marL="5080" algn="ctr">
              <a:lnSpc>
                <a:spcPct val="100000"/>
              </a:lnSpc>
            </a:pPr>
            <a:r>
              <a:rPr sz="1100" i="1" dirty="0">
                <a:solidFill>
                  <a:srgbClr val="5F5F5F"/>
                </a:solidFill>
                <a:latin typeface="Times New Roman"/>
                <a:cs typeface="Times New Roman"/>
              </a:rPr>
              <a:t>AC 9030 – n – xCA – </a:t>
            </a:r>
            <a:r>
              <a:rPr sz="1100" i="1" spc="-5" dirty="0">
                <a:solidFill>
                  <a:srgbClr val="5F5F5F"/>
                </a:solidFill>
                <a:latin typeface="Times New Roman"/>
                <a:cs typeface="Times New Roman"/>
              </a:rPr>
              <a:t>xCI </a:t>
            </a:r>
            <a:r>
              <a:rPr sz="1100" i="1" dirty="0">
                <a:solidFill>
                  <a:srgbClr val="5F5F5F"/>
                </a:solidFill>
                <a:latin typeface="Times New Roman"/>
                <a:cs typeface="Times New Roman"/>
              </a:rPr>
              <a:t>– xS –</a:t>
            </a:r>
            <a:r>
              <a:rPr sz="1100" i="1" spc="-65" dirty="0">
                <a:solidFill>
                  <a:srgbClr val="5F5F5F"/>
                </a:solidFill>
                <a:latin typeface="Times New Roman"/>
                <a:cs typeface="Times New Roman"/>
              </a:rPr>
              <a:t> </a:t>
            </a:r>
            <a:r>
              <a:rPr sz="1100" i="1" dirty="0">
                <a:solidFill>
                  <a:srgbClr val="5F5F5F"/>
                </a:solidFill>
                <a:latin typeface="Times New Roman"/>
                <a:cs typeface="Times New Roman"/>
              </a:rPr>
              <a:t>xR</a:t>
            </a:r>
            <a:endParaRPr sz="1100">
              <a:latin typeface="Times New Roman"/>
              <a:cs typeface="Times New Roman"/>
            </a:endParaRPr>
          </a:p>
          <a:p>
            <a:pPr>
              <a:lnSpc>
                <a:spcPct val="100000"/>
              </a:lnSpc>
              <a:spcBef>
                <a:spcPts val="40"/>
              </a:spcBef>
            </a:pPr>
            <a:endParaRPr sz="1100">
              <a:latin typeface="Times New Roman"/>
              <a:cs typeface="Times New Roman"/>
            </a:endParaRPr>
          </a:p>
          <a:p>
            <a:pPr marL="1905" algn="ctr">
              <a:lnSpc>
                <a:spcPct val="100000"/>
              </a:lnSpc>
            </a:pPr>
            <a:r>
              <a:rPr sz="1100" i="1" spc="-5" dirty="0">
                <a:solidFill>
                  <a:srgbClr val="5F5F5F"/>
                </a:solidFill>
                <a:latin typeface="Times New Roman"/>
                <a:cs typeface="Times New Roman"/>
              </a:rPr>
              <a:t>Where </a:t>
            </a:r>
            <a:r>
              <a:rPr sz="1100" i="1" dirty="0">
                <a:solidFill>
                  <a:srgbClr val="5F5F5F"/>
                </a:solidFill>
                <a:latin typeface="Times New Roman"/>
                <a:cs typeface="Times New Roman"/>
              </a:rPr>
              <a:t>:</a:t>
            </a:r>
            <a:endParaRPr sz="1100">
              <a:latin typeface="Times New Roman"/>
              <a:cs typeface="Times New Roman"/>
            </a:endParaRPr>
          </a:p>
        </p:txBody>
      </p:sp>
      <p:sp>
        <p:nvSpPr>
          <p:cNvPr id="17" name="object 17"/>
          <p:cNvSpPr txBox="1"/>
          <p:nvPr/>
        </p:nvSpPr>
        <p:spPr>
          <a:xfrm>
            <a:off x="4041775" y="5545962"/>
            <a:ext cx="2959100" cy="862965"/>
          </a:xfrm>
          <a:prstGeom prst="rect">
            <a:avLst/>
          </a:prstGeom>
        </p:spPr>
        <p:txBody>
          <a:bodyPr vert="horz" wrap="square" lIns="0" tIns="13335" rIns="0" bIns="0" rtlCol="0">
            <a:spAutoFit/>
          </a:bodyPr>
          <a:lstStyle/>
          <a:p>
            <a:pPr marL="12700" algn="just">
              <a:lnSpc>
                <a:spcPct val="100000"/>
              </a:lnSpc>
              <a:spcBef>
                <a:spcPts val="105"/>
              </a:spcBef>
            </a:pPr>
            <a:r>
              <a:rPr sz="1100" i="1" dirty="0">
                <a:solidFill>
                  <a:srgbClr val="5F5F5F"/>
                </a:solidFill>
                <a:latin typeface="Times New Roman"/>
                <a:cs typeface="Times New Roman"/>
              </a:rPr>
              <a:t>n = </a:t>
            </a:r>
            <a:r>
              <a:rPr sz="1100" i="1" spc="-5" dirty="0">
                <a:solidFill>
                  <a:srgbClr val="5F5F5F"/>
                </a:solidFill>
                <a:latin typeface="Times New Roman"/>
                <a:cs typeface="Times New Roman"/>
              </a:rPr>
              <a:t>Number </a:t>
            </a:r>
            <a:r>
              <a:rPr sz="1100" i="1" spc="-10" dirty="0">
                <a:solidFill>
                  <a:srgbClr val="5F5F5F"/>
                </a:solidFill>
                <a:latin typeface="Times New Roman"/>
                <a:cs typeface="Times New Roman"/>
              </a:rPr>
              <a:t>of </a:t>
            </a:r>
            <a:r>
              <a:rPr sz="1100" i="1" spc="-5" dirty="0">
                <a:solidFill>
                  <a:srgbClr val="5F5F5F"/>
                </a:solidFill>
                <a:latin typeface="Times New Roman"/>
                <a:cs typeface="Times New Roman"/>
              </a:rPr>
              <a:t>axes (4, </a:t>
            </a:r>
            <a:r>
              <a:rPr sz="1100" i="1" dirty="0">
                <a:solidFill>
                  <a:srgbClr val="5F5F5F"/>
                </a:solidFill>
                <a:latin typeface="Times New Roman"/>
                <a:cs typeface="Times New Roman"/>
              </a:rPr>
              <a:t>8 or</a:t>
            </a:r>
            <a:r>
              <a:rPr sz="1100" i="1" spc="-10" dirty="0">
                <a:solidFill>
                  <a:srgbClr val="5F5F5F"/>
                </a:solidFill>
                <a:latin typeface="Times New Roman"/>
                <a:cs typeface="Times New Roman"/>
              </a:rPr>
              <a:t> </a:t>
            </a:r>
            <a:r>
              <a:rPr sz="1100" i="1" dirty="0">
                <a:solidFill>
                  <a:srgbClr val="5F5F5F"/>
                </a:solidFill>
                <a:latin typeface="Times New Roman"/>
                <a:cs typeface="Times New Roman"/>
              </a:rPr>
              <a:t>12)</a:t>
            </a:r>
            <a:endParaRPr sz="1100">
              <a:latin typeface="Times New Roman"/>
              <a:cs typeface="Times New Roman"/>
            </a:endParaRPr>
          </a:p>
          <a:p>
            <a:pPr marL="12700" marR="5080" algn="just">
              <a:lnSpc>
                <a:spcPct val="99600"/>
              </a:lnSpc>
              <a:spcBef>
                <a:spcPts val="5"/>
              </a:spcBef>
            </a:pPr>
            <a:r>
              <a:rPr sz="1100" i="1" dirty="0">
                <a:solidFill>
                  <a:srgbClr val="5F5F5F"/>
                </a:solidFill>
                <a:latin typeface="Times New Roman"/>
                <a:cs typeface="Times New Roman"/>
              </a:rPr>
              <a:t>xCA : x = </a:t>
            </a:r>
            <a:r>
              <a:rPr sz="1100" i="1" spc="-5" dirty="0">
                <a:solidFill>
                  <a:srgbClr val="5F5F5F"/>
                </a:solidFill>
                <a:latin typeface="Times New Roman"/>
                <a:cs typeface="Times New Roman"/>
              </a:rPr>
              <a:t>number </a:t>
            </a:r>
            <a:r>
              <a:rPr sz="1100" i="1" dirty="0">
                <a:solidFill>
                  <a:srgbClr val="5F5F5F"/>
                </a:solidFill>
                <a:latin typeface="Times New Roman"/>
                <a:cs typeface="Times New Roman"/>
              </a:rPr>
              <a:t>of </a:t>
            </a:r>
            <a:r>
              <a:rPr sz="1100" i="1" spc="-5" dirty="0">
                <a:solidFill>
                  <a:srgbClr val="5F5F5F"/>
                </a:solidFill>
                <a:latin typeface="Times New Roman"/>
                <a:cs typeface="Times New Roman"/>
              </a:rPr>
              <a:t>absolute encoders </a:t>
            </a:r>
            <a:r>
              <a:rPr sz="1100" i="1" dirty="0">
                <a:solidFill>
                  <a:srgbClr val="5F5F5F"/>
                </a:solidFill>
                <a:latin typeface="Times New Roman"/>
                <a:cs typeface="Times New Roman"/>
              </a:rPr>
              <a:t>(4-8-12)  xCI : x = number of </a:t>
            </a:r>
            <a:r>
              <a:rPr sz="1100" i="1" spc="-5" dirty="0">
                <a:solidFill>
                  <a:srgbClr val="5F5F5F"/>
                </a:solidFill>
                <a:latin typeface="Times New Roman"/>
                <a:cs typeface="Times New Roman"/>
              </a:rPr>
              <a:t>incremental </a:t>
            </a:r>
            <a:r>
              <a:rPr sz="1100" i="1" dirty="0">
                <a:solidFill>
                  <a:srgbClr val="5F5F5F"/>
                </a:solidFill>
                <a:latin typeface="Times New Roman"/>
                <a:cs typeface="Times New Roman"/>
              </a:rPr>
              <a:t>encoders </a:t>
            </a:r>
            <a:r>
              <a:rPr sz="1100" i="1" spc="-5" dirty="0">
                <a:solidFill>
                  <a:srgbClr val="5F5F5F"/>
                </a:solidFill>
                <a:latin typeface="Times New Roman"/>
                <a:cs typeface="Times New Roman"/>
              </a:rPr>
              <a:t>(4-8-12)  </a:t>
            </a:r>
            <a:r>
              <a:rPr sz="1100" i="1" dirty="0">
                <a:solidFill>
                  <a:srgbClr val="5F5F5F"/>
                </a:solidFill>
                <a:latin typeface="Times New Roman"/>
                <a:cs typeface="Times New Roman"/>
              </a:rPr>
              <a:t>xS : x = </a:t>
            </a:r>
            <a:r>
              <a:rPr sz="1100" i="1" spc="-5" dirty="0">
                <a:solidFill>
                  <a:srgbClr val="5F5F5F"/>
                </a:solidFill>
                <a:latin typeface="Times New Roman"/>
                <a:cs typeface="Times New Roman"/>
              </a:rPr>
              <a:t>number </a:t>
            </a:r>
            <a:r>
              <a:rPr sz="1100" i="1" dirty="0">
                <a:solidFill>
                  <a:srgbClr val="5F5F5F"/>
                </a:solidFill>
                <a:latin typeface="Times New Roman"/>
                <a:cs typeface="Times New Roman"/>
              </a:rPr>
              <a:t>of </a:t>
            </a:r>
            <a:r>
              <a:rPr sz="1100" i="1" spc="-5" dirty="0">
                <a:solidFill>
                  <a:srgbClr val="5F5F5F"/>
                </a:solidFill>
                <a:latin typeface="Times New Roman"/>
                <a:cs typeface="Times New Roman"/>
              </a:rPr>
              <a:t>synchros selsyn </a:t>
            </a:r>
            <a:r>
              <a:rPr sz="1100" i="1" dirty="0">
                <a:solidFill>
                  <a:srgbClr val="5F5F5F"/>
                </a:solidFill>
                <a:latin typeface="Times New Roman"/>
                <a:cs typeface="Times New Roman"/>
              </a:rPr>
              <a:t>(1-2.....12)</a:t>
            </a:r>
            <a:endParaRPr sz="1100">
              <a:latin typeface="Times New Roman"/>
              <a:cs typeface="Times New Roman"/>
            </a:endParaRPr>
          </a:p>
          <a:p>
            <a:pPr marL="12700" algn="just">
              <a:lnSpc>
                <a:spcPct val="100000"/>
              </a:lnSpc>
            </a:pPr>
            <a:r>
              <a:rPr sz="1100" i="1" dirty="0">
                <a:solidFill>
                  <a:srgbClr val="5F5F5F"/>
                </a:solidFill>
                <a:latin typeface="Times New Roman"/>
                <a:cs typeface="Times New Roman"/>
              </a:rPr>
              <a:t>xR : x = </a:t>
            </a:r>
            <a:r>
              <a:rPr sz="1100" i="1" spc="-5" dirty="0">
                <a:solidFill>
                  <a:srgbClr val="5F5F5F"/>
                </a:solidFill>
                <a:latin typeface="Times New Roman"/>
                <a:cs typeface="Times New Roman"/>
              </a:rPr>
              <a:t>number </a:t>
            </a:r>
            <a:r>
              <a:rPr sz="1100" i="1" dirty="0">
                <a:solidFill>
                  <a:srgbClr val="5F5F5F"/>
                </a:solidFill>
                <a:latin typeface="Times New Roman"/>
                <a:cs typeface="Times New Roman"/>
              </a:rPr>
              <a:t>of </a:t>
            </a:r>
            <a:r>
              <a:rPr sz="1100" i="1" spc="-5" dirty="0">
                <a:solidFill>
                  <a:srgbClr val="5F5F5F"/>
                </a:solidFill>
                <a:latin typeface="Times New Roman"/>
                <a:cs typeface="Times New Roman"/>
              </a:rPr>
              <a:t>resolvers</a:t>
            </a:r>
            <a:r>
              <a:rPr sz="1100" i="1" spc="-15" dirty="0">
                <a:solidFill>
                  <a:srgbClr val="5F5F5F"/>
                </a:solidFill>
                <a:latin typeface="Times New Roman"/>
                <a:cs typeface="Times New Roman"/>
              </a:rPr>
              <a:t> </a:t>
            </a:r>
            <a:r>
              <a:rPr sz="1100" i="1" dirty="0">
                <a:solidFill>
                  <a:srgbClr val="5F5F5F"/>
                </a:solidFill>
                <a:latin typeface="Times New Roman"/>
                <a:cs typeface="Times New Roman"/>
              </a:rPr>
              <a:t>(2-4....12)</a:t>
            </a:r>
            <a:endParaRPr sz="1100">
              <a:latin typeface="Times New Roman"/>
              <a:cs typeface="Times New Roman"/>
            </a:endParaRPr>
          </a:p>
        </p:txBody>
      </p:sp>
      <p:sp>
        <p:nvSpPr>
          <p:cNvPr id="18" name="object 18"/>
          <p:cNvSpPr txBox="1"/>
          <p:nvPr/>
        </p:nvSpPr>
        <p:spPr>
          <a:xfrm>
            <a:off x="4041775" y="6716648"/>
            <a:ext cx="2740025" cy="528955"/>
          </a:xfrm>
          <a:prstGeom prst="rect">
            <a:avLst/>
          </a:prstGeom>
        </p:spPr>
        <p:txBody>
          <a:bodyPr vert="horz" wrap="square" lIns="0" tIns="13335" rIns="0" bIns="0" rtlCol="0">
            <a:spAutoFit/>
          </a:bodyPr>
          <a:lstStyle/>
          <a:p>
            <a:pPr marL="12700" marR="5080" algn="just">
              <a:lnSpc>
                <a:spcPct val="100000"/>
              </a:lnSpc>
              <a:spcBef>
                <a:spcPts val="105"/>
              </a:spcBef>
            </a:pPr>
            <a:r>
              <a:rPr sz="1100" i="1" u="sng" dirty="0">
                <a:solidFill>
                  <a:srgbClr val="5F5F5F"/>
                </a:solidFill>
                <a:uFill>
                  <a:solidFill>
                    <a:srgbClr val="5F5F5F"/>
                  </a:solidFill>
                </a:uFill>
                <a:latin typeface="Times New Roman"/>
                <a:cs typeface="Times New Roman"/>
              </a:rPr>
              <a:t>Note :</a:t>
            </a:r>
            <a:r>
              <a:rPr sz="1100" i="1" dirty="0">
                <a:solidFill>
                  <a:srgbClr val="5F5F5F"/>
                </a:solidFill>
                <a:latin typeface="Times New Roman"/>
                <a:cs typeface="Times New Roman"/>
              </a:rPr>
              <a:t> </a:t>
            </a:r>
            <a:r>
              <a:rPr sz="1100" i="1" spc="-5" dirty="0">
                <a:solidFill>
                  <a:srgbClr val="5F5F5F"/>
                </a:solidFill>
                <a:latin typeface="Times New Roman"/>
                <a:cs typeface="Times New Roman"/>
              </a:rPr>
              <a:t>the </a:t>
            </a:r>
            <a:r>
              <a:rPr sz="1100" i="1" dirty="0">
                <a:solidFill>
                  <a:srgbClr val="5F5F5F"/>
                </a:solidFill>
                <a:latin typeface="Times New Roman"/>
                <a:cs typeface="Times New Roman"/>
              </a:rPr>
              <a:t>AC 9030 </a:t>
            </a:r>
            <a:r>
              <a:rPr sz="1100" i="1" spc="-5" dirty="0">
                <a:solidFill>
                  <a:srgbClr val="5F5F5F"/>
                </a:solidFill>
                <a:latin typeface="Times New Roman"/>
                <a:cs typeface="Times New Roman"/>
              </a:rPr>
              <a:t>unit </a:t>
            </a:r>
            <a:r>
              <a:rPr sz="1100" i="1" dirty="0">
                <a:solidFill>
                  <a:srgbClr val="5F5F5F"/>
                </a:solidFill>
                <a:latin typeface="Times New Roman"/>
                <a:cs typeface="Times New Roman"/>
              </a:rPr>
              <a:t>can </a:t>
            </a:r>
            <a:r>
              <a:rPr sz="1100" i="1" spc="-5" dirty="0">
                <a:solidFill>
                  <a:srgbClr val="5F5F5F"/>
                </a:solidFill>
                <a:latin typeface="Times New Roman"/>
                <a:cs typeface="Times New Roman"/>
              </a:rPr>
              <a:t>receive more  position recopies </a:t>
            </a:r>
            <a:r>
              <a:rPr sz="1100" i="1" dirty="0">
                <a:solidFill>
                  <a:srgbClr val="5F5F5F"/>
                </a:solidFill>
                <a:latin typeface="Times New Roman"/>
                <a:cs typeface="Times New Roman"/>
              </a:rPr>
              <a:t>than </a:t>
            </a:r>
            <a:r>
              <a:rPr sz="1100" i="1" spc="-5" dirty="0">
                <a:solidFill>
                  <a:srgbClr val="5F5F5F"/>
                </a:solidFill>
                <a:latin typeface="Times New Roman"/>
                <a:cs typeface="Times New Roman"/>
              </a:rPr>
              <a:t>the </a:t>
            </a:r>
            <a:r>
              <a:rPr sz="1100" i="1" dirty="0">
                <a:solidFill>
                  <a:srgbClr val="5F5F5F"/>
                </a:solidFill>
                <a:latin typeface="Times New Roman"/>
                <a:cs typeface="Times New Roman"/>
              </a:rPr>
              <a:t>number of </a:t>
            </a:r>
            <a:r>
              <a:rPr sz="1100" i="1" spc="-5" dirty="0">
                <a:solidFill>
                  <a:srgbClr val="5F5F5F"/>
                </a:solidFill>
                <a:latin typeface="Times New Roman"/>
                <a:cs typeface="Times New Roman"/>
              </a:rPr>
              <a:t>managed  </a:t>
            </a:r>
            <a:r>
              <a:rPr sz="1100" i="1" dirty="0">
                <a:solidFill>
                  <a:srgbClr val="5F5F5F"/>
                </a:solidFill>
                <a:latin typeface="Times New Roman"/>
                <a:cs typeface="Times New Roman"/>
              </a:rPr>
              <a:t>axes</a:t>
            </a:r>
            <a:endParaRPr sz="1100">
              <a:latin typeface="Times New Roman"/>
              <a:cs typeface="Times New Roman"/>
            </a:endParaRPr>
          </a:p>
        </p:txBody>
      </p:sp>
      <p:sp>
        <p:nvSpPr>
          <p:cNvPr id="19" name="object 19"/>
          <p:cNvSpPr txBox="1"/>
          <p:nvPr/>
        </p:nvSpPr>
        <p:spPr>
          <a:xfrm>
            <a:off x="4041775" y="7387208"/>
            <a:ext cx="596900" cy="193675"/>
          </a:xfrm>
          <a:prstGeom prst="rect">
            <a:avLst/>
          </a:prstGeom>
        </p:spPr>
        <p:txBody>
          <a:bodyPr vert="horz" wrap="square" lIns="0" tIns="13335" rIns="0" bIns="0" rtlCol="0">
            <a:spAutoFit/>
          </a:bodyPr>
          <a:lstStyle/>
          <a:p>
            <a:pPr marL="12700">
              <a:lnSpc>
                <a:spcPct val="100000"/>
              </a:lnSpc>
              <a:spcBef>
                <a:spcPts val="105"/>
              </a:spcBef>
            </a:pPr>
            <a:r>
              <a:rPr sz="1100" i="1" u="sng" dirty="0">
                <a:solidFill>
                  <a:srgbClr val="5F5F5F"/>
                </a:solidFill>
                <a:uFill>
                  <a:solidFill>
                    <a:srgbClr val="5F5F5F"/>
                  </a:solidFill>
                </a:uFill>
                <a:latin typeface="Times New Roman"/>
                <a:cs typeface="Times New Roman"/>
              </a:rPr>
              <a:t>Example</a:t>
            </a:r>
            <a:r>
              <a:rPr sz="1100" i="1" spc="-80" dirty="0">
                <a:solidFill>
                  <a:srgbClr val="5F5F5F"/>
                </a:solidFill>
                <a:latin typeface="Times New Roman"/>
                <a:cs typeface="Times New Roman"/>
              </a:rPr>
              <a:t> </a:t>
            </a:r>
            <a:r>
              <a:rPr sz="1100" i="1" dirty="0">
                <a:solidFill>
                  <a:srgbClr val="5F5F5F"/>
                </a:solidFill>
                <a:latin typeface="Times New Roman"/>
                <a:cs typeface="Times New Roman"/>
              </a:rPr>
              <a:t>:</a:t>
            </a:r>
            <a:endParaRPr sz="1100">
              <a:latin typeface="Times New Roman"/>
              <a:cs typeface="Times New Roman"/>
            </a:endParaRPr>
          </a:p>
        </p:txBody>
      </p:sp>
      <p:sp>
        <p:nvSpPr>
          <p:cNvPr id="20" name="object 20"/>
          <p:cNvSpPr txBox="1"/>
          <p:nvPr/>
        </p:nvSpPr>
        <p:spPr>
          <a:xfrm>
            <a:off x="4037203" y="7720965"/>
            <a:ext cx="2349500" cy="361315"/>
          </a:xfrm>
          <a:prstGeom prst="rect">
            <a:avLst/>
          </a:prstGeom>
        </p:spPr>
        <p:txBody>
          <a:bodyPr vert="horz" wrap="square" lIns="0" tIns="12700" rIns="0" bIns="0" rtlCol="0">
            <a:spAutoFit/>
          </a:bodyPr>
          <a:lstStyle/>
          <a:p>
            <a:pPr marL="12700">
              <a:lnSpc>
                <a:spcPct val="100000"/>
              </a:lnSpc>
              <a:spcBef>
                <a:spcPts val="100"/>
              </a:spcBef>
            </a:pPr>
            <a:r>
              <a:rPr sz="1100" i="1" dirty="0">
                <a:solidFill>
                  <a:srgbClr val="5F5F5F"/>
                </a:solidFill>
                <a:latin typeface="Times New Roman"/>
                <a:cs typeface="Times New Roman"/>
              </a:rPr>
              <a:t>- </a:t>
            </a:r>
            <a:r>
              <a:rPr sz="1100" i="1" spc="-5" dirty="0">
                <a:solidFill>
                  <a:srgbClr val="5F5F5F"/>
                </a:solidFill>
                <a:latin typeface="Times New Roman"/>
                <a:cs typeface="Times New Roman"/>
              </a:rPr>
              <a:t>four axes fitted with absolute encoders</a:t>
            </a:r>
            <a:r>
              <a:rPr sz="1100" i="1" spc="35" dirty="0">
                <a:solidFill>
                  <a:srgbClr val="5F5F5F"/>
                </a:solidFill>
                <a:latin typeface="Times New Roman"/>
                <a:cs typeface="Times New Roman"/>
              </a:rPr>
              <a:t> </a:t>
            </a:r>
            <a:r>
              <a:rPr sz="1100" i="1" dirty="0">
                <a:solidFill>
                  <a:srgbClr val="5F5F5F"/>
                </a:solidFill>
                <a:latin typeface="Times New Roman"/>
                <a:cs typeface="Times New Roman"/>
              </a:rPr>
              <a:t>:</a:t>
            </a:r>
            <a:endParaRPr sz="1100">
              <a:latin typeface="Times New Roman"/>
              <a:cs typeface="Times New Roman"/>
            </a:endParaRPr>
          </a:p>
          <a:p>
            <a:pPr marL="869315">
              <a:lnSpc>
                <a:spcPct val="100000"/>
              </a:lnSpc>
            </a:pPr>
            <a:r>
              <a:rPr sz="1100" i="1" dirty="0">
                <a:solidFill>
                  <a:srgbClr val="5F5F5F"/>
                </a:solidFill>
                <a:latin typeface="Times New Roman"/>
                <a:cs typeface="Times New Roman"/>
              </a:rPr>
              <a:t>AC</a:t>
            </a:r>
            <a:r>
              <a:rPr sz="1100" i="1" spc="-15" dirty="0">
                <a:solidFill>
                  <a:srgbClr val="5F5F5F"/>
                </a:solidFill>
                <a:latin typeface="Times New Roman"/>
                <a:cs typeface="Times New Roman"/>
              </a:rPr>
              <a:t> </a:t>
            </a:r>
            <a:r>
              <a:rPr sz="1100" i="1" dirty="0">
                <a:solidFill>
                  <a:srgbClr val="5F5F5F"/>
                </a:solidFill>
                <a:latin typeface="Times New Roman"/>
                <a:cs typeface="Times New Roman"/>
              </a:rPr>
              <a:t>9030-4-4CA</a:t>
            </a:r>
            <a:endParaRPr sz="1100">
              <a:latin typeface="Times New Roman"/>
              <a:cs typeface="Times New Roman"/>
            </a:endParaRPr>
          </a:p>
        </p:txBody>
      </p:sp>
      <p:sp>
        <p:nvSpPr>
          <p:cNvPr id="21" name="object 21"/>
          <p:cNvSpPr txBox="1"/>
          <p:nvPr/>
        </p:nvSpPr>
        <p:spPr>
          <a:xfrm>
            <a:off x="4038727" y="8224265"/>
            <a:ext cx="2616200" cy="695325"/>
          </a:xfrm>
          <a:prstGeom prst="rect">
            <a:avLst/>
          </a:prstGeom>
        </p:spPr>
        <p:txBody>
          <a:bodyPr vert="horz" wrap="square" lIns="0" tIns="13970" rIns="0" bIns="0" rtlCol="0">
            <a:spAutoFit/>
          </a:bodyPr>
          <a:lstStyle/>
          <a:p>
            <a:pPr marL="154305" marR="5080" indent="-142240">
              <a:lnSpc>
                <a:spcPct val="99500"/>
              </a:lnSpc>
              <a:spcBef>
                <a:spcPts val="110"/>
              </a:spcBef>
            </a:pPr>
            <a:r>
              <a:rPr sz="1100" dirty="0">
                <a:solidFill>
                  <a:srgbClr val="5F5F5F"/>
                </a:solidFill>
                <a:latin typeface="Times New Roman"/>
                <a:cs typeface="Times New Roman"/>
              </a:rPr>
              <a:t>- </a:t>
            </a:r>
            <a:r>
              <a:rPr sz="1100" i="1" dirty="0">
                <a:solidFill>
                  <a:srgbClr val="5F5F5F"/>
                </a:solidFill>
                <a:latin typeface="Times New Roman"/>
                <a:cs typeface="Times New Roman"/>
              </a:rPr>
              <a:t>four </a:t>
            </a:r>
            <a:r>
              <a:rPr sz="1100" i="1" spc="-5" dirty="0">
                <a:solidFill>
                  <a:srgbClr val="5F5F5F"/>
                </a:solidFill>
                <a:latin typeface="Times New Roman"/>
                <a:cs typeface="Times New Roman"/>
              </a:rPr>
              <a:t>axes fitted with three synchros </a:t>
            </a:r>
            <a:r>
              <a:rPr sz="1100" i="1" dirty="0">
                <a:solidFill>
                  <a:srgbClr val="5F5F5F"/>
                </a:solidFill>
                <a:latin typeface="Times New Roman"/>
                <a:cs typeface="Times New Roman"/>
              </a:rPr>
              <a:t>and two  absolute </a:t>
            </a:r>
            <a:r>
              <a:rPr sz="1100" i="1" spc="-5" dirty="0">
                <a:solidFill>
                  <a:srgbClr val="5F5F5F"/>
                </a:solidFill>
                <a:latin typeface="Times New Roman"/>
                <a:cs typeface="Times New Roman"/>
              </a:rPr>
              <a:t>encoders (one axis </a:t>
            </a:r>
            <a:r>
              <a:rPr sz="1100" i="1" dirty="0">
                <a:solidFill>
                  <a:srgbClr val="5F5F5F"/>
                </a:solidFill>
                <a:latin typeface="Times New Roman"/>
                <a:cs typeface="Times New Roman"/>
              </a:rPr>
              <a:t>is </a:t>
            </a:r>
            <a:r>
              <a:rPr sz="1100" i="1" spc="-5" dirty="0">
                <a:solidFill>
                  <a:srgbClr val="5F5F5F"/>
                </a:solidFill>
                <a:latin typeface="Times New Roman"/>
                <a:cs typeface="Times New Roman"/>
              </a:rPr>
              <a:t>fitted with </a:t>
            </a:r>
            <a:r>
              <a:rPr sz="1100" i="1" dirty="0">
                <a:solidFill>
                  <a:srgbClr val="5F5F5F"/>
                </a:solidFill>
                <a:latin typeface="Times New Roman"/>
                <a:cs typeface="Times New Roman"/>
              </a:rPr>
              <a:t>a  double recopy)</a:t>
            </a:r>
            <a:r>
              <a:rPr sz="1100" i="1" spc="-25" dirty="0">
                <a:solidFill>
                  <a:srgbClr val="5F5F5F"/>
                </a:solidFill>
                <a:latin typeface="Times New Roman"/>
                <a:cs typeface="Times New Roman"/>
              </a:rPr>
              <a:t> </a:t>
            </a:r>
            <a:r>
              <a:rPr sz="1100" i="1" dirty="0">
                <a:solidFill>
                  <a:srgbClr val="5F5F5F"/>
                </a:solidFill>
                <a:latin typeface="Times New Roman"/>
                <a:cs typeface="Times New Roman"/>
              </a:rPr>
              <a:t>:</a:t>
            </a:r>
            <a:endParaRPr sz="1100" dirty="0">
              <a:latin typeface="Times New Roman"/>
              <a:cs typeface="Times New Roman"/>
            </a:endParaRPr>
          </a:p>
          <a:p>
            <a:pPr marL="980440">
              <a:lnSpc>
                <a:spcPct val="100000"/>
              </a:lnSpc>
            </a:pPr>
            <a:r>
              <a:rPr sz="1100" i="1" dirty="0">
                <a:solidFill>
                  <a:srgbClr val="5F5F5F"/>
                </a:solidFill>
                <a:latin typeface="Times New Roman"/>
                <a:cs typeface="Times New Roman"/>
              </a:rPr>
              <a:t>AC</a:t>
            </a:r>
            <a:r>
              <a:rPr sz="1100" i="1" spc="-10" dirty="0">
                <a:solidFill>
                  <a:srgbClr val="5F5F5F"/>
                </a:solidFill>
                <a:latin typeface="Times New Roman"/>
                <a:cs typeface="Times New Roman"/>
              </a:rPr>
              <a:t> </a:t>
            </a:r>
            <a:r>
              <a:rPr sz="1100" i="1" spc="-5" dirty="0">
                <a:solidFill>
                  <a:srgbClr val="5F5F5F"/>
                </a:solidFill>
                <a:latin typeface="Times New Roman"/>
                <a:cs typeface="Times New Roman"/>
              </a:rPr>
              <a:t>9030-4-4CA-3S</a:t>
            </a:r>
            <a:endParaRPr sz="1100" dirty="0">
              <a:latin typeface="Times New Roman"/>
              <a:cs typeface="Times New Roman"/>
            </a:endParaRPr>
          </a:p>
        </p:txBody>
      </p:sp>
      <p:sp>
        <p:nvSpPr>
          <p:cNvPr id="22" name="object 22"/>
          <p:cNvSpPr txBox="1"/>
          <p:nvPr/>
        </p:nvSpPr>
        <p:spPr>
          <a:xfrm>
            <a:off x="4038727" y="9060941"/>
            <a:ext cx="3084830" cy="527685"/>
          </a:xfrm>
          <a:prstGeom prst="rect">
            <a:avLst/>
          </a:prstGeom>
        </p:spPr>
        <p:txBody>
          <a:bodyPr vert="horz" wrap="square" lIns="0" tIns="19685" rIns="0" bIns="0" rtlCol="0">
            <a:spAutoFit/>
          </a:bodyPr>
          <a:lstStyle/>
          <a:p>
            <a:pPr marL="154305" marR="5080" indent="-142240">
              <a:lnSpc>
                <a:spcPts val="1310"/>
              </a:lnSpc>
              <a:spcBef>
                <a:spcPts val="155"/>
              </a:spcBef>
            </a:pPr>
            <a:r>
              <a:rPr sz="1100" dirty="0">
                <a:solidFill>
                  <a:srgbClr val="5F5F5F"/>
                </a:solidFill>
                <a:latin typeface="Times New Roman"/>
                <a:cs typeface="Times New Roman"/>
              </a:rPr>
              <a:t>- </a:t>
            </a:r>
            <a:r>
              <a:rPr sz="1100" i="1" spc="-5" dirty="0">
                <a:solidFill>
                  <a:srgbClr val="5F5F5F"/>
                </a:solidFill>
                <a:latin typeface="Times New Roman"/>
                <a:cs typeface="Times New Roman"/>
              </a:rPr>
              <a:t>eight axes fitted with six absolute encoders </a:t>
            </a:r>
            <a:r>
              <a:rPr sz="1100" i="1" dirty="0">
                <a:solidFill>
                  <a:srgbClr val="5F5F5F"/>
                </a:solidFill>
                <a:latin typeface="Times New Roman"/>
                <a:cs typeface="Times New Roman"/>
              </a:rPr>
              <a:t>and two  </a:t>
            </a:r>
            <a:r>
              <a:rPr sz="1100" i="1" spc="-5" dirty="0">
                <a:solidFill>
                  <a:srgbClr val="5F5F5F"/>
                </a:solidFill>
                <a:latin typeface="Times New Roman"/>
                <a:cs typeface="Times New Roman"/>
              </a:rPr>
              <a:t>incremental encoders</a:t>
            </a:r>
            <a:r>
              <a:rPr sz="1100" i="1" spc="-20" dirty="0">
                <a:solidFill>
                  <a:srgbClr val="5F5F5F"/>
                </a:solidFill>
                <a:latin typeface="Times New Roman"/>
                <a:cs typeface="Times New Roman"/>
              </a:rPr>
              <a:t> </a:t>
            </a:r>
            <a:r>
              <a:rPr sz="1100" i="1" dirty="0">
                <a:solidFill>
                  <a:srgbClr val="5F5F5F"/>
                </a:solidFill>
                <a:latin typeface="Times New Roman"/>
                <a:cs typeface="Times New Roman"/>
              </a:rPr>
              <a:t>:</a:t>
            </a:r>
            <a:endParaRPr sz="1100">
              <a:latin typeface="Times New Roman"/>
              <a:cs typeface="Times New Roman"/>
            </a:endParaRPr>
          </a:p>
          <a:p>
            <a:pPr marL="962025">
              <a:lnSpc>
                <a:spcPts val="1275"/>
              </a:lnSpc>
            </a:pPr>
            <a:r>
              <a:rPr sz="1100" i="1" dirty="0">
                <a:solidFill>
                  <a:srgbClr val="5F5F5F"/>
                </a:solidFill>
                <a:latin typeface="Times New Roman"/>
                <a:cs typeface="Times New Roman"/>
              </a:rPr>
              <a:t>AC</a:t>
            </a:r>
            <a:r>
              <a:rPr sz="1100" i="1" spc="-10" dirty="0">
                <a:solidFill>
                  <a:srgbClr val="5F5F5F"/>
                </a:solidFill>
                <a:latin typeface="Times New Roman"/>
                <a:cs typeface="Times New Roman"/>
              </a:rPr>
              <a:t> </a:t>
            </a:r>
            <a:r>
              <a:rPr sz="1100" i="1" spc="-5" dirty="0">
                <a:solidFill>
                  <a:srgbClr val="5F5F5F"/>
                </a:solidFill>
                <a:latin typeface="Times New Roman"/>
                <a:cs typeface="Times New Roman"/>
              </a:rPr>
              <a:t>9030-8-8CA-4CI</a:t>
            </a:r>
            <a:endParaRPr sz="1100">
              <a:latin typeface="Times New Roman"/>
              <a:cs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texte 15">
            <a:extLst>
              <a:ext uri="{FF2B5EF4-FFF2-40B4-BE49-F238E27FC236}">
                <a16:creationId xmlns:a16="http://schemas.microsoft.com/office/drawing/2014/main" id="{7E698DE3-7753-43DA-80A5-74B4602C9535}"/>
              </a:ext>
            </a:extLst>
          </p:cNvPr>
          <p:cNvSpPr>
            <a:spLocks noGrp="1"/>
          </p:cNvSpPr>
          <p:nvPr>
            <p:ph type="body" idx="4294967295"/>
          </p:nvPr>
        </p:nvSpPr>
        <p:spPr>
          <a:xfrm>
            <a:off x="1093012" y="1801621"/>
            <a:ext cx="5831840" cy="7129145"/>
          </a:xfrm>
        </p:spPr>
        <p:txBody>
          <a:bodyPr/>
          <a:lstStyle/>
          <a:p>
            <a:endParaRPr lang="fr-FR"/>
          </a:p>
        </p:txBody>
      </p:sp>
      <p:sp>
        <p:nvSpPr>
          <p:cNvPr id="5" name="object 5"/>
          <p:cNvSpPr txBox="1">
            <a:spLocks noGrp="1"/>
          </p:cNvSpPr>
          <p:nvPr>
            <p:ph type="title" idx="4294967295"/>
          </p:nvPr>
        </p:nvSpPr>
        <p:spPr>
          <a:xfrm>
            <a:off x="2422525" y="1063625"/>
            <a:ext cx="5133975" cy="755650"/>
          </a:xfrm>
          <a:prstGeom prst="rect">
            <a:avLst/>
          </a:prstGeom>
        </p:spPr>
        <p:txBody>
          <a:bodyPr vert="horz" wrap="square" lIns="0" tIns="12700" rIns="0" bIns="0" rtlCol="0">
            <a:spAutoFit/>
          </a:bodyPr>
          <a:lstStyle/>
          <a:p>
            <a:pPr marR="5080" algn="r">
              <a:lnSpc>
                <a:spcPts val="2875"/>
              </a:lnSpc>
              <a:spcBef>
                <a:spcPts val="100"/>
              </a:spcBef>
            </a:pPr>
            <a:r>
              <a:rPr spc="-5" dirty="0"/>
              <a:t>Configuration d'une commande</a:t>
            </a:r>
            <a:r>
              <a:rPr spc="5" dirty="0"/>
              <a:t> </a:t>
            </a:r>
            <a:r>
              <a:rPr dirty="0"/>
              <a:t>multiaxes</a:t>
            </a:r>
          </a:p>
          <a:p>
            <a:pPr marR="6350" algn="r">
              <a:lnSpc>
                <a:spcPts val="2875"/>
              </a:lnSpc>
            </a:pPr>
            <a:r>
              <a:rPr i="1" dirty="0">
                <a:solidFill>
                  <a:srgbClr val="5F5F5F"/>
                </a:solidFill>
                <a:latin typeface="Times New Roman"/>
                <a:cs typeface="Times New Roman"/>
              </a:rPr>
              <a:t>Multiaxis </a:t>
            </a:r>
            <a:r>
              <a:rPr i="1" spc="-5" dirty="0">
                <a:solidFill>
                  <a:srgbClr val="5F5F5F"/>
                </a:solidFill>
                <a:latin typeface="Times New Roman"/>
                <a:cs typeface="Times New Roman"/>
              </a:rPr>
              <a:t>control unit</a:t>
            </a:r>
            <a:r>
              <a:rPr i="1" dirty="0">
                <a:solidFill>
                  <a:srgbClr val="5F5F5F"/>
                </a:solidFill>
                <a:latin typeface="Times New Roman"/>
                <a:cs typeface="Times New Roman"/>
              </a:rPr>
              <a:t> </a:t>
            </a:r>
            <a:r>
              <a:rPr i="1" spc="-5" dirty="0">
                <a:solidFill>
                  <a:srgbClr val="5F5F5F"/>
                </a:solidFill>
                <a:latin typeface="Times New Roman"/>
                <a:cs typeface="Times New Roman"/>
              </a:rPr>
              <a:t>configuration</a:t>
            </a:r>
          </a:p>
        </p:txBody>
      </p:sp>
      <p:sp>
        <p:nvSpPr>
          <p:cNvPr id="6" name="object 6"/>
          <p:cNvSpPr txBox="1"/>
          <p:nvPr/>
        </p:nvSpPr>
        <p:spPr>
          <a:xfrm>
            <a:off x="436880" y="2331466"/>
            <a:ext cx="3086735" cy="2369185"/>
          </a:xfrm>
          <a:prstGeom prst="rect">
            <a:avLst/>
          </a:prstGeom>
        </p:spPr>
        <p:txBody>
          <a:bodyPr vert="horz" wrap="square" lIns="0" tIns="12700" rIns="0" bIns="0" rtlCol="0">
            <a:spAutoFit/>
          </a:bodyPr>
          <a:lstStyle/>
          <a:p>
            <a:pPr marL="96520" indent="-83820">
              <a:lnSpc>
                <a:spcPct val="100000"/>
              </a:lnSpc>
              <a:spcBef>
                <a:spcPts val="100"/>
              </a:spcBef>
              <a:buFont typeface="Times New Roman"/>
              <a:buChar char="•"/>
              <a:tabLst>
                <a:tab pos="96520" algn="l"/>
              </a:tabLst>
            </a:pPr>
            <a:r>
              <a:rPr sz="1100" b="1" spc="-5" dirty="0">
                <a:latin typeface="Times New Roman"/>
                <a:cs typeface="Times New Roman"/>
              </a:rPr>
              <a:t>UNITE DE PUISSANCE AC</a:t>
            </a:r>
            <a:r>
              <a:rPr sz="1100" b="1" spc="-10" dirty="0">
                <a:latin typeface="Times New Roman"/>
                <a:cs typeface="Times New Roman"/>
              </a:rPr>
              <a:t> </a:t>
            </a:r>
            <a:r>
              <a:rPr sz="1100" b="1" dirty="0">
                <a:latin typeface="Times New Roman"/>
                <a:cs typeface="Times New Roman"/>
              </a:rPr>
              <a:t>9031</a:t>
            </a:r>
            <a:endParaRPr sz="1100">
              <a:latin typeface="Times New Roman"/>
              <a:cs typeface="Times New Roman"/>
            </a:endParaRPr>
          </a:p>
          <a:p>
            <a:pPr>
              <a:lnSpc>
                <a:spcPct val="100000"/>
              </a:lnSpc>
              <a:spcBef>
                <a:spcPts val="45"/>
              </a:spcBef>
              <a:buFont typeface="Times New Roman"/>
              <a:buChar char="•"/>
            </a:pPr>
            <a:endParaRPr sz="1100">
              <a:latin typeface="Times New Roman"/>
              <a:cs typeface="Times New Roman"/>
            </a:endParaRPr>
          </a:p>
          <a:p>
            <a:pPr marL="241300" marR="6985" lvl="1">
              <a:lnSpc>
                <a:spcPct val="100000"/>
              </a:lnSpc>
              <a:buChar char="-"/>
              <a:tabLst>
                <a:tab pos="339090" algn="l"/>
              </a:tabLst>
            </a:pPr>
            <a:r>
              <a:rPr sz="1100" spc="-5" dirty="0">
                <a:latin typeface="Times New Roman"/>
                <a:cs typeface="Times New Roman"/>
              </a:rPr>
              <a:t>Intègre </a:t>
            </a:r>
            <a:r>
              <a:rPr sz="1100" dirty="0">
                <a:latin typeface="Times New Roman"/>
                <a:cs typeface="Times New Roman"/>
              </a:rPr>
              <a:t>la fonction </a:t>
            </a:r>
            <a:r>
              <a:rPr sz="1100" spc="-5" dirty="0">
                <a:latin typeface="Times New Roman"/>
                <a:cs typeface="Times New Roman"/>
              </a:rPr>
              <a:t>"puissance" </a:t>
            </a:r>
            <a:r>
              <a:rPr sz="1100" dirty="0">
                <a:latin typeface="Times New Roman"/>
                <a:cs typeface="Times New Roman"/>
              </a:rPr>
              <a:t>pour 4, 8 ou </a:t>
            </a:r>
            <a:r>
              <a:rPr sz="1100" spc="-10" dirty="0">
                <a:latin typeface="Times New Roman"/>
                <a:cs typeface="Times New Roman"/>
              </a:rPr>
              <a:t>12  </a:t>
            </a:r>
            <a:r>
              <a:rPr sz="1100" dirty="0">
                <a:latin typeface="Times New Roman"/>
                <a:cs typeface="Times New Roman"/>
              </a:rPr>
              <a:t>axes</a:t>
            </a:r>
            <a:endParaRPr sz="1100">
              <a:latin typeface="Times New Roman"/>
              <a:cs typeface="Times New Roman"/>
            </a:endParaRPr>
          </a:p>
          <a:p>
            <a:pPr lvl="1">
              <a:lnSpc>
                <a:spcPct val="100000"/>
              </a:lnSpc>
              <a:spcBef>
                <a:spcPts val="55"/>
              </a:spcBef>
              <a:buFont typeface="Times New Roman"/>
              <a:buChar char="-"/>
            </a:pPr>
            <a:endParaRPr sz="1100">
              <a:latin typeface="Times New Roman"/>
              <a:cs typeface="Times New Roman"/>
            </a:endParaRPr>
          </a:p>
          <a:p>
            <a:pPr marL="241300" marR="6985" lvl="1">
              <a:lnSpc>
                <a:spcPct val="100000"/>
              </a:lnSpc>
              <a:buChar char="-"/>
              <a:tabLst>
                <a:tab pos="337820" algn="l"/>
              </a:tabLst>
            </a:pPr>
            <a:r>
              <a:rPr sz="1100" dirty="0">
                <a:latin typeface="Times New Roman"/>
                <a:cs typeface="Times New Roman"/>
              </a:rPr>
              <a:t>La puissance </a:t>
            </a:r>
            <a:r>
              <a:rPr sz="1100" spc="-5" dirty="0">
                <a:latin typeface="Times New Roman"/>
                <a:cs typeface="Times New Roman"/>
              </a:rPr>
              <a:t>disponible </a:t>
            </a:r>
            <a:r>
              <a:rPr sz="1100" dirty="0">
                <a:latin typeface="Times New Roman"/>
                <a:cs typeface="Times New Roman"/>
              </a:rPr>
              <a:t>pour </a:t>
            </a:r>
            <a:r>
              <a:rPr sz="1100" spc="-5" dirty="0">
                <a:latin typeface="Times New Roman"/>
                <a:cs typeface="Times New Roman"/>
              </a:rPr>
              <a:t>piloter </a:t>
            </a:r>
            <a:r>
              <a:rPr sz="1100" dirty="0">
                <a:latin typeface="Times New Roman"/>
                <a:cs typeface="Times New Roman"/>
              </a:rPr>
              <a:t>un </a:t>
            </a:r>
            <a:r>
              <a:rPr sz="1100" spc="-5" dirty="0">
                <a:latin typeface="Times New Roman"/>
                <a:cs typeface="Times New Roman"/>
              </a:rPr>
              <a:t>moteur  </a:t>
            </a:r>
            <a:r>
              <a:rPr sz="1100" dirty="0">
                <a:latin typeface="Times New Roman"/>
                <a:cs typeface="Times New Roman"/>
              </a:rPr>
              <a:t>peut </a:t>
            </a:r>
            <a:r>
              <a:rPr sz="1100" spc="-5" dirty="0">
                <a:latin typeface="Times New Roman"/>
                <a:cs typeface="Times New Roman"/>
              </a:rPr>
              <a:t>être </a:t>
            </a:r>
            <a:r>
              <a:rPr sz="1100" dirty="0">
                <a:latin typeface="Times New Roman"/>
                <a:cs typeface="Times New Roman"/>
              </a:rPr>
              <a:t>: 1, 2 ou 4</a:t>
            </a:r>
            <a:r>
              <a:rPr sz="1100" spc="-35" dirty="0">
                <a:latin typeface="Times New Roman"/>
                <a:cs typeface="Times New Roman"/>
              </a:rPr>
              <a:t> </a:t>
            </a:r>
            <a:r>
              <a:rPr sz="1100" spc="-5" dirty="0">
                <a:latin typeface="Times New Roman"/>
                <a:cs typeface="Times New Roman"/>
              </a:rPr>
              <a:t>kW</a:t>
            </a:r>
            <a:endParaRPr sz="1100">
              <a:latin typeface="Times New Roman"/>
              <a:cs typeface="Times New Roman"/>
            </a:endParaRPr>
          </a:p>
          <a:p>
            <a:pPr lvl="1">
              <a:lnSpc>
                <a:spcPct val="100000"/>
              </a:lnSpc>
              <a:spcBef>
                <a:spcPts val="45"/>
              </a:spcBef>
              <a:buFont typeface="Times New Roman"/>
              <a:buChar char="-"/>
            </a:pPr>
            <a:endParaRPr sz="1100">
              <a:latin typeface="Times New Roman"/>
              <a:cs typeface="Times New Roman"/>
            </a:endParaRPr>
          </a:p>
          <a:p>
            <a:pPr marL="241300" marR="5080" lvl="1">
              <a:lnSpc>
                <a:spcPct val="100000"/>
              </a:lnSpc>
              <a:buChar char="-"/>
              <a:tabLst>
                <a:tab pos="323850" algn="l"/>
              </a:tabLst>
            </a:pPr>
            <a:r>
              <a:rPr sz="1100" dirty="0">
                <a:latin typeface="Times New Roman"/>
                <a:cs typeface="Times New Roman"/>
              </a:rPr>
              <a:t>En version de </a:t>
            </a:r>
            <a:r>
              <a:rPr sz="1100" spc="-5" dirty="0">
                <a:latin typeface="Times New Roman"/>
                <a:cs typeface="Times New Roman"/>
              </a:rPr>
              <a:t>base, </a:t>
            </a:r>
            <a:r>
              <a:rPr sz="1100" dirty="0">
                <a:latin typeface="Times New Roman"/>
                <a:cs typeface="Times New Roman"/>
              </a:rPr>
              <a:t>un </a:t>
            </a:r>
            <a:r>
              <a:rPr sz="1100" spc="-5" dirty="0">
                <a:latin typeface="Times New Roman"/>
                <a:cs typeface="Times New Roman"/>
              </a:rPr>
              <a:t>seul moteur est piloté </a:t>
            </a:r>
            <a:r>
              <a:rPr sz="1100" dirty="0">
                <a:latin typeface="Times New Roman"/>
                <a:cs typeface="Times New Roman"/>
              </a:rPr>
              <a:t>à la  fois</a:t>
            </a:r>
            <a:endParaRPr sz="1100">
              <a:latin typeface="Times New Roman"/>
              <a:cs typeface="Times New Roman"/>
            </a:endParaRPr>
          </a:p>
          <a:p>
            <a:pPr lvl="1">
              <a:lnSpc>
                <a:spcPct val="100000"/>
              </a:lnSpc>
              <a:spcBef>
                <a:spcPts val="5"/>
              </a:spcBef>
              <a:buFont typeface="Times New Roman"/>
              <a:buChar char="-"/>
            </a:pPr>
            <a:endParaRPr sz="1150">
              <a:latin typeface="Times New Roman"/>
              <a:cs typeface="Times New Roman"/>
            </a:endParaRPr>
          </a:p>
          <a:p>
            <a:pPr marL="241300" marR="6350" lvl="1" algn="just">
              <a:lnSpc>
                <a:spcPct val="99500"/>
              </a:lnSpc>
              <a:buChar char="-"/>
              <a:tabLst>
                <a:tab pos="325120" algn="l"/>
              </a:tabLst>
            </a:pPr>
            <a:r>
              <a:rPr sz="1100" dirty="0">
                <a:latin typeface="Times New Roman"/>
                <a:cs typeface="Times New Roman"/>
              </a:rPr>
              <a:t>En option, un </a:t>
            </a:r>
            <a:r>
              <a:rPr sz="1100" spc="-5" dirty="0">
                <a:latin typeface="Times New Roman"/>
                <a:cs typeface="Times New Roman"/>
              </a:rPr>
              <a:t>deuxième amplificateur est intégré  permettant </a:t>
            </a:r>
            <a:r>
              <a:rPr sz="1100" dirty="0">
                <a:latin typeface="Times New Roman"/>
                <a:cs typeface="Times New Roman"/>
              </a:rPr>
              <a:t>le </a:t>
            </a:r>
            <a:r>
              <a:rPr sz="1100" spc="-5" dirty="0">
                <a:latin typeface="Times New Roman"/>
                <a:cs typeface="Times New Roman"/>
              </a:rPr>
              <a:t>pilotage </a:t>
            </a:r>
            <a:r>
              <a:rPr sz="1100" dirty="0">
                <a:latin typeface="Times New Roman"/>
                <a:cs typeface="Times New Roman"/>
              </a:rPr>
              <a:t>de deux </a:t>
            </a:r>
            <a:r>
              <a:rPr sz="1100" spc="-5" dirty="0">
                <a:latin typeface="Times New Roman"/>
                <a:cs typeface="Times New Roman"/>
              </a:rPr>
              <a:t>moteurs  simultanément</a:t>
            </a:r>
            <a:endParaRPr sz="1100">
              <a:latin typeface="Times New Roman"/>
              <a:cs typeface="Times New Roman"/>
            </a:endParaRPr>
          </a:p>
        </p:txBody>
      </p:sp>
      <p:sp>
        <p:nvSpPr>
          <p:cNvPr id="7" name="object 7"/>
          <p:cNvSpPr txBox="1"/>
          <p:nvPr/>
        </p:nvSpPr>
        <p:spPr>
          <a:xfrm>
            <a:off x="629412" y="4871338"/>
            <a:ext cx="2791460" cy="843280"/>
          </a:xfrm>
          <a:prstGeom prst="rect">
            <a:avLst/>
          </a:prstGeom>
          <a:ln w="6096">
            <a:solidFill>
              <a:srgbClr val="000000"/>
            </a:solidFill>
          </a:ln>
        </p:spPr>
        <p:txBody>
          <a:bodyPr vert="horz" wrap="square" lIns="0" tIns="0" rIns="0" bIns="0" rtlCol="0">
            <a:spAutoFit/>
          </a:bodyPr>
          <a:lstStyle/>
          <a:p>
            <a:pPr marL="67945">
              <a:lnSpc>
                <a:spcPts val="1240"/>
              </a:lnSpc>
            </a:pPr>
            <a:r>
              <a:rPr sz="1100" dirty="0">
                <a:latin typeface="Times New Roman"/>
                <a:cs typeface="Times New Roman"/>
              </a:rPr>
              <a:t>- Code</a:t>
            </a:r>
            <a:r>
              <a:rPr sz="1100" spc="-50" dirty="0">
                <a:latin typeface="Times New Roman"/>
                <a:cs typeface="Times New Roman"/>
              </a:rPr>
              <a:t> </a:t>
            </a:r>
            <a:r>
              <a:rPr sz="1100" spc="-5" dirty="0">
                <a:latin typeface="Times New Roman"/>
                <a:cs typeface="Times New Roman"/>
              </a:rPr>
              <a:t>Produit</a:t>
            </a:r>
            <a:endParaRPr sz="1100">
              <a:latin typeface="Times New Roman"/>
              <a:cs typeface="Times New Roman"/>
            </a:endParaRPr>
          </a:p>
          <a:p>
            <a:pPr marL="1272540" marR="727710" indent="-539750">
              <a:lnSpc>
                <a:spcPct val="199100"/>
              </a:lnSpc>
              <a:spcBef>
                <a:spcPts val="10"/>
              </a:spcBef>
            </a:pPr>
            <a:r>
              <a:rPr sz="1100" spc="-5" dirty="0">
                <a:latin typeface="Times New Roman"/>
                <a:cs typeface="Times New Roman"/>
              </a:rPr>
              <a:t>AC </a:t>
            </a:r>
            <a:r>
              <a:rPr sz="1100" dirty="0">
                <a:latin typeface="Times New Roman"/>
                <a:cs typeface="Times New Roman"/>
              </a:rPr>
              <a:t>9031 - n - xx –</a:t>
            </a:r>
            <a:r>
              <a:rPr sz="1100" spc="-95" dirty="0">
                <a:latin typeface="Times New Roman"/>
                <a:cs typeface="Times New Roman"/>
              </a:rPr>
              <a:t> </a:t>
            </a:r>
            <a:r>
              <a:rPr sz="1100" spc="-5" dirty="0">
                <a:latin typeface="Times New Roman"/>
                <a:cs typeface="Times New Roman"/>
              </a:rPr>
              <a:t>(yy)  Où</a:t>
            </a:r>
            <a:r>
              <a:rPr sz="1100" spc="-10" dirty="0">
                <a:latin typeface="Times New Roman"/>
                <a:cs typeface="Times New Roman"/>
              </a:rPr>
              <a:t> </a:t>
            </a:r>
            <a:r>
              <a:rPr sz="1100" dirty="0">
                <a:latin typeface="Times New Roman"/>
                <a:cs typeface="Times New Roman"/>
              </a:rPr>
              <a:t>:</a:t>
            </a:r>
            <a:endParaRPr sz="1100">
              <a:latin typeface="Times New Roman"/>
              <a:cs typeface="Times New Roman"/>
            </a:endParaRPr>
          </a:p>
        </p:txBody>
      </p:sp>
      <p:sp>
        <p:nvSpPr>
          <p:cNvPr id="8" name="object 8"/>
          <p:cNvSpPr txBox="1"/>
          <p:nvPr/>
        </p:nvSpPr>
        <p:spPr>
          <a:xfrm>
            <a:off x="436880" y="6026276"/>
            <a:ext cx="2741295" cy="862965"/>
          </a:xfrm>
          <a:prstGeom prst="rect">
            <a:avLst/>
          </a:prstGeom>
        </p:spPr>
        <p:txBody>
          <a:bodyPr vert="horz" wrap="square" lIns="0" tIns="13335" rIns="0" bIns="0" rtlCol="0">
            <a:spAutoFit/>
          </a:bodyPr>
          <a:lstStyle/>
          <a:p>
            <a:pPr marL="18415">
              <a:lnSpc>
                <a:spcPct val="100000"/>
              </a:lnSpc>
              <a:spcBef>
                <a:spcPts val="105"/>
              </a:spcBef>
            </a:pPr>
            <a:r>
              <a:rPr sz="1100" dirty="0">
                <a:latin typeface="Times New Roman"/>
                <a:cs typeface="Times New Roman"/>
              </a:rPr>
              <a:t>n = </a:t>
            </a:r>
            <a:r>
              <a:rPr sz="1100" spc="-5" dirty="0">
                <a:latin typeface="Times New Roman"/>
                <a:cs typeface="Times New Roman"/>
              </a:rPr>
              <a:t>nombre d'axes </a:t>
            </a:r>
            <a:r>
              <a:rPr sz="1100" dirty="0">
                <a:latin typeface="Times New Roman"/>
                <a:cs typeface="Times New Roman"/>
              </a:rPr>
              <a:t>(4, </a:t>
            </a:r>
            <a:r>
              <a:rPr sz="1100" spc="-10" dirty="0">
                <a:latin typeface="Times New Roman"/>
                <a:cs typeface="Times New Roman"/>
              </a:rPr>
              <a:t>8,</a:t>
            </a:r>
            <a:r>
              <a:rPr sz="1100" spc="5" dirty="0">
                <a:latin typeface="Times New Roman"/>
                <a:cs typeface="Times New Roman"/>
              </a:rPr>
              <a:t> </a:t>
            </a:r>
            <a:r>
              <a:rPr sz="1100" spc="-5" dirty="0">
                <a:latin typeface="Times New Roman"/>
                <a:cs typeface="Times New Roman"/>
              </a:rPr>
              <a:t>12)</a:t>
            </a:r>
            <a:endParaRPr sz="1100">
              <a:latin typeface="Times New Roman"/>
              <a:cs typeface="Times New Roman"/>
            </a:endParaRPr>
          </a:p>
          <a:p>
            <a:pPr>
              <a:lnSpc>
                <a:spcPct val="100000"/>
              </a:lnSpc>
              <a:spcBef>
                <a:spcPts val="40"/>
              </a:spcBef>
            </a:pPr>
            <a:endParaRPr sz="1100">
              <a:latin typeface="Times New Roman"/>
              <a:cs typeface="Times New Roman"/>
            </a:endParaRPr>
          </a:p>
          <a:p>
            <a:pPr marL="12700">
              <a:lnSpc>
                <a:spcPct val="100000"/>
              </a:lnSpc>
            </a:pPr>
            <a:r>
              <a:rPr sz="1100" dirty="0">
                <a:latin typeface="Times New Roman"/>
                <a:cs typeface="Times New Roman"/>
              </a:rPr>
              <a:t>xx = </a:t>
            </a:r>
            <a:r>
              <a:rPr sz="1100" spc="-5" dirty="0">
                <a:latin typeface="Times New Roman"/>
                <a:cs typeface="Times New Roman"/>
              </a:rPr>
              <a:t>puissance </a:t>
            </a:r>
            <a:r>
              <a:rPr sz="1100" dirty="0">
                <a:latin typeface="Times New Roman"/>
                <a:cs typeface="Times New Roman"/>
              </a:rPr>
              <a:t>du </a:t>
            </a:r>
            <a:r>
              <a:rPr sz="1100" spc="-5" dirty="0">
                <a:latin typeface="Times New Roman"/>
                <a:cs typeface="Times New Roman"/>
              </a:rPr>
              <a:t>premier amplificateur </a:t>
            </a:r>
            <a:r>
              <a:rPr sz="1100" dirty="0">
                <a:latin typeface="Times New Roman"/>
                <a:cs typeface="Times New Roman"/>
              </a:rPr>
              <a:t>(1, 2,</a:t>
            </a:r>
            <a:r>
              <a:rPr sz="1100" spc="-145" dirty="0">
                <a:latin typeface="Times New Roman"/>
                <a:cs typeface="Times New Roman"/>
              </a:rPr>
              <a:t> </a:t>
            </a:r>
            <a:r>
              <a:rPr sz="1100" dirty="0">
                <a:latin typeface="Times New Roman"/>
                <a:cs typeface="Times New Roman"/>
              </a:rPr>
              <a:t>4)</a:t>
            </a:r>
            <a:endParaRPr sz="1100">
              <a:latin typeface="Times New Roman"/>
              <a:cs typeface="Times New Roman"/>
            </a:endParaRPr>
          </a:p>
          <a:p>
            <a:pPr>
              <a:lnSpc>
                <a:spcPct val="100000"/>
              </a:lnSpc>
              <a:spcBef>
                <a:spcPts val="55"/>
              </a:spcBef>
            </a:pPr>
            <a:endParaRPr sz="1100">
              <a:latin typeface="Times New Roman"/>
              <a:cs typeface="Times New Roman"/>
            </a:endParaRPr>
          </a:p>
          <a:p>
            <a:pPr marL="12700">
              <a:lnSpc>
                <a:spcPct val="100000"/>
              </a:lnSpc>
            </a:pPr>
            <a:r>
              <a:rPr sz="1100" dirty="0">
                <a:latin typeface="Times New Roman"/>
                <a:cs typeface="Times New Roman"/>
              </a:rPr>
              <a:t>yy = </a:t>
            </a:r>
            <a:r>
              <a:rPr sz="1100" spc="-5" dirty="0">
                <a:latin typeface="Times New Roman"/>
                <a:cs typeface="Times New Roman"/>
              </a:rPr>
              <a:t>puissance </a:t>
            </a:r>
            <a:r>
              <a:rPr sz="1100" dirty="0">
                <a:latin typeface="Times New Roman"/>
                <a:cs typeface="Times New Roman"/>
              </a:rPr>
              <a:t>du second </a:t>
            </a:r>
            <a:r>
              <a:rPr sz="1100" spc="-5" dirty="0">
                <a:latin typeface="Times New Roman"/>
                <a:cs typeface="Times New Roman"/>
              </a:rPr>
              <a:t>amplificateur </a:t>
            </a:r>
            <a:r>
              <a:rPr sz="1100" dirty="0">
                <a:latin typeface="Times New Roman"/>
                <a:cs typeface="Times New Roman"/>
              </a:rPr>
              <a:t>(1, 2,</a:t>
            </a:r>
            <a:r>
              <a:rPr sz="1100" spc="-170" dirty="0">
                <a:latin typeface="Times New Roman"/>
                <a:cs typeface="Times New Roman"/>
              </a:rPr>
              <a:t> </a:t>
            </a:r>
            <a:r>
              <a:rPr sz="1100" dirty="0">
                <a:latin typeface="Times New Roman"/>
                <a:cs typeface="Times New Roman"/>
              </a:rPr>
              <a:t>4)</a:t>
            </a:r>
            <a:endParaRPr sz="1100">
              <a:latin typeface="Times New Roman"/>
              <a:cs typeface="Times New Roman"/>
            </a:endParaRPr>
          </a:p>
        </p:txBody>
      </p:sp>
      <p:sp>
        <p:nvSpPr>
          <p:cNvPr id="9" name="object 9"/>
          <p:cNvSpPr txBox="1"/>
          <p:nvPr/>
        </p:nvSpPr>
        <p:spPr>
          <a:xfrm>
            <a:off x="432308" y="7531989"/>
            <a:ext cx="3086735" cy="1532255"/>
          </a:xfrm>
          <a:prstGeom prst="rect">
            <a:avLst/>
          </a:prstGeom>
        </p:spPr>
        <p:txBody>
          <a:bodyPr vert="horz" wrap="square" lIns="0" tIns="12700" rIns="0" bIns="0" rtlCol="0">
            <a:spAutoFit/>
          </a:bodyPr>
          <a:lstStyle/>
          <a:p>
            <a:pPr marL="22860">
              <a:lnSpc>
                <a:spcPct val="100000"/>
              </a:lnSpc>
              <a:spcBef>
                <a:spcPts val="100"/>
              </a:spcBef>
            </a:pPr>
            <a:r>
              <a:rPr sz="1100" u="sng" spc="-5" dirty="0">
                <a:uFill>
                  <a:solidFill>
                    <a:srgbClr val="000000"/>
                  </a:solidFill>
                </a:uFill>
                <a:latin typeface="Times New Roman"/>
                <a:cs typeface="Times New Roman"/>
              </a:rPr>
              <a:t>Exemple </a:t>
            </a:r>
            <a:r>
              <a:rPr sz="1100" u="sng" dirty="0">
                <a:uFill>
                  <a:solidFill>
                    <a:srgbClr val="000000"/>
                  </a:solidFill>
                </a:uFill>
                <a:latin typeface="Times New Roman"/>
                <a:cs typeface="Times New Roman"/>
              </a:rPr>
              <a:t>:</a:t>
            </a:r>
            <a:endParaRPr sz="1100">
              <a:latin typeface="Times New Roman"/>
              <a:cs typeface="Times New Roman"/>
            </a:endParaRPr>
          </a:p>
          <a:p>
            <a:pPr>
              <a:lnSpc>
                <a:spcPct val="100000"/>
              </a:lnSpc>
            </a:pPr>
            <a:endParaRPr sz="1150">
              <a:latin typeface="Times New Roman"/>
              <a:cs typeface="Times New Roman"/>
            </a:endParaRPr>
          </a:p>
          <a:p>
            <a:pPr marL="91440" indent="-79375">
              <a:lnSpc>
                <a:spcPts val="1315"/>
              </a:lnSpc>
              <a:buChar char="-"/>
              <a:tabLst>
                <a:tab pos="92075" algn="l"/>
              </a:tabLst>
            </a:pPr>
            <a:r>
              <a:rPr sz="1100" dirty="0">
                <a:latin typeface="Times New Roman"/>
                <a:cs typeface="Times New Roman"/>
              </a:rPr>
              <a:t>quatre </a:t>
            </a:r>
            <a:r>
              <a:rPr sz="1100" spc="-5" dirty="0">
                <a:latin typeface="Times New Roman"/>
                <a:cs typeface="Times New Roman"/>
              </a:rPr>
              <a:t>axes équipés </a:t>
            </a:r>
            <a:r>
              <a:rPr sz="1100" dirty="0">
                <a:latin typeface="Times New Roman"/>
                <a:cs typeface="Times New Roman"/>
              </a:rPr>
              <a:t>de </a:t>
            </a:r>
            <a:r>
              <a:rPr sz="1100" spc="-5" dirty="0">
                <a:latin typeface="Times New Roman"/>
                <a:cs typeface="Times New Roman"/>
              </a:rPr>
              <a:t>moteur </a:t>
            </a:r>
            <a:r>
              <a:rPr sz="1100" dirty="0">
                <a:latin typeface="Times New Roman"/>
                <a:cs typeface="Times New Roman"/>
              </a:rPr>
              <a:t>750 W</a:t>
            </a:r>
            <a:r>
              <a:rPr sz="1100" spc="-10" dirty="0">
                <a:latin typeface="Times New Roman"/>
                <a:cs typeface="Times New Roman"/>
              </a:rPr>
              <a:t> </a:t>
            </a:r>
            <a:r>
              <a:rPr sz="1100" dirty="0">
                <a:latin typeface="Times New Roman"/>
                <a:cs typeface="Times New Roman"/>
              </a:rPr>
              <a:t>:</a:t>
            </a:r>
            <a:endParaRPr sz="1100">
              <a:latin typeface="Times New Roman"/>
              <a:cs typeface="Times New Roman"/>
            </a:endParaRPr>
          </a:p>
          <a:p>
            <a:pPr marL="991235">
              <a:lnSpc>
                <a:spcPts val="1315"/>
              </a:lnSpc>
            </a:pPr>
            <a:r>
              <a:rPr sz="1100" spc="-5" dirty="0">
                <a:latin typeface="Times New Roman"/>
                <a:cs typeface="Times New Roman"/>
              </a:rPr>
              <a:t>AC</a:t>
            </a:r>
            <a:r>
              <a:rPr sz="1100" spc="-10" dirty="0">
                <a:latin typeface="Times New Roman"/>
                <a:cs typeface="Times New Roman"/>
              </a:rPr>
              <a:t> </a:t>
            </a:r>
            <a:r>
              <a:rPr sz="1100" spc="-5" dirty="0">
                <a:latin typeface="Times New Roman"/>
                <a:cs typeface="Times New Roman"/>
              </a:rPr>
              <a:t>9031-4-1</a:t>
            </a:r>
            <a:endParaRPr sz="1100">
              <a:latin typeface="Times New Roman"/>
              <a:cs typeface="Times New Roman"/>
            </a:endParaRPr>
          </a:p>
          <a:p>
            <a:pPr>
              <a:lnSpc>
                <a:spcPct val="100000"/>
              </a:lnSpc>
            </a:pPr>
            <a:endParaRPr sz="1150">
              <a:latin typeface="Times New Roman"/>
              <a:cs typeface="Times New Roman"/>
            </a:endParaRPr>
          </a:p>
          <a:p>
            <a:pPr marL="163195" marR="5080" indent="-146685">
              <a:lnSpc>
                <a:spcPct val="100000"/>
              </a:lnSpc>
              <a:buChar char="-"/>
              <a:tabLst>
                <a:tab pos="163830" algn="l"/>
              </a:tabLst>
            </a:pPr>
            <a:r>
              <a:rPr sz="1100" dirty="0">
                <a:latin typeface="Times New Roman"/>
                <a:cs typeface="Times New Roman"/>
              </a:rPr>
              <a:t>huit </a:t>
            </a:r>
            <a:r>
              <a:rPr sz="1100" spc="-5" dirty="0">
                <a:latin typeface="Times New Roman"/>
                <a:cs typeface="Times New Roman"/>
              </a:rPr>
              <a:t>axes </a:t>
            </a:r>
            <a:r>
              <a:rPr sz="1100" dirty="0">
                <a:latin typeface="Times New Roman"/>
                <a:cs typeface="Times New Roman"/>
              </a:rPr>
              <a:t>équipés de </a:t>
            </a:r>
            <a:r>
              <a:rPr sz="1100" spc="-5" dirty="0">
                <a:latin typeface="Times New Roman"/>
                <a:cs typeface="Times New Roman"/>
              </a:rPr>
              <a:t>moteurs </a:t>
            </a:r>
            <a:r>
              <a:rPr sz="1100" dirty="0">
                <a:latin typeface="Times New Roman"/>
                <a:cs typeface="Times New Roman"/>
              </a:rPr>
              <a:t>de 2 </a:t>
            </a:r>
            <a:r>
              <a:rPr sz="1100" spc="-10" dirty="0">
                <a:latin typeface="Times New Roman"/>
                <a:cs typeface="Times New Roman"/>
              </a:rPr>
              <a:t>kw </a:t>
            </a:r>
            <a:r>
              <a:rPr sz="1100" dirty="0">
                <a:latin typeface="Times New Roman"/>
                <a:cs typeface="Times New Roman"/>
              </a:rPr>
              <a:t>et de 1 </a:t>
            </a:r>
            <a:r>
              <a:rPr sz="1100" spc="-10" dirty="0">
                <a:latin typeface="Times New Roman"/>
                <a:cs typeface="Times New Roman"/>
              </a:rPr>
              <a:t>kw  </a:t>
            </a:r>
            <a:r>
              <a:rPr sz="1100" spc="-5" dirty="0">
                <a:latin typeface="Times New Roman"/>
                <a:cs typeface="Times New Roman"/>
              </a:rPr>
              <a:t>avec </a:t>
            </a:r>
            <a:r>
              <a:rPr sz="1100" dirty="0">
                <a:latin typeface="Times New Roman"/>
                <a:cs typeface="Times New Roman"/>
              </a:rPr>
              <a:t>option </a:t>
            </a:r>
            <a:r>
              <a:rPr sz="1100" spc="-5" dirty="0">
                <a:latin typeface="Times New Roman"/>
                <a:cs typeface="Times New Roman"/>
              </a:rPr>
              <a:t>pour deux axes simultanés</a:t>
            </a:r>
            <a:r>
              <a:rPr sz="1100" dirty="0">
                <a:latin typeface="Times New Roman"/>
                <a:cs typeface="Times New Roman"/>
              </a:rPr>
              <a:t> :</a:t>
            </a:r>
            <a:endParaRPr sz="1100">
              <a:latin typeface="Times New Roman"/>
              <a:cs typeface="Times New Roman"/>
            </a:endParaRPr>
          </a:p>
          <a:p>
            <a:pPr>
              <a:lnSpc>
                <a:spcPct val="100000"/>
              </a:lnSpc>
              <a:spcBef>
                <a:spcPts val="45"/>
              </a:spcBef>
            </a:pPr>
            <a:endParaRPr sz="1100">
              <a:latin typeface="Times New Roman"/>
              <a:cs typeface="Times New Roman"/>
            </a:endParaRPr>
          </a:p>
          <a:p>
            <a:pPr marR="13335" algn="ctr">
              <a:lnSpc>
                <a:spcPct val="100000"/>
              </a:lnSpc>
            </a:pPr>
            <a:r>
              <a:rPr sz="1100" spc="-5" dirty="0">
                <a:latin typeface="Times New Roman"/>
                <a:cs typeface="Times New Roman"/>
              </a:rPr>
              <a:t>AC</a:t>
            </a:r>
            <a:r>
              <a:rPr sz="1100" spc="-10" dirty="0">
                <a:latin typeface="Times New Roman"/>
                <a:cs typeface="Times New Roman"/>
              </a:rPr>
              <a:t> </a:t>
            </a:r>
            <a:r>
              <a:rPr sz="1100" spc="-5" dirty="0">
                <a:latin typeface="Times New Roman"/>
                <a:cs typeface="Times New Roman"/>
              </a:rPr>
              <a:t>9031-8-2-1</a:t>
            </a:r>
            <a:endParaRPr sz="1100">
              <a:latin typeface="Times New Roman"/>
              <a:cs typeface="Times New Roman"/>
            </a:endParaRPr>
          </a:p>
        </p:txBody>
      </p:sp>
      <p:sp>
        <p:nvSpPr>
          <p:cNvPr id="10" name="object 10"/>
          <p:cNvSpPr txBox="1"/>
          <p:nvPr/>
        </p:nvSpPr>
        <p:spPr>
          <a:xfrm>
            <a:off x="3857371" y="2334513"/>
            <a:ext cx="3087370" cy="2198370"/>
          </a:xfrm>
          <a:prstGeom prst="rect">
            <a:avLst/>
          </a:prstGeom>
        </p:spPr>
        <p:txBody>
          <a:bodyPr vert="horz" wrap="square" lIns="0" tIns="12700" rIns="0" bIns="0" rtlCol="0">
            <a:spAutoFit/>
          </a:bodyPr>
          <a:lstStyle/>
          <a:p>
            <a:pPr marL="96520" indent="-83820">
              <a:lnSpc>
                <a:spcPct val="100000"/>
              </a:lnSpc>
              <a:spcBef>
                <a:spcPts val="100"/>
              </a:spcBef>
              <a:buChar char="•"/>
              <a:tabLst>
                <a:tab pos="96520" algn="l"/>
              </a:tabLst>
            </a:pPr>
            <a:r>
              <a:rPr sz="1100" b="1" i="1" dirty="0">
                <a:solidFill>
                  <a:srgbClr val="5F5F5F"/>
                </a:solidFill>
                <a:latin typeface="Times New Roman"/>
                <a:cs typeface="Times New Roman"/>
              </a:rPr>
              <a:t>AC 9031 POWER</a:t>
            </a:r>
            <a:r>
              <a:rPr sz="1100" b="1" i="1" spc="-20" dirty="0">
                <a:solidFill>
                  <a:srgbClr val="5F5F5F"/>
                </a:solidFill>
                <a:latin typeface="Times New Roman"/>
                <a:cs typeface="Times New Roman"/>
              </a:rPr>
              <a:t> </a:t>
            </a:r>
            <a:r>
              <a:rPr sz="1100" b="1" i="1" spc="-5" dirty="0">
                <a:solidFill>
                  <a:srgbClr val="5F5F5F"/>
                </a:solidFill>
                <a:latin typeface="Times New Roman"/>
                <a:cs typeface="Times New Roman"/>
              </a:rPr>
              <a:t>UNIT</a:t>
            </a:r>
            <a:endParaRPr sz="1100">
              <a:latin typeface="Times New Roman"/>
              <a:cs typeface="Times New Roman"/>
            </a:endParaRPr>
          </a:p>
          <a:p>
            <a:pPr>
              <a:lnSpc>
                <a:spcPct val="100000"/>
              </a:lnSpc>
              <a:spcBef>
                <a:spcPts val="20"/>
              </a:spcBef>
            </a:pPr>
            <a:endParaRPr sz="1100">
              <a:latin typeface="Times New Roman"/>
              <a:cs typeface="Times New Roman"/>
            </a:endParaRPr>
          </a:p>
          <a:p>
            <a:pPr marL="94615" indent="-82550">
              <a:lnSpc>
                <a:spcPct val="100000"/>
              </a:lnSpc>
              <a:buChar char="-"/>
              <a:tabLst>
                <a:tab pos="95250" algn="l"/>
              </a:tabLst>
            </a:pPr>
            <a:r>
              <a:rPr sz="1100" i="1" spc="-5" dirty="0">
                <a:solidFill>
                  <a:srgbClr val="5F5F5F"/>
                </a:solidFill>
                <a:latin typeface="Times New Roman"/>
                <a:cs typeface="Times New Roman"/>
              </a:rPr>
              <a:t>Integrate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"power" function for </a:t>
            </a:r>
            <a:r>
              <a:rPr sz="1100" i="1" dirty="0">
                <a:solidFill>
                  <a:srgbClr val="5F5F5F"/>
                </a:solidFill>
                <a:latin typeface="Times New Roman"/>
                <a:cs typeface="Times New Roman"/>
              </a:rPr>
              <a:t>4, 8 or 12</a:t>
            </a:r>
            <a:r>
              <a:rPr sz="1100" i="1" spc="10" dirty="0">
                <a:solidFill>
                  <a:srgbClr val="5F5F5F"/>
                </a:solidFill>
                <a:latin typeface="Times New Roman"/>
                <a:cs typeface="Times New Roman"/>
              </a:rPr>
              <a:t> </a:t>
            </a:r>
            <a:r>
              <a:rPr sz="1100" i="1" spc="-5" dirty="0">
                <a:solidFill>
                  <a:srgbClr val="5F5F5F"/>
                </a:solidFill>
                <a:latin typeface="Times New Roman"/>
                <a:cs typeface="Times New Roman"/>
              </a:rPr>
              <a:t>axes</a:t>
            </a:r>
            <a:endParaRPr sz="1100">
              <a:latin typeface="Times New Roman"/>
              <a:cs typeface="Times New Roman"/>
            </a:endParaRPr>
          </a:p>
          <a:p>
            <a:pPr>
              <a:lnSpc>
                <a:spcPct val="100000"/>
              </a:lnSpc>
              <a:buClr>
                <a:srgbClr val="5F5F5F"/>
              </a:buClr>
              <a:buFont typeface="Times New Roman"/>
              <a:buChar char="-"/>
            </a:pPr>
            <a:endParaRPr sz="1200">
              <a:latin typeface="Times New Roman"/>
              <a:cs typeface="Times New Roman"/>
            </a:endParaRPr>
          </a:p>
          <a:p>
            <a:pPr>
              <a:lnSpc>
                <a:spcPct val="100000"/>
              </a:lnSpc>
              <a:spcBef>
                <a:spcPts val="55"/>
              </a:spcBef>
              <a:buClr>
                <a:srgbClr val="5F5F5F"/>
              </a:buClr>
              <a:buFont typeface="Times New Roman"/>
              <a:buChar char="-"/>
            </a:pPr>
            <a:endParaRPr sz="1050">
              <a:latin typeface="Times New Roman"/>
              <a:cs typeface="Times New Roman"/>
            </a:endParaRPr>
          </a:p>
          <a:p>
            <a:pPr marL="12700" marR="5080">
              <a:lnSpc>
                <a:spcPct val="100000"/>
              </a:lnSpc>
              <a:buChar char="-"/>
              <a:tabLst>
                <a:tab pos="98425" algn="l"/>
              </a:tabLst>
            </a:pP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available power </a:t>
            </a:r>
            <a:r>
              <a:rPr sz="1100" i="1" dirty="0">
                <a:solidFill>
                  <a:srgbClr val="5F5F5F"/>
                </a:solidFill>
                <a:latin typeface="Times New Roman"/>
                <a:cs typeface="Times New Roman"/>
              </a:rPr>
              <a:t>to </a:t>
            </a:r>
            <a:r>
              <a:rPr sz="1100" i="1" spc="-5" dirty="0">
                <a:solidFill>
                  <a:srgbClr val="5F5F5F"/>
                </a:solidFill>
                <a:latin typeface="Times New Roman"/>
                <a:cs typeface="Times New Roman"/>
              </a:rPr>
              <a:t>drive </a:t>
            </a:r>
            <a:r>
              <a:rPr sz="1100" i="1" dirty="0">
                <a:solidFill>
                  <a:srgbClr val="5F5F5F"/>
                </a:solidFill>
                <a:latin typeface="Times New Roman"/>
                <a:cs typeface="Times New Roman"/>
              </a:rPr>
              <a:t>a </a:t>
            </a:r>
            <a:r>
              <a:rPr sz="1100" i="1" spc="-5" dirty="0">
                <a:solidFill>
                  <a:srgbClr val="5F5F5F"/>
                </a:solidFill>
                <a:latin typeface="Times New Roman"/>
                <a:cs typeface="Times New Roman"/>
              </a:rPr>
              <a:t>motor </a:t>
            </a:r>
            <a:r>
              <a:rPr sz="1100" i="1" dirty="0">
                <a:solidFill>
                  <a:srgbClr val="5F5F5F"/>
                </a:solidFill>
                <a:latin typeface="Times New Roman"/>
                <a:cs typeface="Times New Roman"/>
              </a:rPr>
              <a:t>can </a:t>
            </a:r>
            <a:r>
              <a:rPr sz="1100" i="1" spc="-5" dirty="0">
                <a:solidFill>
                  <a:srgbClr val="5F5F5F"/>
                </a:solidFill>
                <a:latin typeface="Times New Roman"/>
                <a:cs typeface="Times New Roman"/>
              </a:rPr>
              <a:t>be: </a:t>
            </a:r>
            <a:r>
              <a:rPr sz="1100" i="1" dirty="0">
                <a:solidFill>
                  <a:srgbClr val="5F5F5F"/>
                </a:solidFill>
                <a:latin typeface="Times New Roman"/>
                <a:cs typeface="Times New Roman"/>
              </a:rPr>
              <a:t>1, 2 </a:t>
            </a:r>
            <a:r>
              <a:rPr sz="1100" i="1" spc="-10" dirty="0">
                <a:solidFill>
                  <a:srgbClr val="5F5F5F"/>
                </a:solidFill>
                <a:latin typeface="Times New Roman"/>
                <a:cs typeface="Times New Roman"/>
              </a:rPr>
              <a:t>or  </a:t>
            </a:r>
            <a:r>
              <a:rPr sz="1100" i="1" dirty="0">
                <a:solidFill>
                  <a:srgbClr val="5F5F5F"/>
                </a:solidFill>
                <a:latin typeface="Times New Roman"/>
                <a:cs typeface="Times New Roman"/>
              </a:rPr>
              <a:t>4</a:t>
            </a:r>
            <a:r>
              <a:rPr sz="1100" i="1" spc="-5" dirty="0">
                <a:solidFill>
                  <a:srgbClr val="5F5F5F"/>
                </a:solidFill>
                <a:latin typeface="Times New Roman"/>
                <a:cs typeface="Times New Roman"/>
              </a:rPr>
              <a:t> </a:t>
            </a:r>
            <a:r>
              <a:rPr sz="1100" i="1" dirty="0">
                <a:solidFill>
                  <a:srgbClr val="5F5F5F"/>
                </a:solidFill>
                <a:latin typeface="Times New Roman"/>
                <a:cs typeface="Times New Roman"/>
              </a:rPr>
              <a:t>kw</a:t>
            </a:r>
            <a:endParaRPr sz="1100">
              <a:latin typeface="Times New Roman"/>
              <a:cs typeface="Times New Roman"/>
            </a:endParaRPr>
          </a:p>
          <a:p>
            <a:pPr>
              <a:lnSpc>
                <a:spcPct val="100000"/>
              </a:lnSpc>
              <a:spcBef>
                <a:spcPts val="45"/>
              </a:spcBef>
              <a:buClr>
                <a:srgbClr val="5F5F5F"/>
              </a:buClr>
              <a:buFont typeface="Times New Roman"/>
              <a:buChar char="-"/>
            </a:pPr>
            <a:endParaRPr sz="1100">
              <a:latin typeface="Times New Roman"/>
              <a:cs typeface="Times New Roman"/>
            </a:endParaRPr>
          </a:p>
          <a:p>
            <a:pPr marL="12700" marR="7620">
              <a:lnSpc>
                <a:spcPct val="100000"/>
              </a:lnSpc>
              <a:buChar char="-"/>
              <a:tabLst>
                <a:tab pos="110489" algn="l"/>
              </a:tabLst>
            </a:pPr>
            <a:r>
              <a:rPr sz="1100" i="1" dirty="0">
                <a:solidFill>
                  <a:srgbClr val="5F5F5F"/>
                </a:solidFill>
                <a:latin typeface="Times New Roman"/>
                <a:cs typeface="Times New Roman"/>
              </a:rPr>
              <a:t>In the </a:t>
            </a:r>
            <a:r>
              <a:rPr sz="1100" i="1" spc="-5" dirty="0">
                <a:solidFill>
                  <a:srgbClr val="5F5F5F"/>
                </a:solidFill>
                <a:latin typeface="Times New Roman"/>
                <a:cs typeface="Times New Roman"/>
              </a:rPr>
              <a:t>basic model, only </a:t>
            </a:r>
            <a:r>
              <a:rPr sz="1100" i="1" dirty="0">
                <a:solidFill>
                  <a:srgbClr val="5F5F5F"/>
                </a:solidFill>
                <a:latin typeface="Times New Roman"/>
                <a:cs typeface="Times New Roman"/>
              </a:rPr>
              <a:t>one </a:t>
            </a:r>
            <a:r>
              <a:rPr sz="1100" i="1" spc="-5" dirty="0">
                <a:solidFill>
                  <a:srgbClr val="5F5F5F"/>
                </a:solidFill>
                <a:latin typeface="Times New Roman"/>
                <a:cs typeface="Times New Roman"/>
              </a:rPr>
              <a:t>motor is driven </a:t>
            </a:r>
            <a:r>
              <a:rPr sz="1100" i="1" spc="-10" dirty="0">
                <a:solidFill>
                  <a:srgbClr val="5F5F5F"/>
                </a:solidFill>
                <a:latin typeface="Times New Roman"/>
                <a:cs typeface="Times New Roman"/>
              </a:rPr>
              <a:t>at </a:t>
            </a:r>
            <a:r>
              <a:rPr sz="1100" i="1" spc="-5" dirty="0">
                <a:solidFill>
                  <a:srgbClr val="5F5F5F"/>
                </a:solidFill>
                <a:latin typeface="Times New Roman"/>
                <a:cs typeface="Times New Roman"/>
              </a:rPr>
              <a:t>the  </a:t>
            </a:r>
            <a:r>
              <a:rPr sz="1100" i="1" dirty="0">
                <a:solidFill>
                  <a:srgbClr val="5F5F5F"/>
                </a:solidFill>
                <a:latin typeface="Times New Roman"/>
                <a:cs typeface="Times New Roman"/>
              </a:rPr>
              <a:t>same</a:t>
            </a:r>
            <a:r>
              <a:rPr sz="1100" i="1" spc="-5" dirty="0">
                <a:solidFill>
                  <a:srgbClr val="5F5F5F"/>
                </a:solidFill>
                <a:latin typeface="Times New Roman"/>
                <a:cs typeface="Times New Roman"/>
              </a:rPr>
              <a:t> time</a:t>
            </a:r>
            <a:endParaRPr sz="1100">
              <a:latin typeface="Times New Roman"/>
              <a:cs typeface="Times New Roman"/>
            </a:endParaRPr>
          </a:p>
          <a:p>
            <a:pPr>
              <a:lnSpc>
                <a:spcPct val="100000"/>
              </a:lnSpc>
              <a:spcBef>
                <a:spcPts val="50"/>
              </a:spcBef>
              <a:buClr>
                <a:srgbClr val="5F5F5F"/>
              </a:buClr>
              <a:buFont typeface="Times New Roman"/>
              <a:buChar char="-"/>
            </a:pPr>
            <a:endParaRPr sz="1150">
              <a:latin typeface="Times New Roman"/>
              <a:cs typeface="Times New Roman"/>
            </a:endParaRPr>
          </a:p>
          <a:p>
            <a:pPr marL="12700" marR="6985">
              <a:lnSpc>
                <a:spcPts val="1310"/>
              </a:lnSpc>
              <a:buChar char="-"/>
              <a:tabLst>
                <a:tab pos="148590" algn="l"/>
              </a:tabLst>
            </a:pPr>
            <a:r>
              <a:rPr sz="1100" i="1" dirty="0">
                <a:solidFill>
                  <a:srgbClr val="5F5F5F"/>
                </a:solidFill>
                <a:latin typeface="Times New Roman"/>
                <a:cs typeface="Times New Roman"/>
              </a:rPr>
              <a:t>As an option, a </a:t>
            </a:r>
            <a:r>
              <a:rPr sz="1100" i="1" spc="-5" dirty="0">
                <a:solidFill>
                  <a:srgbClr val="5F5F5F"/>
                </a:solidFill>
                <a:latin typeface="Times New Roman"/>
                <a:cs typeface="Times New Roman"/>
              </a:rPr>
              <a:t>second amplifier </a:t>
            </a:r>
            <a:r>
              <a:rPr sz="1100" i="1" dirty="0">
                <a:solidFill>
                  <a:srgbClr val="5F5F5F"/>
                </a:solidFill>
                <a:latin typeface="Times New Roman"/>
                <a:cs typeface="Times New Roman"/>
              </a:rPr>
              <a:t>is </a:t>
            </a:r>
            <a:r>
              <a:rPr sz="1100" i="1" spc="-5" dirty="0">
                <a:solidFill>
                  <a:srgbClr val="5F5F5F"/>
                </a:solidFill>
                <a:latin typeface="Times New Roman"/>
                <a:cs typeface="Times New Roman"/>
              </a:rPr>
              <a:t>integrated  allowing driving </a:t>
            </a:r>
            <a:r>
              <a:rPr sz="1100" i="1" dirty="0">
                <a:solidFill>
                  <a:srgbClr val="5F5F5F"/>
                </a:solidFill>
                <a:latin typeface="Times New Roman"/>
                <a:cs typeface="Times New Roman"/>
              </a:rPr>
              <a:t>two </a:t>
            </a:r>
            <a:r>
              <a:rPr sz="1100" i="1" spc="-5" dirty="0">
                <a:solidFill>
                  <a:srgbClr val="5F5F5F"/>
                </a:solidFill>
                <a:latin typeface="Times New Roman"/>
                <a:cs typeface="Times New Roman"/>
              </a:rPr>
              <a:t>motors</a:t>
            </a:r>
            <a:r>
              <a:rPr sz="1100" i="1" spc="5" dirty="0">
                <a:solidFill>
                  <a:srgbClr val="5F5F5F"/>
                </a:solidFill>
                <a:latin typeface="Times New Roman"/>
                <a:cs typeface="Times New Roman"/>
              </a:rPr>
              <a:t> </a:t>
            </a:r>
            <a:r>
              <a:rPr sz="1100" i="1" spc="-5" dirty="0">
                <a:solidFill>
                  <a:srgbClr val="5F5F5F"/>
                </a:solidFill>
                <a:latin typeface="Times New Roman"/>
                <a:cs typeface="Times New Roman"/>
              </a:rPr>
              <a:t>simultaneously</a:t>
            </a:r>
            <a:endParaRPr sz="1100">
              <a:latin typeface="Times New Roman"/>
              <a:cs typeface="Times New Roman"/>
            </a:endParaRPr>
          </a:p>
        </p:txBody>
      </p:sp>
      <p:sp>
        <p:nvSpPr>
          <p:cNvPr id="11" name="object 11"/>
          <p:cNvSpPr txBox="1"/>
          <p:nvPr/>
        </p:nvSpPr>
        <p:spPr>
          <a:xfrm>
            <a:off x="4049903" y="4871338"/>
            <a:ext cx="2791460" cy="843280"/>
          </a:xfrm>
          <a:prstGeom prst="rect">
            <a:avLst/>
          </a:prstGeom>
          <a:ln w="6096">
            <a:solidFill>
              <a:srgbClr val="000000"/>
            </a:solidFill>
          </a:ln>
        </p:spPr>
        <p:txBody>
          <a:bodyPr vert="horz" wrap="square" lIns="0" tIns="0" rIns="0" bIns="0" rtlCol="0">
            <a:spAutoFit/>
          </a:bodyPr>
          <a:lstStyle/>
          <a:p>
            <a:pPr marL="68580">
              <a:lnSpc>
                <a:spcPts val="1240"/>
              </a:lnSpc>
            </a:pPr>
            <a:r>
              <a:rPr sz="1100" dirty="0">
                <a:solidFill>
                  <a:srgbClr val="5F5F5F"/>
                </a:solidFill>
                <a:latin typeface="Times New Roman"/>
                <a:cs typeface="Times New Roman"/>
              </a:rPr>
              <a:t>- </a:t>
            </a:r>
            <a:r>
              <a:rPr sz="1100" i="1" dirty="0">
                <a:solidFill>
                  <a:srgbClr val="5F5F5F"/>
                </a:solidFill>
                <a:latin typeface="Times New Roman"/>
                <a:cs typeface="Times New Roman"/>
              </a:rPr>
              <a:t>Product</a:t>
            </a:r>
            <a:r>
              <a:rPr sz="1100" i="1" spc="-45" dirty="0">
                <a:solidFill>
                  <a:srgbClr val="5F5F5F"/>
                </a:solidFill>
                <a:latin typeface="Times New Roman"/>
                <a:cs typeface="Times New Roman"/>
              </a:rPr>
              <a:t> </a:t>
            </a:r>
            <a:r>
              <a:rPr sz="1100" i="1" spc="-5" dirty="0">
                <a:solidFill>
                  <a:srgbClr val="5F5F5F"/>
                </a:solidFill>
                <a:latin typeface="Times New Roman"/>
                <a:cs typeface="Times New Roman"/>
              </a:rPr>
              <a:t>code</a:t>
            </a:r>
            <a:endParaRPr sz="1100">
              <a:latin typeface="Times New Roman"/>
              <a:cs typeface="Times New Roman"/>
            </a:endParaRPr>
          </a:p>
          <a:p>
            <a:pPr marL="1172210" marR="747395" indent="-414655">
              <a:lnSpc>
                <a:spcPct val="199100"/>
              </a:lnSpc>
              <a:spcBef>
                <a:spcPts val="10"/>
              </a:spcBef>
            </a:pPr>
            <a:r>
              <a:rPr sz="1100" i="1" dirty="0">
                <a:solidFill>
                  <a:srgbClr val="5F5F5F"/>
                </a:solidFill>
                <a:latin typeface="Times New Roman"/>
                <a:cs typeface="Times New Roman"/>
              </a:rPr>
              <a:t>AC 9031 - n - </a:t>
            </a:r>
            <a:r>
              <a:rPr sz="1100" i="1" spc="-5" dirty="0">
                <a:solidFill>
                  <a:srgbClr val="5F5F5F"/>
                </a:solidFill>
                <a:latin typeface="Times New Roman"/>
                <a:cs typeface="Times New Roman"/>
              </a:rPr>
              <a:t>xx </a:t>
            </a:r>
            <a:r>
              <a:rPr sz="1100" i="1" dirty="0">
                <a:solidFill>
                  <a:srgbClr val="5F5F5F"/>
                </a:solidFill>
                <a:latin typeface="Times New Roman"/>
                <a:cs typeface="Times New Roman"/>
              </a:rPr>
              <a:t>–</a:t>
            </a:r>
            <a:r>
              <a:rPr sz="1100" i="1" spc="-70" dirty="0">
                <a:solidFill>
                  <a:srgbClr val="5F5F5F"/>
                </a:solidFill>
                <a:latin typeface="Times New Roman"/>
                <a:cs typeface="Times New Roman"/>
              </a:rPr>
              <a:t> </a:t>
            </a:r>
            <a:r>
              <a:rPr sz="1100" i="1" spc="-5" dirty="0">
                <a:solidFill>
                  <a:srgbClr val="5F5F5F"/>
                </a:solidFill>
                <a:latin typeface="Times New Roman"/>
                <a:cs typeface="Times New Roman"/>
              </a:rPr>
              <a:t>(yy)  Where</a:t>
            </a:r>
            <a:r>
              <a:rPr sz="1100" i="1" spc="-10" dirty="0">
                <a:solidFill>
                  <a:srgbClr val="5F5F5F"/>
                </a:solidFill>
                <a:latin typeface="Times New Roman"/>
                <a:cs typeface="Times New Roman"/>
              </a:rPr>
              <a:t> </a:t>
            </a:r>
            <a:r>
              <a:rPr sz="1100" i="1" dirty="0">
                <a:solidFill>
                  <a:srgbClr val="5F5F5F"/>
                </a:solidFill>
                <a:latin typeface="Times New Roman"/>
                <a:cs typeface="Times New Roman"/>
              </a:rPr>
              <a:t>:</a:t>
            </a:r>
            <a:endParaRPr sz="1100">
              <a:latin typeface="Times New Roman"/>
              <a:cs typeface="Times New Roman"/>
            </a:endParaRPr>
          </a:p>
        </p:txBody>
      </p:sp>
      <p:sp>
        <p:nvSpPr>
          <p:cNvPr id="12" name="object 12"/>
          <p:cNvSpPr txBox="1"/>
          <p:nvPr/>
        </p:nvSpPr>
        <p:spPr>
          <a:xfrm>
            <a:off x="3857371" y="6026276"/>
            <a:ext cx="2110740" cy="862965"/>
          </a:xfrm>
          <a:prstGeom prst="rect">
            <a:avLst/>
          </a:prstGeom>
        </p:spPr>
        <p:txBody>
          <a:bodyPr vert="horz" wrap="square" lIns="0" tIns="13335" rIns="0" bIns="0" rtlCol="0">
            <a:spAutoFit/>
          </a:bodyPr>
          <a:lstStyle/>
          <a:p>
            <a:pPr marL="12700">
              <a:lnSpc>
                <a:spcPct val="100000"/>
              </a:lnSpc>
              <a:spcBef>
                <a:spcPts val="105"/>
              </a:spcBef>
            </a:pPr>
            <a:r>
              <a:rPr sz="1100" i="1" dirty="0">
                <a:solidFill>
                  <a:srgbClr val="5F5F5F"/>
                </a:solidFill>
                <a:latin typeface="Times New Roman"/>
                <a:cs typeface="Times New Roman"/>
              </a:rPr>
              <a:t>n = number of </a:t>
            </a:r>
            <a:r>
              <a:rPr sz="1100" i="1" spc="-5" dirty="0">
                <a:solidFill>
                  <a:srgbClr val="5F5F5F"/>
                </a:solidFill>
                <a:latin typeface="Times New Roman"/>
                <a:cs typeface="Times New Roman"/>
              </a:rPr>
              <a:t>axes (4, </a:t>
            </a:r>
            <a:r>
              <a:rPr sz="1100" i="1" dirty="0">
                <a:solidFill>
                  <a:srgbClr val="5F5F5F"/>
                </a:solidFill>
                <a:latin typeface="Times New Roman"/>
                <a:cs typeface="Times New Roman"/>
              </a:rPr>
              <a:t>8,</a:t>
            </a:r>
            <a:r>
              <a:rPr sz="1100" i="1" spc="-40" dirty="0">
                <a:solidFill>
                  <a:srgbClr val="5F5F5F"/>
                </a:solidFill>
                <a:latin typeface="Times New Roman"/>
                <a:cs typeface="Times New Roman"/>
              </a:rPr>
              <a:t> </a:t>
            </a:r>
            <a:r>
              <a:rPr sz="1100" i="1" spc="-5" dirty="0">
                <a:solidFill>
                  <a:srgbClr val="5F5F5F"/>
                </a:solidFill>
                <a:latin typeface="Times New Roman"/>
                <a:cs typeface="Times New Roman"/>
              </a:rPr>
              <a:t>12)</a:t>
            </a:r>
            <a:endParaRPr sz="1100">
              <a:latin typeface="Times New Roman"/>
              <a:cs typeface="Times New Roman"/>
            </a:endParaRPr>
          </a:p>
          <a:p>
            <a:pPr>
              <a:lnSpc>
                <a:spcPct val="100000"/>
              </a:lnSpc>
              <a:spcBef>
                <a:spcPts val="40"/>
              </a:spcBef>
            </a:pPr>
            <a:endParaRPr sz="1100">
              <a:latin typeface="Times New Roman"/>
              <a:cs typeface="Times New Roman"/>
            </a:endParaRPr>
          </a:p>
          <a:p>
            <a:pPr marL="12700">
              <a:lnSpc>
                <a:spcPct val="100000"/>
              </a:lnSpc>
            </a:pPr>
            <a:r>
              <a:rPr sz="1100" i="1" dirty="0">
                <a:solidFill>
                  <a:srgbClr val="5F5F5F"/>
                </a:solidFill>
                <a:latin typeface="Times New Roman"/>
                <a:cs typeface="Times New Roman"/>
              </a:rPr>
              <a:t>xx = </a:t>
            </a:r>
            <a:r>
              <a:rPr sz="1100" i="1" spc="-5" dirty="0">
                <a:solidFill>
                  <a:srgbClr val="5F5F5F"/>
                </a:solidFill>
                <a:latin typeface="Times New Roman"/>
                <a:cs typeface="Times New Roman"/>
              </a:rPr>
              <a:t>first amplifier power </a:t>
            </a:r>
            <a:r>
              <a:rPr sz="1100" i="1" spc="-10" dirty="0">
                <a:solidFill>
                  <a:srgbClr val="5F5F5F"/>
                </a:solidFill>
                <a:latin typeface="Times New Roman"/>
                <a:cs typeface="Times New Roman"/>
              </a:rPr>
              <a:t>(1, </a:t>
            </a:r>
            <a:r>
              <a:rPr sz="1100" i="1" dirty="0">
                <a:solidFill>
                  <a:srgbClr val="5F5F5F"/>
                </a:solidFill>
                <a:latin typeface="Times New Roman"/>
                <a:cs typeface="Times New Roman"/>
              </a:rPr>
              <a:t>2,</a:t>
            </a:r>
            <a:r>
              <a:rPr sz="1100" i="1" spc="5" dirty="0">
                <a:solidFill>
                  <a:srgbClr val="5F5F5F"/>
                </a:solidFill>
                <a:latin typeface="Times New Roman"/>
                <a:cs typeface="Times New Roman"/>
              </a:rPr>
              <a:t> </a:t>
            </a:r>
            <a:r>
              <a:rPr sz="1100" i="1" dirty="0">
                <a:solidFill>
                  <a:srgbClr val="5F5F5F"/>
                </a:solidFill>
                <a:latin typeface="Times New Roman"/>
                <a:cs typeface="Times New Roman"/>
              </a:rPr>
              <a:t>4)</a:t>
            </a:r>
            <a:endParaRPr sz="1100">
              <a:latin typeface="Times New Roman"/>
              <a:cs typeface="Times New Roman"/>
            </a:endParaRPr>
          </a:p>
          <a:p>
            <a:pPr>
              <a:lnSpc>
                <a:spcPct val="100000"/>
              </a:lnSpc>
              <a:spcBef>
                <a:spcPts val="55"/>
              </a:spcBef>
            </a:pPr>
            <a:endParaRPr sz="1100">
              <a:latin typeface="Times New Roman"/>
              <a:cs typeface="Times New Roman"/>
            </a:endParaRPr>
          </a:p>
          <a:p>
            <a:pPr marL="12700">
              <a:lnSpc>
                <a:spcPct val="100000"/>
              </a:lnSpc>
            </a:pPr>
            <a:r>
              <a:rPr sz="1100" i="1" dirty="0">
                <a:solidFill>
                  <a:srgbClr val="5F5F5F"/>
                </a:solidFill>
                <a:latin typeface="Times New Roman"/>
                <a:cs typeface="Times New Roman"/>
              </a:rPr>
              <a:t>yy = second </a:t>
            </a:r>
            <a:r>
              <a:rPr sz="1100" i="1" spc="-5" dirty="0">
                <a:solidFill>
                  <a:srgbClr val="5F5F5F"/>
                </a:solidFill>
                <a:latin typeface="Times New Roman"/>
                <a:cs typeface="Times New Roman"/>
              </a:rPr>
              <a:t>amplifier power (1, </a:t>
            </a:r>
            <a:r>
              <a:rPr sz="1100" i="1" dirty="0">
                <a:solidFill>
                  <a:srgbClr val="5F5F5F"/>
                </a:solidFill>
                <a:latin typeface="Times New Roman"/>
                <a:cs typeface="Times New Roman"/>
              </a:rPr>
              <a:t>2,</a:t>
            </a:r>
            <a:r>
              <a:rPr sz="1100" i="1" spc="-45" dirty="0">
                <a:solidFill>
                  <a:srgbClr val="5F5F5F"/>
                </a:solidFill>
                <a:latin typeface="Times New Roman"/>
                <a:cs typeface="Times New Roman"/>
              </a:rPr>
              <a:t> </a:t>
            </a:r>
            <a:r>
              <a:rPr sz="1100" i="1" dirty="0">
                <a:solidFill>
                  <a:srgbClr val="5F5F5F"/>
                </a:solidFill>
                <a:latin typeface="Times New Roman"/>
                <a:cs typeface="Times New Roman"/>
              </a:rPr>
              <a:t>4)</a:t>
            </a:r>
            <a:endParaRPr sz="1100">
              <a:latin typeface="Times New Roman"/>
              <a:cs typeface="Times New Roman"/>
            </a:endParaRPr>
          </a:p>
        </p:txBody>
      </p:sp>
      <p:sp>
        <p:nvSpPr>
          <p:cNvPr id="13" name="object 13"/>
          <p:cNvSpPr txBox="1"/>
          <p:nvPr/>
        </p:nvSpPr>
        <p:spPr>
          <a:xfrm>
            <a:off x="3857371" y="7531989"/>
            <a:ext cx="596900" cy="193675"/>
          </a:xfrm>
          <a:prstGeom prst="rect">
            <a:avLst/>
          </a:prstGeom>
        </p:spPr>
        <p:txBody>
          <a:bodyPr vert="horz" wrap="square" lIns="0" tIns="12700" rIns="0" bIns="0" rtlCol="0">
            <a:spAutoFit/>
          </a:bodyPr>
          <a:lstStyle/>
          <a:p>
            <a:pPr marL="12700">
              <a:lnSpc>
                <a:spcPct val="100000"/>
              </a:lnSpc>
              <a:spcBef>
                <a:spcPts val="100"/>
              </a:spcBef>
            </a:pPr>
            <a:r>
              <a:rPr sz="1100" i="1" dirty="0">
                <a:solidFill>
                  <a:srgbClr val="5F5F5F"/>
                </a:solidFill>
                <a:latin typeface="Times New Roman"/>
                <a:cs typeface="Times New Roman"/>
              </a:rPr>
              <a:t>Example</a:t>
            </a:r>
            <a:r>
              <a:rPr sz="1100" i="1" spc="-80" dirty="0">
                <a:solidFill>
                  <a:srgbClr val="5F5F5F"/>
                </a:solidFill>
                <a:latin typeface="Times New Roman"/>
                <a:cs typeface="Times New Roman"/>
              </a:rPr>
              <a:t> </a:t>
            </a:r>
            <a:r>
              <a:rPr sz="1100" i="1" dirty="0">
                <a:solidFill>
                  <a:srgbClr val="5F5F5F"/>
                </a:solidFill>
                <a:latin typeface="Times New Roman"/>
                <a:cs typeface="Times New Roman"/>
              </a:rPr>
              <a:t>:</a:t>
            </a:r>
            <a:endParaRPr sz="1100">
              <a:latin typeface="Times New Roman"/>
              <a:cs typeface="Times New Roman"/>
            </a:endParaRPr>
          </a:p>
        </p:txBody>
      </p:sp>
      <p:sp>
        <p:nvSpPr>
          <p:cNvPr id="14" name="object 14"/>
          <p:cNvSpPr txBox="1"/>
          <p:nvPr/>
        </p:nvSpPr>
        <p:spPr>
          <a:xfrm>
            <a:off x="3857371" y="7867268"/>
            <a:ext cx="3086735" cy="1031240"/>
          </a:xfrm>
          <a:prstGeom prst="rect">
            <a:avLst/>
          </a:prstGeom>
        </p:spPr>
        <p:txBody>
          <a:bodyPr vert="horz" wrap="square" lIns="0" tIns="12700" rIns="0" bIns="0" rtlCol="0">
            <a:spAutoFit/>
          </a:bodyPr>
          <a:lstStyle/>
          <a:p>
            <a:pPr marL="94615" marR="1012190" indent="-95250">
              <a:lnSpc>
                <a:spcPts val="1315"/>
              </a:lnSpc>
              <a:spcBef>
                <a:spcPts val="100"/>
              </a:spcBef>
              <a:buChar char="-"/>
              <a:tabLst>
                <a:tab pos="95250" algn="l"/>
              </a:tabLst>
            </a:pPr>
            <a:r>
              <a:rPr sz="1100" i="1" spc="-5" dirty="0">
                <a:solidFill>
                  <a:srgbClr val="5F5F5F"/>
                </a:solidFill>
                <a:latin typeface="Times New Roman"/>
                <a:cs typeface="Times New Roman"/>
              </a:rPr>
              <a:t>four axes fitted with </a:t>
            </a:r>
            <a:r>
              <a:rPr sz="1100" i="1" dirty="0">
                <a:solidFill>
                  <a:srgbClr val="5F5F5F"/>
                </a:solidFill>
                <a:latin typeface="Times New Roman"/>
                <a:cs typeface="Times New Roman"/>
              </a:rPr>
              <a:t>750 W </a:t>
            </a:r>
            <a:r>
              <a:rPr sz="1100" i="1" spc="-5" dirty="0">
                <a:solidFill>
                  <a:srgbClr val="5F5F5F"/>
                </a:solidFill>
                <a:latin typeface="Times New Roman"/>
                <a:cs typeface="Times New Roman"/>
              </a:rPr>
              <a:t>motor</a:t>
            </a:r>
            <a:r>
              <a:rPr sz="1100" i="1" spc="-35" dirty="0">
                <a:solidFill>
                  <a:srgbClr val="5F5F5F"/>
                </a:solidFill>
                <a:latin typeface="Times New Roman"/>
                <a:cs typeface="Times New Roman"/>
              </a:rPr>
              <a:t> </a:t>
            </a:r>
            <a:r>
              <a:rPr sz="1100" i="1" dirty="0">
                <a:solidFill>
                  <a:srgbClr val="5F5F5F"/>
                </a:solidFill>
                <a:latin typeface="Times New Roman"/>
                <a:cs typeface="Times New Roman"/>
              </a:rPr>
              <a:t>:</a:t>
            </a:r>
            <a:endParaRPr sz="1100">
              <a:latin typeface="Times New Roman"/>
              <a:cs typeface="Times New Roman"/>
            </a:endParaRPr>
          </a:p>
          <a:p>
            <a:pPr marL="1179830">
              <a:lnSpc>
                <a:spcPts val="1315"/>
              </a:lnSpc>
            </a:pPr>
            <a:r>
              <a:rPr sz="1100" i="1" dirty="0">
                <a:solidFill>
                  <a:srgbClr val="5F5F5F"/>
                </a:solidFill>
                <a:latin typeface="Times New Roman"/>
                <a:cs typeface="Times New Roman"/>
              </a:rPr>
              <a:t>AC</a:t>
            </a:r>
            <a:r>
              <a:rPr sz="1100" i="1" spc="-10" dirty="0">
                <a:solidFill>
                  <a:srgbClr val="5F5F5F"/>
                </a:solidFill>
                <a:latin typeface="Times New Roman"/>
                <a:cs typeface="Times New Roman"/>
              </a:rPr>
              <a:t> </a:t>
            </a:r>
            <a:r>
              <a:rPr sz="1100" i="1" dirty="0">
                <a:solidFill>
                  <a:srgbClr val="5F5F5F"/>
                </a:solidFill>
                <a:latin typeface="Times New Roman"/>
                <a:cs typeface="Times New Roman"/>
              </a:rPr>
              <a:t>9031-4-1</a:t>
            </a:r>
            <a:endParaRPr sz="1100">
              <a:latin typeface="Times New Roman"/>
              <a:cs typeface="Times New Roman"/>
            </a:endParaRPr>
          </a:p>
          <a:p>
            <a:pPr>
              <a:lnSpc>
                <a:spcPct val="100000"/>
              </a:lnSpc>
            </a:pPr>
            <a:endParaRPr sz="1150">
              <a:latin typeface="Times New Roman"/>
              <a:cs typeface="Times New Roman"/>
            </a:endParaRPr>
          </a:p>
          <a:p>
            <a:pPr marL="124460" marR="5080" indent="-124460">
              <a:lnSpc>
                <a:spcPct val="100000"/>
              </a:lnSpc>
              <a:spcBef>
                <a:spcPts val="5"/>
              </a:spcBef>
              <a:buChar char="-"/>
              <a:tabLst>
                <a:tab pos="124460" algn="l"/>
              </a:tabLst>
            </a:pPr>
            <a:r>
              <a:rPr sz="1100" i="1" spc="-5" dirty="0">
                <a:solidFill>
                  <a:srgbClr val="5F5F5F"/>
                </a:solidFill>
                <a:latin typeface="Times New Roman"/>
                <a:cs typeface="Times New Roman"/>
              </a:rPr>
              <a:t>eight axes fitted with </a:t>
            </a:r>
            <a:r>
              <a:rPr sz="1100" i="1" dirty="0">
                <a:solidFill>
                  <a:srgbClr val="5F5F5F"/>
                </a:solidFill>
                <a:latin typeface="Times New Roman"/>
                <a:cs typeface="Times New Roman"/>
              </a:rPr>
              <a:t>2 kw and 1 kw </a:t>
            </a:r>
            <a:r>
              <a:rPr sz="1100" i="1" spc="-5" dirty="0">
                <a:solidFill>
                  <a:srgbClr val="5F5F5F"/>
                </a:solidFill>
                <a:latin typeface="Times New Roman"/>
                <a:cs typeface="Times New Roman"/>
              </a:rPr>
              <a:t>motors and  </a:t>
            </a:r>
            <a:r>
              <a:rPr sz="1100" i="1" dirty="0">
                <a:solidFill>
                  <a:srgbClr val="5F5F5F"/>
                </a:solidFill>
                <a:latin typeface="Times New Roman"/>
                <a:cs typeface="Times New Roman"/>
              </a:rPr>
              <a:t>option </a:t>
            </a:r>
            <a:r>
              <a:rPr sz="1100" i="1" spc="-5" dirty="0">
                <a:solidFill>
                  <a:srgbClr val="5F5F5F"/>
                </a:solidFill>
                <a:latin typeface="Times New Roman"/>
                <a:cs typeface="Times New Roman"/>
              </a:rPr>
              <a:t>for </a:t>
            </a:r>
            <a:r>
              <a:rPr sz="1100" i="1" dirty="0">
                <a:solidFill>
                  <a:srgbClr val="5F5F5F"/>
                </a:solidFill>
                <a:latin typeface="Times New Roman"/>
                <a:cs typeface="Times New Roman"/>
              </a:rPr>
              <a:t>2 </a:t>
            </a:r>
            <a:r>
              <a:rPr sz="1100" i="1" spc="-5" dirty="0">
                <a:solidFill>
                  <a:srgbClr val="5F5F5F"/>
                </a:solidFill>
                <a:latin typeface="Times New Roman"/>
                <a:cs typeface="Times New Roman"/>
              </a:rPr>
              <a:t>simultaneous axes</a:t>
            </a:r>
            <a:r>
              <a:rPr sz="1100" i="1" spc="-10" dirty="0">
                <a:solidFill>
                  <a:srgbClr val="5F5F5F"/>
                </a:solidFill>
                <a:latin typeface="Times New Roman"/>
                <a:cs typeface="Times New Roman"/>
              </a:rPr>
              <a:t> </a:t>
            </a:r>
            <a:r>
              <a:rPr sz="1100" i="1" dirty="0">
                <a:solidFill>
                  <a:srgbClr val="5F5F5F"/>
                </a:solidFill>
                <a:latin typeface="Times New Roman"/>
                <a:cs typeface="Times New Roman"/>
              </a:rPr>
              <a:t>:</a:t>
            </a:r>
            <a:endParaRPr sz="1100">
              <a:latin typeface="Times New Roman"/>
              <a:cs typeface="Times New Roman"/>
            </a:endParaRPr>
          </a:p>
          <a:p>
            <a:pPr marL="1139190">
              <a:lnSpc>
                <a:spcPct val="100000"/>
              </a:lnSpc>
            </a:pPr>
            <a:r>
              <a:rPr sz="1100" i="1" dirty="0">
                <a:solidFill>
                  <a:srgbClr val="5F5F5F"/>
                </a:solidFill>
                <a:latin typeface="Times New Roman"/>
                <a:cs typeface="Times New Roman"/>
              </a:rPr>
              <a:t>AC</a:t>
            </a:r>
            <a:r>
              <a:rPr sz="1100" i="1" spc="265" dirty="0">
                <a:solidFill>
                  <a:srgbClr val="5F5F5F"/>
                </a:solidFill>
                <a:latin typeface="Times New Roman"/>
                <a:cs typeface="Times New Roman"/>
              </a:rPr>
              <a:t> </a:t>
            </a:r>
            <a:r>
              <a:rPr sz="1100" i="1" spc="-5" dirty="0">
                <a:solidFill>
                  <a:srgbClr val="5F5F5F"/>
                </a:solidFill>
                <a:latin typeface="Times New Roman"/>
                <a:cs typeface="Times New Roman"/>
              </a:rPr>
              <a:t>031-8-2-1</a:t>
            </a:r>
            <a:endParaRPr sz="1100">
              <a:latin typeface="Times New Roman"/>
              <a:cs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idx="4294967295"/>
          </p:nvPr>
        </p:nvSpPr>
        <p:spPr>
          <a:xfrm>
            <a:off x="917575" y="1063625"/>
            <a:ext cx="6638925" cy="755650"/>
          </a:xfrm>
          <a:prstGeom prst="rect">
            <a:avLst/>
          </a:prstGeom>
        </p:spPr>
        <p:txBody>
          <a:bodyPr vert="horz" wrap="square" lIns="0" tIns="12700" rIns="0" bIns="0" rtlCol="0">
            <a:spAutoFit/>
          </a:bodyPr>
          <a:lstStyle/>
          <a:p>
            <a:pPr marL="1503045" marR="5080" algn="r">
              <a:lnSpc>
                <a:spcPts val="2875"/>
              </a:lnSpc>
              <a:spcBef>
                <a:spcPts val="100"/>
              </a:spcBef>
            </a:pPr>
            <a:r>
              <a:rPr spc="-5" dirty="0"/>
              <a:t>Configuration d'une commande </a:t>
            </a:r>
            <a:r>
              <a:rPr dirty="0"/>
              <a:t>multiaxes</a:t>
            </a:r>
          </a:p>
          <a:p>
            <a:pPr marL="1503045" marR="5080" algn="r">
              <a:lnSpc>
                <a:spcPts val="2875"/>
              </a:lnSpc>
            </a:pPr>
            <a:r>
              <a:rPr i="1" dirty="0">
                <a:solidFill>
                  <a:srgbClr val="5F5F5F"/>
                </a:solidFill>
                <a:latin typeface="Times New Roman"/>
                <a:cs typeface="Times New Roman"/>
              </a:rPr>
              <a:t>Multiaxis </a:t>
            </a:r>
            <a:r>
              <a:rPr i="1" spc="-5" dirty="0">
                <a:solidFill>
                  <a:srgbClr val="5F5F5F"/>
                </a:solidFill>
                <a:latin typeface="Times New Roman"/>
                <a:cs typeface="Times New Roman"/>
              </a:rPr>
              <a:t>control unit</a:t>
            </a:r>
            <a:r>
              <a:rPr i="1" dirty="0">
                <a:solidFill>
                  <a:srgbClr val="5F5F5F"/>
                </a:solidFill>
                <a:latin typeface="Times New Roman"/>
                <a:cs typeface="Times New Roman"/>
              </a:rPr>
              <a:t> </a:t>
            </a:r>
            <a:r>
              <a:rPr i="1" spc="-5" dirty="0">
                <a:solidFill>
                  <a:srgbClr val="5F5F5F"/>
                </a:solidFill>
                <a:latin typeface="Times New Roman"/>
                <a:cs typeface="Times New Roman"/>
              </a:rPr>
              <a:t>configuration</a:t>
            </a:r>
          </a:p>
        </p:txBody>
      </p:sp>
      <p:sp>
        <p:nvSpPr>
          <p:cNvPr id="6" name="object 6"/>
          <p:cNvSpPr txBox="1"/>
          <p:nvPr/>
        </p:nvSpPr>
        <p:spPr>
          <a:xfrm>
            <a:off x="1130604" y="2305557"/>
            <a:ext cx="2598420" cy="1195070"/>
          </a:xfrm>
          <a:prstGeom prst="rect">
            <a:avLst/>
          </a:prstGeom>
        </p:spPr>
        <p:txBody>
          <a:bodyPr vert="horz" wrap="square" lIns="0" tIns="12700" rIns="0" bIns="0" rtlCol="0">
            <a:spAutoFit/>
          </a:bodyPr>
          <a:lstStyle/>
          <a:p>
            <a:pPr marL="94615" indent="-82550">
              <a:lnSpc>
                <a:spcPct val="100000"/>
              </a:lnSpc>
              <a:spcBef>
                <a:spcPts val="100"/>
              </a:spcBef>
              <a:buChar char="•"/>
              <a:tabLst>
                <a:tab pos="95250" algn="l"/>
              </a:tabLst>
            </a:pPr>
            <a:r>
              <a:rPr sz="1100" b="1" spc="-5" dirty="0">
                <a:latin typeface="Times New Roman"/>
                <a:cs typeface="Times New Roman"/>
              </a:rPr>
              <a:t>UNITES D'AFFICHAGE AC </a:t>
            </a:r>
            <a:r>
              <a:rPr sz="1100" b="1" dirty="0">
                <a:latin typeface="Times New Roman"/>
                <a:cs typeface="Times New Roman"/>
              </a:rPr>
              <a:t>9010</a:t>
            </a:r>
            <a:endParaRPr sz="1100">
              <a:latin typeface="Times New Roman"/>
              <a:cs typeface="Times New Roman"/>
            </a:endParaRPr>
          </a:p>
          <a:p>
            <a:pPr>
              <a:lnSpc>
                <a:spcPct val="100000"/>
              </a:lnSpc>
              <a:spcBef>
                <a:spcPts val="35"/>
              </a:spcBef>
              <a:buFont typeface="Times New Roman"/>
              <a:buChar char="•"/>
            </a:pPr>
            <a:endParaRPr sz="1100">
              <a:latin typeface="Times New Roman"/>
              <a:cs typeface="Times New Roman"/>
            </a:endParaRPr>
          </a:p>
          <a:p>
            <a:pPr marL="240665" marR="5080" lvl="1">
              <a:lnSpc>
                <a:spcPct val="100000"/>
              </a:lnSpc>
              <a:buChar char="-"/>
              <a:tabLst>
                <a:tab pos="392430" algn="l"/>
              </a:tabLst>
            </a:pPr>
            <a:r>
              <a:rPr sz="1100" dirty="0">
                <a:latin typeface="Times New Roman"/>
                <a:cs typeface="Times New Roman"/>
              </a:rPr>
              <a:t>Existent en </a:t>
            </a:r>
            <a:r>
              <a:rPr sz="1100" spc="-5" dirty="0">
                <a:latin typeface="Times New Roman"/>
                <a:cs typeface="Times New Roman"/>
              </a:rPr>
              <a:t>version </a:t>
            </a:r>
            <a:r>
              <a:rPr sz="1100" dirty="0">
                <a:latin typeface="Times New Roman"/>
                <a:cs typeface="Times New Roman"/>
              </a:rPr>
              <a:t>à 2, 3 ou 4  </a:t>
            </a:r>
            <a:r>
              <a:rPr sz="1100" spc="-5" dirty="0">
                <a:latin typeface="Times New Roman"/>
                <a:cs typeface="Times New Roman"/>
              </a:rPr>
              <a:t>afficheurs</a:t>
            </a:r>
            <a:endParaRPr sz="1100">
              <a:latin typeface="Times New Roman"/>
              <a:cs typeface="Times New Roman"/>
            </a:endParaRPr>
          </a:p>
          <a:p>
            <a:pPr lvl="1">
              <a:lnSpc>
                <a:spcPct val="100000"/>
              </a:lnSpc>
              <a:spcBef>
                <a:spcPts val="40"/>
              </a:spcBef>
              <a:buFont typeface="Times New Roman"/>
              <a:buChar char="-"/>
            </a:pPr>
            <a:endParaRPr sz="1100">
              <a:latin typeface="Times New Roman"/>
              <a:cs typeface="Times New Roman"/>
            </a:endParaRPr>
          </a:p>
          <a:p>
            <a:pPr marL="240665" marR="5715" lvl="1">
              <a:lnSpc>
                <a:spcPct val="100000"/>
              </a:lnSpc>
              <a:buChar char="-"/>
              <a:tabLst>
                <a:tab pos="340360" algn="l"/>
              </a:tabLst>
            </a:pPr>
            <a:r>
              <a:rPr sz="1100" dirty="0">
                <a:latin typeface="Times New Roman"/>
                <a:cs typeface="Times New Roman"/>
              </a:rPr>
              <a:t>Peuvent </a:t>
            </a:r>
            <a:r>
              <a:rPr sz="1100" spc="-5" dirty="0">
                <a:latin typeface="Times New Roman"/>
                <a:cs typeface="Times New Roman"/>
              </a:rPr>
              <a:t>être </a:t>
            </a:r>
            <a:r>
              <a:rPr sz="1100" dirty="0">
                <a:latin typeface="Times New Roman"/>
                <a:cs typeface="Times New Roman"/>
              </a:rPr>
              <a:t>chaînées </a:t>
            </a:r>
            <a:r>
              <a:rPr sz="1100" spc="-5" dirty="0">
                <a:latin typeface="Times New Roman"/>
                <a:cs typeface="Times New Roman"/>
              </a:rPr>
              <a:t>pour afficher </a:t>
            </a:r>
            <a:r>
              <a:rPr sz="1100" spc="-10" dirty="0">
                <a:latin typeface="Times New Roman"/>
                <a:cs typeface="Times New Roman"/>
              </a:rPr>
              <a:t>un  </a:t>
            </a:r>
            <a:r>
              <a:rPr sz="1100" spc="-5" dirty="0">
                <a:latin typeface="Times New Roman"/>
                <a:cs typeface="Times New Roman"/>
              </a:rPr>
              <a:t>nombre d'axes</a:t>
            </a:r>
            <a:r>
              <a:rPr sz="1100" dirty="0">
                <a:latin typeface="Times New Roman"/>
                <a:cs typeface="Times New Roman"/>
              </a:rPr>
              <a:t> quelconque</a:t>
            </a:r>
            <a:endParaRPr sz="1100">
              <a:latin typeface="Times New Roman"/>
              <a:cs typeface="Times New Roman"/>
            </a:endParaRPr>
          </a:p>
        </p:txBody>
      </p:sp>
      <p:sp>
        <p:nvSpPr>
          <p:cNvPr id="7" name="object 7"/>
          <p:cNvSpPr txBox="1"/>
          <p:nvPr/>
        </p:nvSpPr>
        <p:spPr>
          <a:xfrm>
            <a:off x="1323086" y="3671950"/>
            <a:ext cx="2461895" cy="843280"/>
          </a:xfrm>
          <a:prstGeom prst="rect">
            <a:avLst/>
          </a:prstGeom>
          <a:ln w="6096">
            <a:solidFill>
              <a:srgbClr val="000000"/>
            </a:solidFill>
          </a:ln>
        </p:spPr>
        <p:txBody>
          <a:bodyPr vert="horz" wrap="square" lIns="0" tIns="0" rIns="0" bIns="0" rtlCol="0">
            <a:spAutoFit/>
          </a:bodyPr>
          <a:lstStyle/>
          <a:p>
            <a:pPr marL="67945">
              <a:lnSpc>
                <a:spcPts val="1240"/>
              </a:lnSpc>
            </a:pPr>
            <a:r>
              <a:rPr sz="1100" dirty="0">
                <a:latin typeface="Times New Roman"/>
                <a:cs typeface="Times New Roman"/>
              </a:rPr>
              <a:t>- Code</a:t>
            </a:r>
            <a:r>
              <a:rPr sz="1100" spc="-50" dirty="0">
                <a:latin typeface="Times New Roman"/>
                <a:cs typeface="Times New Roman"/>
              </a:rPr>
              <a:t> </a:t>
            </a:r>
            <a:r>
              <a:rPr sz="1100" spc="-5" dirty="0">
                <a:latin typeface="Times New Roman"/>
                <a:cs typeface="Times New Roman"/>
              </a:rPr>
              <a:t>Produit</a:t>
            </a:r>
            <a:endParaRPr sz="1100">
              <a:latin typeface="Times New Roman"/>
              <a:cs typeface="Times New Roman"/>
            </a:endParaRPr>
          </a:p>
          <a:p>
            <a:pPr>
              <a:lnSpc>
                <a:spcPct val="100000"/>
              </a:lnSpc>
              <a:spcBef>
                <a:spcPts val="40"/>
              </a:spcBef>
            </a:pPr>
            <a:endParaRPr sz="1100">
              <a:latin typeface="Times New Roman"/>
              <a:cs typeface="Times New Roman"/>
            </a:endParaRPr>
          </a:p>
          <a:p>
            <a:pPr algn="ctr">
              <a:lnSpc>
                <a:spcPct val="100000"/>
              </a:lnSpc>
            </a:pPr>
            <a:r>
              <a:rPr sz="1100" spc="-5" dirty="0">
                <a:latin typeface="Times New Roman"/>
                <a:cs typeface="Times New Roman"/>
              </a:rPr>
              <a:t>AC</a:t>
            </a:r>
            <a:r>
              <a:rPr sz="1100" spc="-10" dirty="0">
                <a:latin typeface="Times New Roman"/>
                <a:cs typeface="Times New Roman"/>
              </a:rPr>
              <a:t> </a:t>
            </a:r>
            <a:r>
              <a:rPr sz="1100" spc="-5" dirty="0">
                <a:latin typeface="Times New Roman"/>
                <a:cs typeface="Times New Roman"/>
              </a:rPr>
              <a:t>9010-n</a:t>
            </a:r>
            <a:endParaRPr sz="1100">
              <a:latin typeface="Times New Roman"/>
              <a:cs typeface="Times New Roman"/>
            </a:endParaRPr>
          </a:p>
          <a:p>
            <a:pPr>
              <a:lnSpc>
                <a:spcPct val="100000"/>
              </a:lnSpc>
            </a:pPr>
            <a:endParaRPr sz="1150">
              <a:latin typeface="Times New Roman"/>
              <a:cs typeface="Times New Roman"/>
            </a:endParaRPr>
          </a:p>
          <a:p>
            <a:pPr algn="ctr">
              <a:lnSpc>
                <a:spcPct val="100000"/>
              </a:lnSpc>
            </a:pPr>
            <a:r>
              <a:rPr sz="1100" spc="-5" dirty="0">
                <a:latin typeface="Times New Roman"/>
                <a:cs typeface="Times New Roman"/>
              </a:rPr>
              <a:t>Où </a:t>
            </a:r>
            <a:r>
              <a:rPr sz="1100" dirty="0">
                <a:latin typeface="Times New Roman"/>
                <a:cs typeface="Times New Roman"/>
              </a:rPr>
              <a:t>: n =2, 3 ou</a:t>
            </a:r>
            <a:r>
              <a:rPr sz="1100" spc="-20" dirty="0">
                <a:latin typeface="Times New Roman"/>
                <a:cs typeface="Times New Roman"/>
              </a:rPr>
              <a:t> </a:t>
            </a:r>
            <a:r>
              <a:rPr sz="1100" dirty="0">
                <a:latin typeface="Times New Roman"/>
                <a:cs typeface="Times New Roman"/>
              </a:rPr>
              <a:t>4</a:t>
            </a:r>
            <a:endParaRPr sz="1100">
              <a:latin typeface="Times New Roman"/>
              <a:cs typeface="Times New Roman"/>
            </a:endParaRPr>
          </a:p>
        </p:txBody>
      </p:sp>
      <p:sp>
        <p:nvSpPr>
          <p:cNvPr id="8" name="object 8"/>
          <p:cNvSpPr txBox="1"/>
          <p:nvPr/>
        </p:nvSpPr>
        <p:spPr>
          <a:xfrm>
            <a:off x="4061586" y="2305557"/>
            <a:ext cx="2550795" cy="1027430"/>
          </a:xfrm>
          <a:prstGeom prst="rect">
            <a:avLst/>
          </a:prstGeom>
        </p:spPr>
        <p:txBody>
          <a:bodyPr vert="horz" wrap="square" lIns="0" tIns="12700" rIns="0" bIns="0" rtlCol="0">
            <a:spAutoFit/>
          </a:bodyPr>
          <a:lstStyle/>
          <a:p>
            <a:pPr marL="99695" indent="-85090">
              <a:lnSpc>
                <a:spcPct val="100000"/>
              </a:lnSpc>
              <a:spcBef>
                <a:spcPts val="100"/>
              </a:spcBef>
              <a:buChar char="•"/>
              <a:tabLst>
                <a:tab pos="100330" algn="l"/>
              </a:tabLst>
            </a:pPr>
            <a:r>
              <a:rPr sz="1100" b="1" i="1" spc="-5" dirty="0">
                <a:solidFill>
                  <a:srgbClr val="5F5F5F"/>
                </a:solidFill>
                <a:latin typeface="Times New Roman"/>
                <a:cs typeface="Times New Roman"/>
              </a:rPr>
              <a:t>AC </a:t>
            </a:r>
            <a:r>
              <a:rPr sz="1100" b="1" i="1" dirty="0">
                <a:solidFill>
                  <a:srgbClr val="5F5F5F"/>
                </a:solidFill>
                <a:latin typeface="Times New Roman"/>
                <a:cs typeface="Times New Roman"/>
              </a:rPr>
              <a:t>9010 </a:t>
            </a:r>
            <a:r>
              <a:rPr sz="1100" b="1" i="1" spc="-5" dirty="0">
                <a:solidFill>
                  <a:srgbClr val="5F5F5F"/>
                </a:solidFill>
                <a:latin typeface="Times New Roman"/>
                <a:cs typeface="Times New Roman"/>
              </a:rPr>
              <a:t>DISPLAY UNITS</a:t>
            </a:r>
            <a:endParaRPr sz="1100">
              <a:latin typeface="Times New Roman"/>
              <a:cs typeface="Times New Roman"/>
            </a:endParaRPr>
          </a:p>
          <a:p>
            <a:pPr>
              <a:lnSpc>
                <a:spcPct val="100000"/>
              </a:lnSpc>
              <a:spcBef>
                <a:spcPts val="35"/>
              </a:spcBef>
            </a:pPr>
            <a:endParaRPr sz="1100">
              <a:latin typeface="Times New Roman"/>
              <a:cs typeface="Times New Roman"/>
            </a:endParaRPr>
          </a:p>
          <a:p>
            <a:pPr marL="154305" indent="-142240">
              <a:lnSpc>
                <a:spcPct val="100000"/>
              </a:lnSpc>
              <a:buFont typeface="Times New Roman"/>
              <a:buChar char="-"/>
              <a:tabLst>
                <a:tab pos="154940" algn="l"/>
              </a:tabLst>
            </a:pPr>
            <a:r>
              <a:rPr sz="1100" i="1" spc="-5" dirty="0">
                <a:solidFill>
                  <a:srgbClr val="5F5F5F"/>
                </a:solidFill>
                <a:latin typeface="Times New Roman"/>
                <a:cs typeface="Times New Roman"/>
              </a:rPr>
              <a:t>Exist </a:t>
            </a:r>
            <a:r>
              <a:rPr sz="1100" i="1" dirty="0">
                <a:solidFill>
                  <a:srgbClr val="5F5F5F"/>
                </a:solidFill>
                <a:latin typeface="Times New Roman"/>
                <a:cs typeface="Times New Roman"/>
              </a:rPr>
              <a:t>in </a:t>
            </a:r>
            <a:r>
              <a:rPr sz="1100" i="1" spc="-5" dirty="0">
                <a:solidFill>
                  <a:srgbClr val="5F5F5F"/>
                </a:solidFill>
                <a:latin typeface="Times New Roman"/>
                <a:cs typeface="Times New Roman"/>
              </a:rPr>
              <a:t>models with </a:t>
            </a:r>
            <a:r>
              <a:rPr sz="1100" i="1" dirty="0">
                <a:solidFill>
                  <a:srgbClr val="5F5F5F"/>
                </a:solidFill>
                <a:latin typeface="Times New Roman"/>
                <a:cs typeface="Times New Roman"/>
              </a:rPr>
              <a:t>2, 3 or 4 </a:t>
            </a:r>
            <a:r>
              <a:rPr sz="1100" i="1" spc="-5" dirty="0">
                <a:solidFill>
                  <a:srgbClr val="5F5F5F"/>
                </a:solidFill>
                <a:latin typeface="Times New Roman"/>
                <a:cs typeface="Times New Roman"/>
              </a:rPr>
              <a:t>display units</a:t>
            </a:r>
            <a:endParaRPr sz="1100">
              <a:latin typeface="Times New Roman"/>
              <a:cs typeface="Times New Roman"/>
            </a:endParaRPr>
          </a:p>
          <a:p>
            <a:pPr>
              <a:lnSpc>
                <a:spcPct val="100000"/>
              </a:lnSpc>
              <a:spcBef>
                <a:spcPts val="40"/>
              </a:spcBef>
              <a:buClr>
                <a:srgbClr val="5F5F5F"/>
              </a:buClr>
              <a:buFont typeface="Times New Roman"/>
              <a:buChar char="-"/>
            </a:pPr>
            <a:endParaRPr sz="1100">
              <a:latin typeface="Times New Roman"/>
              <a:cs typeface="Times New Roman"/>
            </a:endParaRPr>
          </a:p>
          <a:p>
            <a:pPr marL="154305" marR="186690" indent="-142240">
              <a:lnSpc>
                <a:spcPct val="100000"/>
              </a:lnSpc>
              <a:buFont typeface="Times New Roman"/>
              <a:buChar char="-"/>
              <a:tabLst>
                <a:tab pos="154940" algn="l"/>
              </a:tabLst>
            </a:pPr>
            <a:r>
              <a:rPr sz="1100" i="1" dirty="0">
                <a:solidFill>
                  <a:srgbClr val="5F5F5F"/>
                </a:solidFill>
                <a:latin typeface="Times New Roman"/>
                <a:cs typeface="Times New Roman"/>
              </a:rPr>
              <a:t>Can be </a:t>
            </a:r>
            <a:r>
              <a:rPr sz="1100" i="1" spc="-5" dirty="0">
                <a:solidFill>
                  <a:srgbClr val="5F5F5F"/>
                </a:solidFill>
                <a:latin typeface="Times New Roman"/>
                <a:cs typeface="Times New Roman"/>
              </a:rPr>
              <a:t>linked to display any </a:t>
            </a:r>
            <a:r>
              <a:rPr sz="1100" i="1" dirty="0">
                <a:solidFill>
                  <a:srgbClr val="5F5F5F"/>
                </a:solidFill>
                <a:latin typeface="Times New Roman"/>
                <a:cs typeface="Times New Roman"/>
              </a:rPr>
              <a:t>number of  axes</a:t>
            </a:r>
            <a:endParaRPr sz="1100">
              <a:latin typeface="Times New Roman"/>
              <a:cs typeface="Times New Roman"/>
            </a:endParaRPr>
          </a:p>
        </p:txBody>
      </p:sp>
      <p:sp>
        <p:nvSpPr>
          <p:cNvPr id="9" name="object 9"/>
          <p:cNvSpPr txBox="1"/>
          <p:nvPr/>
        </p:nvSpPr>
        <p:spPr>
          <a:xfrm>
            <a:off x="4254372" y="3671950"/>
            <a:ext cx="2461895" cy="843280"/>
          </a:xfrm>
          <a:prstGeom prst="rect">
            <a:avLst/>
          </a:prstGeom>
          <a:ln w="6096">
            <a:solidFill>
              <a:srgbClr val="000000"/>
            </a:solidFill>
          </a:ln>
        </p:spPr>
        <p:txBody>
          <a:bodyPr vert="horz" wrap="square" lIns="0" tIns="0" rIns="0" bIns="0" rtlCol="0">
            <a:spAutoFit/>
          </a:bodyPr>
          <a:lstStyle/>
          <a:p>
            <a:pPr marL="69850">
              <a:lnSpc>
                <a:spcPts val="1240"/>
              </a:lnSpc>
            </a:pPr>
            <a:r>
              <a:rPr sz="1100" dirty="0">
                <a:solidFill>
                  <a:srgbClr val="5F5F5F"/>
                </a:solidFill>
                <a:latin typeface="Times New Roman"/>
                <a:cs typeface="Times New Roman"/>
              </a:rPr>
              <a:t>- </a:t>
            </a:r>
            <a:r>
              <a:rPr sz="1100" i="1" dirty="0">
                <a:solidFill>
                  <a:srgbClr val="5F5F5F"/>
                </a:solidFill>
                <a:latin typeface="Times New Roman"/>
                <a:cs typeface="Times New Roman"/>
              </a:rPr>
              <a:t>Product</a:t>
            </a:r>
            <a:r>
              <a:rPr sz="1100" i="1" spc="-45" dirty="0">
                <a:solidFill>
                  <a:srgbClr val="5F5F5F"/>
                </a:solidFill>
                <a:latin typeface="Times New Roman"/>
                <a:cs typeface="Times New Roman"/>
              </a:rPr>
              <a:t> </a:t>
            </a:r>
            <a:r>
              <a:rPr sz="1100" i="1" spc="-5" dirty="0">
                <a:solidFill>
                  <a:srgbClr val="5F5F5F"/>
                </a:solidFill>
                <a:latin typeface="Times New Roman"/>
                <a:cs typeface="Times New Roman"/>
              </a:rPr>
              <a:t>code</a:t>
            </a:r>
            <a:endParaRPr sz="1100">
              <a:latin typeface="Times New Roman"/>
              <a:cs typeface="Times New Roman"/>
            </a:endParaRPr>
          </a:p>
          <a:p>
            <a:pPr>
              <a:lnSpc>
                <a:spcPct val="100000"/>
              </a:lnSpc>
              <a:spcBef>
                <a:spcPts val="40"/>
              </a:spcBef>
            </a:pPr>
            <a:endParaRPr sz="1100">
              <a:latin typeface="Times New Roman"/>
              <a:cs typeface="Times New Roman"/>
            </a:endParaRPr>
          </a:p>
          <a:p>
            <a:pPr marL="2540" algn="ctr">
              <a:lnSpc>
                <a:spcPct val="100000"/>
              </a:lnSpc>
            </a:pPr>
            <a:r>
              <a:rPr sz="1100" i="1" dirty="0">
                <a:solidFill>
                  <a:srgbClr val="5F5F5F"/>
                </a:solidFill>
                <a:latin typeface="Times New Roman"/>
                <a:cs typeface="Times New Roman"/>
              </a:rPr>
              <a:t>AC 9010 -</a:t>
            </a:r>
            <a:r>
              <a:rPr sz="1100" i="1" spc="-10" dirty="0">
                <a:solidFill>
                  <a:srgbClr val="5F5F5F"/>
                </a:solidFill>
                <a:latin typeface="Times New Roman"/>
                <a:cs typeface="Times New Roman"/>
              </a:rPr>
              <a:t> </a:t>
            </a:r>
            <a:r>
              <a:rPr sz="1100" i="1" dirty="0">
                <a:solidFill>
                  <a:srgbClr val="5F5F5F"/>
                </a:solidFill>
                <a:latin typeface="Times New Roman"/>
                <a:cs typeface="Times New Roman"/>
              </a:rPr>
              <a:t>n</a:t>
            </a:r>
            <a:endParaRPr sz="1100">
              <a:latin typeface="Times New Roman"/>
              <a:cs typeface="Times New Roman"/>
            </a:endParaRPr>
          </a:p>
          <a:p>
            <a:pPr>
              <a:lnSpc>
                <a:spcPct val="100000"/>
              </a:lnSpc>
            </a:pPr>
            <a:endParaRPr sz="1150">
              <a:latin typeface="Times New Roman"/>
              <a:cs typeface="Times New Roman"/>
            </a:endParaRPr>
          </a:p>
          <a:p>
            <a:pPr marL="635" algn="ctr">
              <a:lnSpc>
                <a:spcPct val="100000"/>
              </a:lnSpc>
            </a:pPr>
            <a:r>
              <a:rPr sz="1100" i="1" spc="-5" dirty="0">
                <a:solidFill>
                  <a:srgbClr val="5F5F5F"/>
                </a:solidFill>
                <a:latin typeface="Times New Roman"/>
                <a:cs typeface="Times New Roman"/>
              </a:rPr>
              <a:t>Where </a:t>
            </a:r>
            <a:r>
              <a:rPr sz="1100" i="1" dirty="0">
                <a:solidFill>
                  <a:srgbClr val="5F5F5F"/>
                </a:solidFill>
                <a:latin typeface="Times New Roman"/>
                <a:cs typeface="Times New Roman"/>
              </a:rPr>
              <a:t>: n =2, 3 </a:t>
            </a:r>
            <a:r>
              <a:rPr sz="1100" i="1" spc="-10" dirty="0">
                <a:solidFill>
                  <a:srgbClr val="5F5F5F"/>
                </a:solidFill>
                <a:latin typeface="Times New Roman"/>
                <a:cs typeface="Times New Roman"/>
              </a:rPr>
              <a:t>ou</a:t>
            </a:r>
            <a:r>
              <a:rPr sz="1100" i="1" spc="-15" dirty="0">
                <a:solidFill>
                  <a:srgbClr val="5F5F5F"/>
                </a:solidFill>
                <a:latin typeface="Times New Roman"/>
                <a:cs typeface="Times New Roman"/>
              </a:rPr>
              <a:t> </a:t>
            </a:r>
            <a:r>
              <a:rPr sz="1100" i="1" dirty="0">
                <a:solidFill>
                  <a:srgbClr val="5F5F5F"/>
                </a:solidFill>
                <a:latin typeface="Times New Roman"/>
                <a:cs typeface="Times New Roman"/>
              </a:rPr>
              <a:t>4</a:t>
            </a:r>
            <a:endParaRPr sz="1100">
              <a:latin typeface="Times New Roman"/>
              <a:cs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body" idx="4294967295"/>
          </p:nvPr>
        </p:nvSpPr>
        <p:spPr>
          <a:xfrm>
            <a:off x="4006469" y="2247645"/>
            <a:ext cx="2792093" cy="8345874"/>
          </a:xfrm>
          <a:prstGeom prst="rect">
            <a:avLst/>
          </a:prstGeom>
        </p:spPr>
        <p:txBody>
          <a:bodyPr vert="horz" wrap="square" lIns="0" tIns="12700" rIns="0" bIns="0" rtlCol="0">
            <a:spAutoFit/>
          </a:bodyPr>
          <a:lstStyle/>
          <a:p>
            <a:pPr marL="15240" marR="81280" algn="just">
              <a:lnSpc>
                <a:spcPct val="100000"/>
              </a:lnSpc>
              <a:spcBef>
                <a:spcPts val="100"/>
              </a:spcBef>
            </a:pPr>
            <a:r>
              <a:rPr sz="1100" kern="1200" dirty="0">
                <a:latin typeface="Times New Roman"/>
                <a:cs typeface="Times New Roman"/>
              </a:rPr>
              <a:t>The companies fitted with specific positioning  equipment such as positioners, turrets, earth  stations, antenna diagram, radar cross section  (RCS) or specimen qualification measurement bases  have important needs in the following fields:</a:t>
            </a:r>
          </a:p>
          <a:p>
            <a:pPr>
              <a:lnSpc>
                <a:spcPct val="100000"/>
              </a:lnSpc>
            </a:pPr>
            <a:endParaRPr sz="1100" kern="1200" dirty="0">
              <a:latin typeface="Times New Roman"/>
              <a:cs typeface="Times New Roman"/>
            </a:endParaRPr>
          </a:p>
          <a:p>
            <a:pPr>
              <a:lnSpc>
                <a:spcPct val="100000"/>
              </a:lnSpc>
              <a:spcBef>
                <a:spcPts val="45"/>
              </a:spcBef>
            </a:pPr>
            <a:endParaRPr sz="1100" kern="1200" dirty="0">
              <a:latin typeface="Times New Roman"/>
              <a:cs typeface="Times New Roman"/>
            </a:endParaRPr>
          </a:p>
          <a:p>
            <a:pPr marL="154305" marR="81280" indent="-142240">
              <a:lnSpc>
                <a:spcPct val="100000"/>
              </a:lnSpc>
              <a:buFont typeface="Times New Roman"/>
              <a:buChar char="•"/>
              <a:tabLst>
                <a:tab pos="154940" algn="l"/>
              </a:tabLst>
            </a:pPr>
            <a:r>
              <a:rPr sz="1100" kern="1200" dirty="0">
                <a:latin typeface="Times New Roman"/>
                <a:cs typeface="Times New Roman"/>
              </a:rPr>
              <a:t>Quality : control and plotting of the equipment  accuracies</a:t>
            </a:r>
          </a:p>
          <a:p>
            <a:pPr>
              <a:lnSpc>
                <a:spcPct val="100000"/>
              </a:lnSpc>
              <a:spcBef>
                <a:spcPts val="45"/>
              </a:spcBef>
              <a:buClr>
                <a:srgbClr val="5F5F5F"/>
              </a:buClr>
              <a:buFont typeface="Times New Roman"/>
              <a:buChar char="•"/>
            </a:pPr>
            <a:endParaRPr sz="1100" kern="1200" dirty="0">
              <a:latin typeface="Times New Roman"/>
              <a:cs typeface="Times New Roman"/>
            </a:endParaRPr>
          </a:p>
          <a:p>
            <a:pPr marL="154305" indent="-142240">
              <a:lnSpc>
                <a:spcPct val="100000"/>
              </a:lnSpc>
              <a:buFont typeface="Times New Roman"/>
              <a:buChar char="•"/>
              <a:tabLst>
                <a:tab pos="154940" algn="l"/>
              </a:tabLst>
            </a:pPr>
            <a:r>
              <a:rPr sz="1100" kern="1200" dirty="0">
                <a:latin typeface="Times New Roman"/>
                <a:cs typeface="Times New Roman"/>
              </a:rPr>
              <a:t>Safety : reliability when use</a:t>
            </a:r>
          </a:p>
          <a:p>
            <a:pPr>
              <a:lnSpc>
                <a:spcPct val="100000"/>
              </a:lnSpc>
              <a:spcBef>
                <a:spcPts val="55"/>
              </a:spcBef>
              <a:buClr>
                <a:srgbClr val="5F5F5F"/>
              </a:buClr>
              <a:buFont typeface="Times New Roman"/>
              <a:buChar char="•"/>
            </a:pPr>
            <a:endParaRPr sz="1100" kern="1200" dirty="0">
              <a:latin typeface="Times New Roman"/>
              <a:cs typeface="Times New Roman"/>
            </a:endParaRPr>
          </a:p>
          <a:p>
            <a:pPr marL="154305" marR="95250" indent="-142240">
              <a:lnSpc>
                <a:spcPct val="100000"/>
              </a:lnSpc>
              <a:buFont typeface="Times New Roman"/>
              <a:buChar char="•"/>
              <a:tabLst>
                <a:tab pos="154940" algn="l"/>
              </a:tabLst>
            </a:pPr>
            <a:r>
              <a:rPr sz="1100" kern="1200" dirty="0">
                <a:latin typeface="Times New Roman"/>
                <a:cs typeface="Times New Roman"/>
              </a:rPr>
              <a:t>Availability : keep the equipment in good  operating conditions</a:t>
            </a:r>
          </a:p>
          <a:p>
            <a:pPr>
              <a:lnSpc>
                <a:spcPct val="100000"/>
              </a:lnSpc>
              <a:spcBef>
                <a:spcPts val="40"/>
              </a:spcBef>
              <a:buClr>
                <a:srgbClr val="5F5F5F"/>
              </a:buClr>
              <a:buFont typeface="Times New Roman"/>
              <a:buChar char="•"/>
            </a:pPr>
            <a:endParaRPr sz="1100" kern="1200" dirty="0">
              <a:latin typeface="Times New Roman"/>
              <a:cs typeface="Times New Roman"/>
            </a:endParaRPr>
          </a:p>
          <a:p>
            <a:pPr marL="154305" marR="183515" indent="-142240">
              <a:lnSpc>
                <a:spcPct val="100000"/>
              </a:lnSpc>
              <a:spcBef>
                <a:spcPts val="5"/>
              </a:spcBef>
              <a:buFont typeface="Times New Roman"/>
              <a:buChar char="•"/>
              <a:tabLst>
                <a:tab pos="154940" algn="l"/>
              </a:tabLst>
            </a:pPr>
            <a:r>
              <a:rPr sz="1100" kern="1200" dirty="0">
                <a:latin typeface="Times New Roman"/>
                <a:cs typeface="Times New Roman"/>
              </a:rPr>
              <a:t>Savings : avoid the expansive immobilization  and extend the equipment life</a:t>
            </a:r>
          </a:p>
          <a:p>
            <a:pPr>
              <a:lnSpc>
                <a:spcPct val="100000"/>
              </a:lnSpc>
              <a:spcBef>
                <a:spcPts val="50"/>
              </a:spcBef>
              <a:buClr>
                <a:srgbClr val="5F5F5F"/>
              </a:buClr>
              <a:buFont typeface="Times New Roman"/>
              <a:buChar char="•"/>
            </a:pPr>
            <a:endParaRPr sz="1100" kern="1200" dirty="0">
              <a:latin typeface="Times New Roman"/>
              <a:cs typeface="Times New Roman"/>
            </a:endParaRPr>
          </a:p>
          <a:p>
            <a:pPr marL="154305" marR="464820" indent="-142240">
              <a:lnSpc>
                <a:spcPct val="100000"/>
              </a:lnSpc>
              <a:spcBef>
                <a:spcPts val="5"/>
              </a:spcBef>
              <a:buFont typeface="Times New Roman"/>
              <a:buChar char="•"/>
              <a:tabLst>
                <a:tab pos="154940" algn="l"/>
              </a:tabLst>
            </a:pPr>
            <a:r>
              <a:rPr sz="1100" kern="1200" dirty="0">
                <a:latin typeface="Times New Roman"/>
                <a:cs typeface="Times New Roman"/>
              </a:rPr>
              <a:t>Standard specifications :equipment must be  compliant to the standard specifications</a:t>
            </a:r>
          </a:p>
          <a:p>
            <a:pPr>
              <a:lnSpc>
                <a:spcPct val="100000"/>
              </a:lnSpc>
              <a:spcBef>
                <a:spcPts val="40"/>
              </a:spcBef>
              <a:buClr>
                <a:srgbClr val="5F5F5F"/>
              </a:buClr>
              <a:buFont typeface="Times New Roman"/>
              <a:buChar char="•"/>
            </a:pPr>
            <a:endParaRPr sz="1100" kern="1200" dirty="0">
              <a:latin typeface="Times New Roman"/>
              <a:cs typeface="Times New Roman"/>
            </a:endParaRPr>
          </a:p>
          <a:p>
            <a:pPr marL="154305" marR="81915" indent="-142240">
              <a:lnSpc>
                <a:spcPct val="100000"/>
              </a:lnSpc>
              <a:buFont typeface="Times New Roman"/>
              <a:buChar char="•"/>
              <a:tabLst>
                <a:tab pos="154940" algn="l"/>
              </a:tabLst>
            </a:pPr>
            <a:r>
              <a:rPr sz="1100" kern="1200" dirty="0">
                <a:latin typeface="Times New Roman"/>
                <a:cs typeface="Times New Roman"/>
              </a:rPr>
              <a:t>Productivity : improve the performances of the  implemented systems</a:t>
            </a:r>
          </a:p>
          <a:p>
            <a:pPr>
              <a:lnSpc>
                <a:spcPct val="100000"/>
              </a:lnSpc>
              <a:spcBef>
                <a:spcPts val="5"/>
              </a:spcBef>
            </a:pPr>
            <a:endParaRPr sz="1100" kern="1200" dirty="0">
              <a:latin typeface="Times New Roman"/>
              <a:cs typeface="Times New Roman"/>
            </a:endParaRPr>
          </a:p>
          <a:p>
            <a:pPr marL="15240" marR="142875" algn="just">
              <a:lnSpc>
                <a:spcPct val="99700"/>
              </a:lnSpc>
            </a:pPr>
            <a:r>
              <a:rPr sz="1100" kern="1200" dirty="0">
                <a:latin typeface="Times New Roman"/>
                <a:cs typeface="Times New Roman"/>
              </a:rPr>
              <a:t>We are your partner to put at your service our  knowledge, abilities and experience, in order to  give you the necessary technical assistance to  reach these objectives.</a:t>
            </a:r>
          </a:p>
          <a:p>
            <a:pPr>
              <a:lnSpc>
                <a:spcPct val="100000"/>
              </a:lnSpc>
            </a:pPr>
            <a:endParaRPr sz="1100" kern="1200" dirty="0">
              <a:latin typeface="Times New Roman"/>
              <a:cs typeface="Times New Roman"/>
            </a:endParaRPr>
          </a:p>
          <a:p>
            <a:pPr>
              <a:lnSpc>
                <a:spcPct val="100000"/>
              </a:lnSpc>
              <a:spcBef>
                <a:spcPts val="40"/>
              </a:spcBef>
            </a:pPr>
            <a:endParaRPr sz="1100" kern="1200" dirty="0">
              <a:latin typeface="Times New Roman"/>
              <a:cs typeface="Times New Roman"/>
            </a:endParaRPr>
          </a:p>
          <a:p>
            <a:pPr marL="15240" algn="just">
              <a:lnSpc>
                <a:spcPct val="100000"/>
              </a:lnSpc>
            </a:pPr>
            <a:r>
              <a:rPr sz="1100" kern="1200" dirty="0">
                <a:latin typeface="Times New Roman"/>
                <a:cs typeface="Times New Roman"/>
              </a:rPr>
              <a:t>Actually, ACC INGENIERIE &amp; MAINTENANCE has</a:t>
            </a:r>
          </a:p>
          <a:p>
            <a:pPr marL="15240" marR="5080" algn="just">
              <a:lnSpc>
                <a:spcPct val="100000"/>
              </a:lnSpc>
            </a:pPr>
            <a:r>
              <a:rPr sz="1100" kern="1200" dirty="0">
                <a:latin typeface="Times New Roman"/>
                <a:cs typeface="Times New Roman"/>
              </a:rPr>
              <a:t>a great reputation on the Retrofitting and  Modernization market of technical equipment and  industrial systems.</a:t>
            </a:r>
          </a:p>
          <a:p>
            <a:pPr>
              <a:lnSpc>
                <a:spcPct val="100000"/>
              </a:lnSpc>
              <a:spcBef>
                <a:spcPts val="40"/>
              </a:spcBef>
            </a:pPr>
            <a:endParaRPr sz="1100" kern="1200" dirty="0">
              <a:latin typeface="Times New Roman"/>
              <a:cs typeface="Times New Roman"/>
            </a:endParaRPr>
          </a:p>
          <a:p>
            <a:pPr marL="15240" marR="5080" algn="just">
              <a:lnSpc>
                <a:spcPct val="100000"/>
              </a:lnSpc>
              <a:spcBef>
                <a:spcPts val="5"/>
              </a:spcBef>
            </a:pPr>
            <a:r>
              <a:rPr sz="1100" kern="1200" dirty="0">
                <a:latin typeface="Times New Roman"/>
                <a:cs typeface="Times New Roman"/>
              </a:rPr>
              <a:t>As we design and manufacture equipment and systems  dedicated to positioning, we keep on intervening in  many countries in the maintenance, expertise and  control fields on our own equipment but also on  equipment from various origins.</a:t>
            </a:r>
            <a:endParaRPr lang="fr-FR" sz="1100" kern="1200" dirty="0">
              <a:latin typeface="Times New Roman"/>
              <a:cs typeface="Times New Roman"/>
            </a:endParaRPr>
          </a:p>
          <a:p>
            <a:pPr marL="15240" marR="5080" algn="just">
              <a:spcBef>
                <a:spcPts val="5"/>
              </a:spcBef>
            </a:pPr>
            <a:r>
              <a:rPr lang="en-US" sz="1100" kern="1200" dirty="0">
                <a:latin typeface="Times New Roman"/>
                <a:cs typeface="Times New Roman"/>
              </a:rPr>
              <a:t>In relation with your needs, our approach consists in  proposing a contract granting a result obligation on  the matter.</a:t>
            </a:r>
          </a:p>
          <a:p>
            <a:pPr marL="15240" marR="5080" algn="just">
              <a:lnSpc>
                <a:spcPct val="100000"/>
              </a:lnSpc>
              <a:spcBef>
                <a:spcPts val="5"/>
              </a:spcBef>
            </a:pPr>
            <a:endParaRPr sz="1100" kern="1200" dirty="0">
              <a:latin typeface="Times New Roman"/>
              <a:cs typeface="Times New Roman"/>
            </a:endParaRPr>
          </a:p>
        </p:txBody>
      </p:sp>
      <p:sp>
        <p:nvSpPr>
          <p:cNvPr id="5" name="object 5"/>
          <p:cNvSpPr txBox="1">
            <a:spLocks noGrp="1"/>
          </p:cNvSpPr>
          <p:nvPr>
            <p:ph type="title" idx="4294967295"/>
          </p:nvPr>
        </p:nvSpPr>
        <p:spPr>
          <a:xfrm>
            <a:off x="2178050" y="1079500"/>
            <a:ext cx="5211762" cy="742950"/>
          </a:xfrm>
          <a:prstGeom prst="rect">
            <a:avLst/>
          </a:prstGeom>
        </p:spPr>
        <p:txBody>
          <a:bodyPr vert="horz" wrap="square" lIns="0" tIns="12700" rIns="0" bIns="0" rtlCol="0">
            <a:spAutoFit/>
          </a:bodyPr>
          <a:lstStyle/>
          <a:p>
            <a:pPr marR="5080" algn="r">
              <a:lnSpc>
                <a:spcPts val="2825"/>
              </a:lnSpc>
              <a:spcBef>
                <a:spcPts val="100"/>
              </a:spcBef>
              <a:tabLst>
                <a:tab pos="900430" algn="l"/>
              </a:tabLst>
            </a:pPr>
            <a:r>
              <a:rPr spc="-5" dirty="0">
                <a:solidFill>
                  <a:srgbClr val="585858"/>
                </a:solidFill>
              </a:rPr>
              <a:t>XVI	</a:t>
            </a:r>
            <a:r>
              <a:rPr spc="-5" dirty="0"/>
              <a:t>Maintenance </a:t>
            </a:r>
            <a:r>
              <a:rPr dirty="0"/>
              <a:t>– expertise –</a:t>
            </a:r>
            <a:r>
              <a:rPr spc="-50" dirty="0"/>
              <a:t> </a:t>
            </a:r>
            <a:r>
              <a:rPr dirty="0"/>
              <a:t>contrôle</a:t>
            </a:r>
          </a:p>
          <a:p>
            <a:pPr marR="5715" algn="r">
              <a:lnSpc>
                <a:spcPts val="2825"/>
              </a:lnSpc>
            </a:pPr>
            <a:r>
              <a:rPr i="1" spc="-5" dirty="0">
                <a:solidFill>
                  <a:srgbClr val="5F5F5F"/>
                </a:solidFill>
                <a:latin typeface="Times New Roman"/>
                <a:cs typeface="Times New Roman"/>
              </a:rPr>
              <a:t>Maintenance </a:t>
            </a:r>
            <a:r>
              <a:rPr i="1" dirty="0">
                <a:solidFill>
                  <a:srgbClr val="5F5F5F"/>
                </a:solidFill>
                <a:latin typeface="Times New Roman"/>
                <a:cs typeface="Times New Roman"/>
              </a:rPr>
              <a:t>– expertise –</a:t>
            </a:r>
            <a:r>
              <a:rPr i="1" spc="-45" dirty="0">
                <a:solidFill>
                  <a:srgbClr val="5F5F5F"/>
                </a:solidFill>
                <a:latin typeface="Times New Roman"/>
                <a:cs typeface="Times New Roman"/>
              </a:rPr>
              <a:t> </a:t>
            </a:r>
            <a:r>
              <a:rPr i="1" dirty="0">
                <a:solidFill>
                  <a:srgbClr val="5F5F5F"/>
                </a:solidFill>
                <a:latin typeface="Times New Roman"/>
                <a:cs typeface="Times New Roman"/>
              </a:rPr>
              <a:t>control</a:t>
            </a:r>
          </a:p>
        </p:txBody>
      </p:sp>
      <p:sp>
        <p:nvSpPr>
          <p:cNvPr id="6" name="object 6"/>
          <p:cNvSpPr txBox="1"/>
          <p:nvPr/>
        </p:nvSpPr>
        <p:spPr>
          <a:xfrm>
            <a:off x="436880" y="2247645"/>
            <a:ext cx="3085465" cy="7724775"/>
          </a:xfrm>
          <a:prstGeom prst="rect">
            <a:avLst/>
          </a:prstGeom>
        </p:spPr>
        <p:txBody>
          <a:bodyPr vert="horz" wrap="square" lIns="0" tIns="13335" rIns="0" bIns="0" rtlCol="0">
            <a:spAutoFit/>
          </a:bodyPr>
          <a:lstStyle/>
          <a:p>
            <a:pPr marL="18415" marR="5080" algn="just">
              <a:lnSpc>
                <a:spcPct val="99800"/>
              </a:lnSpc>
              <a:spcBef>
                <a:spcPts val="105"/>
              </a:spcBef>
            </a:pPr>
            <a:r>
              <a:rPr sz="1100" dirty="0">
                <a:latin typeface="Times New Roman"/>
                <a:cs typeface="Times New Roman"/>
              </a:rPr>
              <a:t>Les </a:t>
            </a:r>
            <a:r>
              <a:rPr sz="1100" spc="-5" dirty="0">
                <a:latin typeface="Times New Roman"/>
                <a:cs typeface="Times New Roman"/>
              </a:rPr>
              <a:t>entreprises, dotées </a:t>
            </a:r>
            <a:r>
              <a:rPr sz="1100" dirty="0">
                <a:latin typeface="Times New Roman"/>
                <a:cs typeface="Times New Roman"/>
              </a:rPr>
              <a:t>de </a:t>
            </a:r>
            <a:r>
              <a:rPr sz="1100" spc="-5" dirty="0">
                <a:latin typeface="Times New Roman"/>
                <a:cs typeface="Times New Roman"/>
              </a:rPr>
              <a:t>matériels spécifiques </a:t>
            </a:r>
            <a:r>
              <a:rPr sz="1100" dirty="0">
                <a:latin typeface="Times New Roman"/>
                <a:cs typeface="Times New Roman"/>
              </a:rPr>
              <a:t>de  </a:t>
            </a:r>
            <a:r>
              <a:rPr sz="1100" spc="-5" dirty="0">
                <a:latin typeface="Times New Roman"/>
                <a:cs typeface="Times New Roman"/>
              </a:rPr>
              <a:t>positionnement, tels positionneurs, tourelles, stations,  </a:t>
            </a:r>
            <a:r>
              <a:rPr sz="1100" dirty="0">
                <a:latin typeface="Times New Roman"/>
                <a:cs typeface="Times New Roman"/>
              </a:rPr>
              <a:t>bases de </a:t>
            </a:r>
            <a:r>
              <a:rPr sz="1100" spc="-5" dirty="0">
                <a:latin typeface="Times New Roman"/>
                <a:cs typeface="Times New Roman"/>
              </a:rPr>
              <a:t>mesures </a:t>
            </a:r>
            <a:r>
              <a:rPr sz="1100" dirty="0">
                <a:latin typeface="Times New Roman"/>
                <a:cs typeface="Times New Roman"/>
              </a:rPr>
              <a:t>de </a:t>
            </a:r>
            <a:r>
              <a:rPr sz="1100" spc="-5" dirty="0">
                <a:latin typeface="Times New Roman"/>
                <a:cs typeface="Times New Roman"/>
              </a:rPr>
              <a:t>diagrammes </a:t>
            </a:r>
            <a:r>
              <a:rPr sz="1100" dirty="0">
                <a:latin typeface="Times New Roman"/>
                <a:cs typeface="Times New Roman"/>
              </a:rPr>
              <a:t>d’antennes, de  </a:t>
            </a:r>
            <a:r>
              <a:rPr sz="1100" spc="-5" dirty="0">
                <a:latin typeface="Times New Roman"/>
                <a:cs typeface="Times New Roman"/>
              </a:rPr>
              <a:t>surfaces </a:t>
            </a:r>
            <a:r>
              <a:rPr sz="1100" dirty="0">
                <a:latin typeface="Times New Roman"/>
                <a:cs typeface="Times New Roman"/>
              </a:rPr>
              <a:t>équivalentes </a:t>
            </a:r>
            <a:r>
              <a:rPr sz="1100" spc="-5" dirty="0">
                <a:latin typeface="Times New Roman"/>
                <a:cs typeface="Times New Roman"/>
              </a:rPr>
              <a:t>radar </a:t>
            </a:r>
            <a:r>
              <a:rPr sz="1100" dirty="0">
                <a:latin typeface="Times New Roman"/>
                <a:cs typeface="Times New Roman"/>
              </a:rPr>
              <a:t>(SER) ou de </a:t>
            </a:r>
            <a:r>
              <a:rPr sz="1100" spc="-5" dirty="0">
                <a:latin typeface="Times New Roman"/>
                <a:cs typeface="Times New Roman"/>
              </a:rPr>
              <a:t>qualification  </a:t>
            </a:r>
            <a:r>
              <a:rPr sz="1100" dirty="0">
                <a:latin typeface="Times New Roman"/>
                <a:cs typeface="Times New Roman"/>
              </a:rPr>
              <a:t>de </a:t>
            </a:r>
            <a:r>
              <a:rPr sz="1100" spc="-5" dirty="0">
                <a:latin typeface="Times New Roman"/>
                <a:cs typeface="Times New Roman"/>
              </a:rPr>
              <a:t>spécimens, ont </a:t>
            </a:r>
            <a:r>
              <a:rPr sz="1100" dirty="0">
                <a:latin typeface="Times New Roman"/>
                <a:cs typeface="Times New Roman"/>
              </a:rPr>
              <a:t>des besoins </a:t>
            </a:r>
            <a:r>
              <a:rPr sz="1100" spc="-5" dirty="0">
                <a:latin typeface="Times New Roman"/>
                <a:cs typeface="Times New Roman"/>
              </a:rPr>
              <a:t>importants en matière  </a:t>
            </a:r>
            <a:r>
              <a:rPr sz="1100" dirty="0">
                <a:latin typeface="Times New Roman"/>
                <a:cs typeface="Times New Roman"/>
              </a:rPr>
              <a:t>de</a:t>
            </a:r>
            <a:r>
              <a:rPr sz="1100" spc="-5" dirty="0">
                <a:latin typeface="Times New Roman"/>
                <a:cs typeface="Times New Roman"/>
              </a:rPr>
              <a:t> </a:t>
            </a:r>
            <a:r>
              <a:rPr sz="1100" dirty="0">
                <a:latin typeface="Times New Roman"/>
                <a:cs typeface="Times New Roman"/>
              </a:rPr>
              <a:t>:</a:t>
            </a:r>
          </a:p>
          <a:p>
            <a:pPr>
              <a:lnSpc>
                <a:spcPct val="100000"/>
              </a:lnSpc>
            </a:pPr>
            <a:endParaRPr sz="1150" dirty="0">
              <a:latin typeface="Times New Roman"/>
              <a:cs typeface="Times New Roman"/>
            </a:endParaRPr>
          </a:p>
          <a:p>
            <a:pPr marL="158750" marR="196215" indent="-146685">
              <a:lnSpc>
                <a:spcPct val="100000"/>
              </a:lnSpc>
              <a:buChar char="•"/>
              <a:tabLst>
                <a:tab pos="159385" algn="l"/>
              </a:tabLst>
            </a:pPr>
            <a:r>
              <a:rPr sz="1100" spc="-5" dirty="0">
                <a:latin typeface="Times New Roman"/>
                <a:cs typeface="Times New Roman"/>
              </a:rPr>
              <a:t>Qualité </a:t>
            </a:r>
            <a:r>
              <a:rPr sz="1100" dirty="0">
                <a:latin typeface="Times New Roman"/>
                <a:cs typeface="Times New Roman"/>
              </a:rPr>
              <a:t>: </a:t>
            </a:r>
            <a:r>
              <a:rPr sz="1100" spc="-5" dirty="0">
                <a:latin typeface="Times New Roman"/>
                <a:cs typeface="Times New Roman"/>
              </a:rPr>
              <a:t>contrôle et relevé </a:t>
            </a:r>
            <a:r>
              <a:rPr sz="1100" dirty="0">
                <a:latin typeface="Times New Roman"/>
                <a:cs typeface="Times New Roman"/>
              </a:rPr>
              <a:t>des </a:t>
            </a:r>
            <a:r>
              <a:rPr sz="1100" spc="-5" dirty="0">
                <a:latin typeface="Times New Roman"/>
                <a:cs typeface="Times New Roman"/>
              </a:rPr>
              <a:t>précisions des  matériels</a:t>
            </a:r>
            <a:endParaRPr sz="1100" dirty="0">
              <a:latin typeface="Times New Roman"/>
              <a:cs typeface="Times New Roman"/>
            </a:endParaRPr>
          </a:p>
          <a:p>
            <a:pPr>
              <a:lnSpc>
                <a:spcPct val="100000"/>
              </a:lnSpc>
              <a:spcBef>
                <a:spcPts val="45"/>
              </a:spcBef>
              <a:buFont typeface="Times New Roman"/>
              <a:buChar char="•"/>
            </a:pPr>
            <a:endParaRPr sz="1100" dirty="0">
              <a:latin typeface="Times New Roman"/>
              <a:cs typeface="Times New Roman"/>
            </a:endParaRPr>
          </a:p>
          <a:p>
            <a:pPr marL="158750" indent="-146685">
              <a:lnSpc>
                <a:spcPct val="100000"/>
              </a:lnSpc>
              <a:buChar char="•"/>
              <a:tabLst>
                <a:tab pos="159385" algn="l"/>
              </a:tabLst>
            </a:pPr>
            <a:r>
              <a:rPr sz="1100" spc="-5" dirty="0">
                <a:latin typeface="Times New Roman"/>
                <a:cs typeface="Times New Roman"/>
              </a:rPr>
              <a:t>Sûreté </a:t>
            </a:r>
            <a:r>
              <a:rPr sz="1100" dirty="0">
                <a:latin typeface="Times New Roman"/>
                <a:cs typeface="Times New Roman"/>
              </a:rPr>
              <a:t>: </a:t>
            </a:r>
            <a:r>
              <a:rPr sz="1100" spc="-5" dirty="0">
                <a:latin typeface="Times New Roman"/>
                <a:cs typeface="Times New Roman"/>
              </a:rPr>
              <a:t>fiabiliser</a:t>
            </a:r>
            <a:r>
              <a:rPr sz="1100" spc="-10" dirty="0">
                <a:latin typeface="Times New Roman"/>
                <a:cs typeface="Times New Roman"/>
              </a:rPr>
              <a:t> </a:t>
            </a:r>
            <a:r>
              <a:rPr sz="1100" spc="-5" dirty="0">
                <a:latin typeface="Times New Roman"/>
                <a:cs typeface="Times New Roman"/>
              </a:rPr>
              <a:t>l’utilisation</a:t>
            </a:r>
            <a:endParaRPr sz="1100" dirty="0">
              <a:latin typeface="Times New Roman"/>
              <a:cs typeface="Times New Roman"/>
            </a:endParaRPr>
          </a:p>
          <a:p>
            <a:pPr>
              <a:lnSpc>
                <a:spcPct val="100000"/>
              </a:lnSpc>
              <a:spcBef>
                <a:spcPts val="55"/>
              </a:spcBef>
              <a:buFont typeface="Times New Roman"/>
              <a:buChar char="•"/>
            </a:pPr>
            <a:endParaRPr sz="1100" dirty="0">
              <a:latin typeface="Times New Roman"/>
              <a:cs typeface="Times New Roman"/>
            </a:endParaRPr>
          </a:p>
          <a:p>
            <a:pPr marL="158750" marR="412115" indent="-146685">
              <a:lnSpc>
                <a:spcPct val="100000"/>
              </a:lnSpc>
              <a:buChar char="•"/>
              <a:tabLst>
                <a:tab pos="159385" algn="l"/>
              </a:tabLst>
            </a:pPr>
            <a:r>
              <a:rPr sz="1100" spc="-5" dirty="0">
                <a:latin typeface="Times New Roman"/>
                <a:cs typeface="Times New Roman"/>
              </a:rPr>
              <a:t>Disponibilité </a:t>
            </a:r>
            <a:r>
              <a:rPr sz="1100" dirty="0">
                <a:latin typeface="Times New Roman"/>
                <a:cs typeface="Times New Roman"/>
              </a:rPr>
              <a:t>: </a:t>
            </a:r>
            <a:r>
              <a:rPr sz="1100" spc="-5" dirty="0">
                <a:latin typeface="Times New Roman"/>
                <a:cs typeface="Times New Roman"/>
              </a:rPr>
              <a:t>maintenir </a:t>
            </a:r>
            <a:r>
              <a:rPr sz="1100" dirty="0">
                <a:latin typeface="Times New Roman"/>
                <a:cs typeface="Times New Roman"/>
              </a:rPr>
              <a:t>le </a:t>
            </a:r>
            <a:r>
              <a:rPr sz="1100" spc="-5" dirty="0">
                <a:latin typeface="Times New Roman"/>
                <a:cs typeface="Times New Roman"/>
              </a:rPr>
              <a:t>matériel </a:t>
            </a:r>
            <a:r>
              <a:rPr sz="1100" dirty="0">
                <a:latin typeface="Times New Roman"/>
                <a:cs typeface="Times New Roman"/>
              </a:rPr>
              <a:t>en  </a:t>
            </a:r>
            <a:r>
              <a:rPr sz="1100" spc="-5" dirty="0">
                <a:latin typeface="Times New Roman"/>
                <a:cs typeface="Times New Roman"/>
              </a:rPr>
              <a:t>conditions opérationnelles</a:t>
            </a:r>
            <a:endParaRPr sz="1100" dirty="0">
              <a:latin typeface="Times New Roman"/>
              <a:cs typeface="Times New Roman"/>
            </a:endParaRPr>
          </a:p>
          <a:p>
            <a:pPr>
              <a:lnSpc>
                <a:spcPct val="100000"/>
              </a:lnSpc>
              <a:spcBef>
                <a:spcPts val="40"/>
              </a:spcBef>
              <a:buFont typeface="Times New Roman"/>
              <a:buChar char="•"/>
            </a:pPr>
            <a:endParaRPr sz="1100" dirty="0">
              <a:latin typeface="Times New Roman"/>
              <a:cs typeface="Times New Roman"/>
            </a:endParaRPr>
          </a:p>
          <a:p>
            <a:pPr marL="158750" marR="81915" indent="-146685">
              <a:lnSpc>
                <a:spcPct val="100000"/>
              </a:lnSpc>
              <a:buChar char="•"/>
              <a:tabLst>
                <a:tab pos="159385" algn="l"/>
              </a:tabLst>
            </a:pPr>
            <a:r>
              <a:rPr sz="1100" spc="-5" dirty="0">
                <a:latin typeface="Times New Roman"/>
                <a:cs typeface="Times New Roman"/>
              </a:rPr>
              <a:t>Economie </a:t>
            </a:r>
            <a:r>
              <a:rPr sz="1100" dirty="0">
                <a:latin typeface="Times New Roman"/>
                <a:cs typeface="Times New Roman"/>
              </a:rPr>
              <a:t>: </a:t>
            </a:r>
            <a:r>
              <a:rPr sz="1100" spc="-5" dirty="0">
                <a:latin typeface="Times New Roman"/>
                <a:cs typeface="Times New Roman"/>
              </a:rPr>
              <a:t>éviter des immobilisations coûteuses  </a:t>
            </a:r>
            <a:r>
              <a:rPr sz="1100" dirty="0">
                <a:latin typeface="Times New Roman"/>
                <a:cs typeface="Times New Roman"/>
              </a:rPr>
              <a:t>et </a:t>
            </a:r>
            <a:r>
              <a:rPr sz="1100" spc="-5" dirty="0">
                <a:latin typeface="Times New Roman"/>
                <a:cs typeface="Times New Roman"/>
              </a:rPr>
              <a:t>prolonger </a:t>
            </a:r>
            <a:r>
              <a:rPr sz="1100" dirty="0">
                <a:latin typeface="Times New Roman"/>
                <a:cs typeface="Times New Roman"/>
              </a:rPr>
              <a:t>la </a:t>
            </a:r>
            <a:r>
              <a:rPr sz="1100" spc="-5" dirty="0">
                <a:latin typeface="Times New Roman"/>
                <a:cs typeface="Times New Roman"/>
              </a:rPr>
              <a:t>vie </a:t>
            </a:r>
            <a:r>
              <a:rPr sz="1100" dirty="0">
                <a:latin typeface="Times New Roman"/>
                <a:cs typeface="Times New Roman"/>
              </a:rPr>
              <a:t>des</a:t>
            </a:r>
            <a:r>
              <a:rPr sz="1100" spc="-5" dirty="0">
                <a:latin typeface="Times New Roman"/>
                <a:cs typeface="Times New Roman"/>
              </a:rPr>
              <a:t> équipements</a:t>
            </a:r>
            <a:endParaRPr sz="1100" dirty="0">
              <a:latin typeface="Times New Roman"/>
              <a:cs typeface="Times New Roman"/>
            </a:endParaRPr>
          </a:p>
          <a:p>
            <a:pPr>
              <a:lnSpc>
                <a:spcPct val="100000"/>
              </a:lnSpc>
              <a:buFont typeface="Times New Roman"/>
              <a:buChar char="•"/>
            </a:pPr>
            <a:endParaRPr sz="1150" dirty="0">
              <a:latin typeface="Times New Roman"/>
              <a:cs typeface="Times New Roman"/>
            </a:endParaRPr>
          </a:p>
          <a:p>
            <a:pPr marL="158750" indent="-146685">
              <a:lnSpc>
                <a:spcPct val="100000"/>
              </a:lnSpc>
              <a:buChar char="•"/>
              <a:tabLst>
                <a:tab pos="159385" algn="l"/>
              </a:tabLst>
            </a:pPr>
            <a:r>
              <a:rPr sz="1100" spc="-5" dirty="0">
                <a:latin typeface="Times New Roman"/>
                <a:cs typeface="Times New Roman"/>
              </a:rPr>
              <a:t>Norme </a:t>
            </a:r>
            <a:r>
              <a:rPr sz="1100" dirty="0">
                <a:latin typeface="Times New Roman"/>
                <a:cs typeface="Times New Roman"/>
              </a:rPr>
              <a:t>: </a:t>
            </a:r>
            <a:r>
              <a:rPr sz="1100" spc="-5" dirty="0">
                <a:latin typeface="Times New Roman"/>
                <a:cs typeface="Times New Roman"/>
              </a:rPr>
              <a:t>conformité </a:t>
            </a:r>
            <a:r>
              <a:rPr sz="1100" dirty="0">
                <a:latin typeface="Times New Roman"/>
                <a:cs typeface="Times New Roman"/>
              </a:rPr>
              <a:t>du </a:t>
            </a:r>
            <a:r>
              <a:rPr sz="1100" spc="-5" dirty="0">
                <a:latin typeface="Times New Roman"/>
                <a:cs typeface="Times New Roman"/>
              </a:rPr>
              <a:t>matériel</a:t>
            </a:r>
            <a:r>
              <a:rPr sz="1100" dirty="0">
                <a:latin typeface="Times New Roman"/>
                <a:cs typeface="Times New Roman"/>
              </a:rPr>
              <a:t> </a:t>
            </a:r>
            <a:r>
              <a:rPr sz="1100" spc="-5" dirty="0">
                <a:latin typeface="Times New Roman"/>
                <a:cs typeface="Times New Roman"/>
              </a:rPr>
              <a:t>exploité</a:t>
            </a:r>
            <a:endParaRPr sz="1100" dirty="0">
              <a:latin typeface="Times New Roman"/>
              <a:cs typeface="Times New Roman"/>
            </a:endParaRPr>
          </a:p>
          <a:p>
            <a:pPr>
              <a:lnSpc>
                <a:spcPct val="100000"/>
              </a:lnSpc>
              <a:buFont typeface="Times New Roman"/>
              <a:buChar char="•"/>
            </a:pPr>
            <a:endParaRPr sz="1200" dirty="0">
              <a:latin typeface="Times New Roman"/>
              <a:cs typeface="Times New Roman"/>
            </a:endParaRPr>
          </a:p>
          <a:p>
            <a:pPr>
              <a:lnSpc>
                <a:spcPct val="100000"/>
              </a:lnSpc>
              <a:spcBef>
                <a:spcPts val="40"/>
              </a:spcBef>
              <a:buFont typeface="Times New Roman"/>
              <a:buChar char="•"/>
            </a:pPr>
            <a:endParaRPr sz="1050" dirty="0">
              <a:latin typeface="Times New Roman"/>
              <a:cs typeface="Times New Roman"/>
            </a:endParaRPr>
          </a:p>
          <a:p>
            <a:pPr marL="158750" marR="246379" indent="-146685">
              <a:lnSpc>
                <a:spcPct val="100000"/>
              </a:lnSpc>
              <a:buChar char="•"/>
              <a:tabLst>
                <a:tab pos="159385" algn="l"/>
              </a:tabLst>
            </a:pPr>
            <a:r>
              <a:rPr sz="1100" spc="-5" dirty="0">
                <a:latin typeface="Times New Roman"/>
                <a:cs typeface="Times New Roman"/>
              </a:rPr>
              <a:t>Productivité </a:t>
            </a:r>
            <a:r>
              <a:rPr sz="1100" dirty="0">
                <a:latin typeface="Times New Roman"/>
                <a:cs typeface="Times New Roman"/>
              </a:rPr>
              <a:t>: </a:t>
            </a:r>
            <a:r>
              <a:rPr sz="1100" spc="-5" dirty="0">
                <a:latin typeface="Times New Roman"/>
                <a:cs typeface="Times New Roman"/>
              </a:rPr>
              <a:t>améliorer les performances des  systèmes mis </a:t>
            </a:r>
            <a:r>
              <a:rPr sz="1100" dirty="0">
                <a:latin typeface="Times New Roman"/>
                <a:cs typeface="Times New Roman"/>
              </a:rPr>
              <a:t>en</a:t>
            </a:r>
            <a:r>
              <a:rPr sz="1100" spc="5" dirty="0">
                <a:latin typeface="Times New Roman"/>
                <a:cs typeface="Times New Roman"/>
              </a:rPr>
              <a:t> </a:t>
            </a:r>
            <a:r>
              <a:rPr sz="1100" spc="-5" dirty="0">
                <a:latin typeface="Times New Roman"/>
                <a:cs typeface="Times New Roman"/>
              </a:rPr>
              <a:t>œuvre</a:t>
            </a:r>
            <a:endParaRPr sz="1100" dirty="0">
              <a:latin typeface="Times New Roman"/>
              <a:cs typeface="Times New Roman"/>
            </a:endParaRPr>
          </a:p>
          <a:p>
            <a:pPr>
              <a:lnSpc>
                <a:spcPct val="100000"/>
              </a:lnSpc>
            </a:pPr>
            <a:endParaRPr sz="1150" dirty="0">
              <a:latin typeface="Times New Roman"/>
              <a:cs typeface="Times New Roman"/>
            </a:endParaRPr>
          </a:p>
          <a:p>
            <a:pPr marL="18415" marR="17145" algn="just">
              <a:lnSpc>
                <a:spcPct val="99800"/>
              </a:lnSpc>
              <a:spcBef>
                <a:spcPts val="5"/>
              </a:spcBef>
            </a:pPr>
            <a:r>
              <a:rPr sz="1100" spc="-5" dirty="0">
                <a:latin typeface="Times New Roman"/>
                <a:cs typeface="Times New Roman"/>
              </a:rPr>
              <a:t>Nous sommes votre partenaire pour mettre </a:t>
            </a:r>
            <a:r>
              <a:rPr sz="1100" dirty="0">
                <a:latin typeface="Times New Roman"/>
                <a:cs typeface="Times New Roman"/>
              </a:rPr>
              <a:t>à </a:t>
            </a:r>
            <a:r>
              <a:rPr sz="1100" spc="-5" dirty="0">
                <a:latin typeface="Times New Roman"/>
                <a:cs typeface="Times New Roman"/>
              </a:rPr>
              <a:t>votre  service notre connaissance, notre compétence et notre  expérience, afin </a:t>
            </a:r>
            <a:r>
              <a:rPr sz="1100" dirty="0">
                <a:latin typeface="Times New Roman"/>
                <a:cs typeface="Times New Roman"/>
              </a:rPr>
              <a:t>de </a:t>
            </a:r>
            <a:r>
              <a:rPr sz="1100" spc="-5" dirty="0">
                <a:latin typeface="Times New Roman"/>
                <a:cs typeface="Times New Roman"/>
              </a:rPr>
              <a:t>vous apporter l’assistance  technique spécifique nécessaire pour atteindre </a:t>
            </a:r>
            <a:r>
              <a:rPr sz="1100" dirty="0">
                <a:latin typeface="Times New Roman"/>
                <a:cs typeface="Times New Roman"/>
              </a:rPr>
              <a:t>ces  </a:t>
            </a:r>
            <a:r>
              <a:rPr sz="1100" spc="-5" dirty="0">
                <a:latin typeface="Times New Roman"/>
                <a:cs typeface="Times New Roman"/>
              </a:rPr>
              <a:t>objectifs.</a:t>
            </a:r>
            <a:endParaRPr sz="1100" dirty="0">
              <a:latin typeface="Times New Roman"/>
              <a:cs typeface="Times New Roman"/>
            </a:endParaRPr>
          </a:p>
          <a:p>
            <a:pPr>
              <a:lnSpc>
                <a:spcPct val="100000"/>
              </a:lnSpc>
              <a:spcBef>
                <a:spcPts val="40"/>
              </a:spcBef>
            </a:pPr>
            <a:endParaRPr sz="1100" dirty="0">
              <a:latin typeface="Times New Roman"/>
              <a:cs typeface="Times New Roman"/>
            </a:endParaRPr>
          </a:p>
          <a:p>
            <a:pPr marL="18415" algn="just">
              <a:lnSpc>
                <a:spcPct val="100000"/>
              </a:lnSpc>
            </a:pPr>
            <a:r>
              <a:rPr sz="1100" dirty="0">
                <a:latin typeface="Times New Roman"/>
                <a:cs typeface="Times New Roman"/>
              </a:rPr>
              <a:t>En effet, </a:t>
            </a:r>
            <a:r>
              <a:rPr sz="1100" spc="-5" dirty="0">
                <a:latin typeface="Times New Roman"/>
                <a:cs typeface="Times New Roman"/>
              </a:rPr>
              <a:t>ACC INGENIERIE </a:t>
            </a:r>
            <a:r>
              <a:rPr sz="1100" dirty="0">
                <a:latin typeface="Times New Roman"/>
                <a:cs typeface="Times New Roman"/>
              </a:rPr>
              <a:t>&amp;</a:t>
            </a:r>
            <a:r>
              <a:rPr sz="1100" spc="10" dirty="0">
                <a:latin typeface="Times New Roman"/>
                <a:cs typeface="Times New Roman"/>
              </a:rPr>
              <a:t> </a:t>
            </a:r>
            <a:r>
              <a:rPr sz="1100" spc="-5" dirty="0">
                <a:latin typeface="Times New Roman"/>
                <a:cs typeface="Times New Roman"/>
              </a:rPr>
              <a:t>MAINTENANCE </a:t>
            </a:r>
            <a:r>
              <a:rPr sz="1100" dirty="0">
                <a:latin typeface="Times New Roman"/>
                <a:cs typeface="Times New Roman"/>
              </a:rPr>
              <a:t>a</a:t>
            </a:r>
          </a:p>
          <a:p>
            <a:pPr marL="18415" marR="17780" algn="just">
              <a:lnSpc>
                <a:spcPct val="100000"/>
              </a:lnSpc>
            </a:pPr>
            <a:r>
              <a:rPr sz="1100" dirty="0">
                <a:latin typeface="Times New Roman"/>
                <a:cs typeface="Times New Roman"/>
              </a:rPr>
              <a:t>une </a:t>
            </a:r>
            <a:r>
              <a:rPr sz="1100" spc="-5" dirty="0">
                <a:latin typeface="Times New Roman"/>
                <a:cs typeface="Times New Roman"/>
              </a:rPr>
              <a:t>grande renommée </a:t>
            </a:r>
            <a:r>
              <a:rPr sz="1100" dirty="0">
                <a:latin typeface="Times New Roman"/>
                <a:cs typeface="Times New Roman"/>
              </a:rPr>
              <a:t>sur le </a:t>
            </a:r>
            <a:r>
              <a:rPr sz="1100" spc="-5" dirty="0">
                <a:latin typeface="Times New Roman"/>
                <a:cs typeface="Times New Roman"/>
              </a:rPr>
              <a:t>marché </a:t>
            </a:r>
            <a:r>
              <a:rPr sz="1100" dirty="0">
                <a:latin typeface="Times New Roman"/>
                <a:cs typeface="Times New Roman"/>
              </a:rPr>
              <a:t>de la Rénovation  et </a:t>
            </a:r>
            <a:r>
              <a:rPr sz="1100" spc="-10" dirty="0">
                <a:latin typeface="Times New Roman"/>
                <a:cs typeface="Times New Roman"/>
              </a:rPr>
              <a:t>de </a:t>
            </a:r>
            <a:r>
              <a:rPr sz="1100" spc="-5" dirty="0">
                <a:latin typeface="Times New Roman"/>
                <a:cs typeface="Times New Roman"/>
              </a:rPr>
              <a:t>la Modernisation d’équipements techniques </a:t>
            </a:r>
            <a:r>
              <a:rPr sz="1100" dirty="0">
                <a:latin typeface="Times New Roman"/>
                <a:cs typeface="Times New Roman"/>
              </a:rPr>
              <a:t>et  de </a:t>
            </a:r>
            <a:r>
              <a:rPr sz="1100" spc="-5" dirty="0">
                <a:latin typeface="Times New Roman"/>
                <a:cs typeface="Times New Roman"/>
              </a:rPr>
              <a:t>systèmes industriels.</a:t>
            </a:r>
            <a:endParaRPr sz="1100" dirty="0">
              <a:latin typeface="Times New Roman"/>
              <a:cs typeface="Times New Roman"/>
            </a:endParaRPr>
          </a:p>
          <a:p>
            <a:pPr>
              <a:lnSpc>
                <a:spcPct val="100000"/>
              </a:lnSpc>
              <a:spcBef>
                <a:spcPts val="45"/>
              </a:spcBef>
            </a:pPr>
            <a:endParaRPr sz="1100" dirty="0">
              <a:latin typeface="Times New Roman"/>
              <a:cs typeface="Times New Roman"/>
            </a:endParaRPr>
          </a:p>
          <a:p>
            <a:pPr marL="18415" marR="155575" algn="just">
              <a:lnSpc>
                <a:spcPct val="99900"/>
              </a:lnSpc>
            </a:pPr>
            <a:r>
              <a:rPr sz="1100" spc="-5" dirty="0">
                <a:latin typeface="Times New Roman"/>
                <a:cs typeface="Times New Roman"/>
              </a:rPr>
              <a:t>De </a:t>
            </a:r>
            <a:r>
              <a:rPr sz="1100" dirty="0">
                <a:latin typeface="Times New Roman"/>
                <a:cs typeface="Times New Roman"/>
              </a:rPr>
              <a:t>par </a:t>
            </a:r>
            <a:r>
              <a:rPr sz="1100" spc="-5" dirty="0">
                <a:latin typeface="Times New Roman"/>
                <a:cs typeface="Times New Roman"/>
              </a:rPr>
              <a:t>notre métier </a:t>
            </a:r>
            <a:r>
              <a:rPr sz="1100" spc="-10" dirty="0">
                <a:latin typeface="Times New Roman"/>
                <a:cs typeface="Times New Roman"/>
              </a:rPr>
              <a:t>de </a:t>
            </a:r>
            <a:r>
              <a:rPr sz="1100" spc="-5" dirty="0">
                <a:latin typeface="Times New Roman"/>
                <a:cs typeface="Times New Roman"/>
              </a:rPr>
              <a:t>Concepteur </a:t>
            </a:r>
            <a:r>
              <a:rPr sz="1100" dirty="0">
                <a:latin typeface="Times New Roman"/>
                <a:cs typeface="Times New Roman"/>
              </a:rPr>
              <a:t>et </a:t>
            </a:r>
            <a:r>
              <a:rPr sz="1100" spc="-5" dirty="0">
                <a:latin typeface="Times New Roman"/>
                <a:cs typeface="Times New Roman"/>
              </a:rPr>
              <a:t>Constructeur  </a:t>
            </a:r>
            <a:r>
              <a:rPr sz="1100" dirty="0">
                <a:latin typeface="Times New Roman"/>
                <a:cs typeface="Times New Roman"/>
              </a:rPr>
              <a:t>de </a:t>
            </a:r>
            <a:r>
              <a:rPr sz="1100" spc="-5" dirty="0">
                <a:latin typeface="Times New Roman"/>
                <a:cs typeface="Times New Roman"/>
              </a:rPr>
              <a:t>matériels et systèmes </a:t>
            </a:r>
            <a:r>
              <a:rPr sz="1100" dirty="0">
                <a:latin typeface="Times New Roman"/>
                <a:cs typeface="Times New Roman"/>
              </a:rPr>
              <a:t>dédiés </a:t>
            </a:r>
            <a:r>
              <a:rPr sz="1100" spc="-5" dirty="0">
                <a:latin typeface="Times New Roman"/>
                <a:cs typeface="Times New Roman"/>
              </a:rPr>
              <a:t>au positionnement,  </a:t>
            </a:r>
            <a:r>
              <a:rPr sz="1100" dirty="0">
                <a:latin typeface="Times New Roman"/>
                <a:cs typeface="Times New Roman"/>
              </a:rPr>
              <a:t>nous </a:t>
            </a:r>
            <a:r>
              <a:rPr sz="1100" spc="-5" dirty="0">
                <a:latin typeface="Times New Roman"/>
                <a:cs typeface="Times New Roman"/>
              </a:rPr>
              <a:t>intervenons continuellement </a:t>
            </a:r>
            <a:r>
              <a:rPr sz="1100" dirty="0">
                <a:latin typeface="Times New Roman"/>
                <a:cs typeface="Times New Roman"/>
              </a:rPr>
              <a:t>dans de  </a:t>
            </a:r>
            <a:r>
              <a:rPr sz="1100" spc="-5" dirty="0">
                <a:latin typeface="Times New Roman"/>
                <a:cs typeface="Times New Roman"/>
              </a:rPr>
              <a:t>nombreux pays </a:t>
            </a:r>
            <a:r>
              <a:rPr sz="1100" dirty="0">
                <a:latin typeface="Times New Roman"/>
                <a:cs typeface="Times New Roman"/>
              </a:rPr>
              <a:t>dans le </a:t>
            </a:r>
            <a:r>
              <a:rPr sz="1100" spc="-5" dirty="0">
                <a:latin typeface="Times New Roman"/>
                <a:cs typeface="Times New Roman"/>
              </a:rPr>
              <a:t>domaine </a:t>
            </a:r>
            <a:r>
              <a:rPr sz="1100" dirty="0">
                <a:latin typeface="Times New Roman"/>
                <a:cs typeface="Times New Roman"/>
              </a:rPr>
              <a:t>de la </a:t>
            </a:r>
            <a:r>
              <a:rPr sz="1100" spc="-5" dirty="0">
                <a:latin typeface="Times New Roman"/>
                <a:cs typeface="Times New Roman"/>
              </a:rPr>
              <a:t>maintenance,  </a:t>
            </a:r>
            <a:r>
              <a:rPr sz="1100" dirty="0">
                <a:latin typeface="Times New Roman"/>
                <a:cs typeface="Times New Roman"/>
              </a:rPr>
              <a:t>de </a:t>
            </a:r>
            <a:r>
              <a:rPr sz="1100" spc="-5" dirty="0">
                <a:latin typeface="Times New Roman"/>
                <a:cs typeface="Times New Roman"/>
              </a:rPr>
              <a:t>l’expertise </a:t>
            </a:r>
            <a:r>
              <a:rPr sz="1100" dirty="0">
                <a:latin typeface="Times New Roman"/>
                <a:cs typeface="Times New Roman"/>
              </a:rPr>
              <a:t>et du </a:t>
            </a:r>
            <a:r>
              <a:rPr sz="1100" spc="-5" dirty="0">
                <a:latin typeface="Times New Roman"/>
                <a:cs typeface="Times New Roman"/>
              </a:rPr>
              <a:t>contrôle aussi bien sur nos  </a:t>
            </a:r>
            <a:r>
              <a:rPr sz="1100" dirty="0">
                <a:latin typeface="Times New Roman"/>
                <a:cs typeface="Times New Roman"/>
              </a:rPr>
              <a:t>propres </a:t>
            </a:r>
            <a:r>
              <a:rPr sz="1100" spc="-5" dirty="0">
                <a:latin typeface="Times New Roman"/>
                <a:cs typeface="Times New Roman"/>
              </a:rPr>
              <a:t>matériels </a:t>
            </a:r>
            <a:r>
              <a:rPr sz="1100" dirty="0">
                <a:latin typeface="Times New Roman"/>
                <a:cs typeface="Times New Roman"/>
              </a:rPr>
              <a:t>que </a:t>
            </a:r>
            <a:r>
              <a:rPr sz="1100" spc="-5" dirty="0">
                <a:latin typeface="Times New Roman"/>
                <a:cs typeface="Times New Roman"/>
              </a:rPr>
              <a:t>sur </a:t>
            </a:r>
            <a:r>
              <a:rPr sz="1100" dirty="0">
                <a:latin typeface="Times New Roman"/>
                <a:cs typeface="Times New Roman"/>
              </a:rPr>
              <a:t>des matériels </a:t>
            </a:r>
            <a:r>
              <a:rPr sz="1100" spc="-5" dirty="0">
                <a:latin typeface="Times New Roman"/>
                <a:cs typeface="Times New Roman"/>
              </a:rPr>
              <a:t>d’origines  diverses.</a:t>
            </a:r>
            <a:endParaRPr sz="1100" dirty="0">
              <a:latin typeface="Times New Roman"/>
              <a:cs typeface="Times New Roman"/>
            </a:endParaRPr>
          </a:p>
          <a:p>
            <a:pPr>
              <a:lnSpc>
                <a:spcPct val="100000"/>
              </a:lnSpc>
              <a:spcBef>
                <a:spcPts val="5"/>
              </a:spcBef>
            </a:pPr>
            <a:endParaRPr sz="1150" dirty="0">
              <a:latin typeface="Times New Roman"/>
              <a:cs typeface="Times New Roman"/>
            </a:endParaRPr>
          </a:p>
          <a:p>
            <a:pPr marL="12700" marR="6350" algn="just">
              <a:lnSpc>
                <a:spcPct val="99500"/>
              </a:lnSpc>
            </a:pPr>
            <a:r>
              <a:rPr sz="1100" spc="-5" dirty="0">
                <a:latin typeface="Times New Roman"/>
                <a:cs typeface="Times New Roman"/>
              </a:rPr>
              <a:t>Notre démarche consiste, en relation </a:t>
            </a:r>
            <a:r>
              <a:rPr sz="1100" dirty="0">
                <a:latin typeface="Times New Roman"/>
                <a:cs typeface="Times New Roman"/>
              </a:rPr>
              <a:t>à </a:t>
            </a:r>
            <a:r>
              <a:rPr sz="1100" spc="-5" dirty="0">
                <a:latin typeface="Times New Roman"/>
                <a:cs typeface="Times New Roman"/>
              </a:rPr>
              <a:t>vos </a:t>
            </a:r>
            <a:r>
              <a:rPr sz="1100" dirty="0">
                <a:latin typeface="Times New Roman"/>
                <a:cs typeface="Times New Roman"/>
              </a:rPr>
              <a:t>besoins, à  </a:t>
            </a:r>
            <a:r>
              <a:rPr sz="1100" spc="-5" dirty="0">
                <a:latin typeface="Times New Roman"/>
                <a:cs typeface="Times New Roman"/>
              </a:rPr>
              <a:t>vous </a:t>
            </a:r>
            <a:r>
              <a:rPr sz="1100" dirty="0">
                <a:latin typeface="Times New Roman"/>
                <a:cs typeface="Times New Roman"/>
              </a:rPr>
              <a:t>proposer un </a:t>
            </a:r>
            <a:r>
              <a:rPr sz="1100" spc="-5" dirty="0">
                <a:latin typeface="Times New Roman"/>
                <a:cs typeface="Times New Roman"/>
              </a:rPr>
              <a:t>contrat vous assurant une obligation  </a:t>
            </a:r>
            <a:r>
              <a:rPr sz="1100" dirty="0">
                <a:latin typeface="Times New Roman"/>
                <a:cs typeface="Times New Roman"/>
              </a:rPr>
              <a:t>de </a:t>
            </a:r>
            <a:r>
              <a:rPr sz="1100" spc="-5" dirty="0">
                <a:latin typeface="Times New Roman"/>
                <a:cs typeface="Times New Roman"/>
              </a:rPr>
              <a:t>résultats en la</a:t>
            </a:r>
            <a:r>
              <a:rPr sz="1100" spc="5" dirty="0">
                <a:latin typeface="Times New Roman"/>
                <a:cs typeface="Times New Roman"/>
              </a:rPr>
              <a:t> </a:t>
            </a:r>
            <a:r>
              <a:rPr sz="1100" spc="-5" dirty="0">
                <a:latin typeface="Times New Roman"/>
                <a:cs typeface="Times New Roman"/>
              </a:rPr>
              <a:t>matière</a:t>
            </a:r>
            <a:endParaRPr sz="1100" dirty="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29BDFDB4-5298-4847-BF32-5C8401477940}"/>
              </a:ext>
            </a:extLst>
          </p:cNvPr>
          <p:cNvSpPr/>
          <p:nvPr/>
        </p:nvSpPr>
        <p:spPr>
          <a:xfrm>
            <a:off x="3716654" y="10121265"/>
            <a:ext cx="283845" cy="283845"/>
          </a:xfrm>
          <a:custGeom>
            <a:avLst/>
            <a:gdLst/>
            <a:ahLst/>
            <a:cxnLst/>
            <a:rect l="l" t="t" r="r" b="b"/>
            <a:pathLst>
              <a:path w="283845" h="283845">
                <a:moveTo>
                  <a:pt x="141859" y="0"/>
                </a:moveTo>
                <a:lnTo>
                  <a:pt x="97015" y="7235"/>
                </a:lnTo>
                <a:lnTo>
                  <a:pt x="58073" y="27382"/>
                </a:lnTo>
                <a:lnTo>
                  <a:pt x="27366" y="58103"/>
                </a:lnTo>
                <a:lnTo>
                  <a:pt x="7230" y="97062"/>
                </a:lnTo>
                <a:lnTo>
                  <a:pt x="0" y="141922"/>
                </a:lnTo>
                <a:lnTo>
                  <a:pt x="7230" y="186782"/>
                </a:lnTo>
                <a:lnTo>
                  <a:pt x="27366" y="225741"/>
                </a:lnTo>
                <a:lnTo>
                  <a:pt x="58073" y="256462"/>
                </a:lnTo>
                <a:lnTo>
                  <a:pt x="97015" y="276609"/>
                </a:lnTo>
                <a:lnTo>
                  <a:pt x="141859" y="283845"/>
                </a:lnTo>
                <a:lnTo>
                  <a:pt x="186764" y="276609"/>
                </a:lnTo>
                <a:lnTo>
                  <a:pt x="225744" y="256462"/>
                </a:lnTo>
                <a:lnTo>
                  <a:pt x="256469" y="225741"/>
                </a:lnTo>
                <a:lnTo>
                  <a:pt x="276613" y="186782"/>
                </a:lnTo>
                <a:lnTo>
                  <a:pt x="283845" y="141922"/>
                </a:lnTo>
                <a:lnTo>
                  <a:pt x="276613" y="97062"/>
                </a:lnTo>
                <a:lnTo>
                  <a:pt x="256469" y="58103"/>
                </a:lnTo>
                <a:lnTo>
                  <a:pt x="225744" y="27382"/>
                </a:lnTo>
                <a:lnTo>
                  <a:pt x="186764" y="7235"/>
                </a:lnTo>
                <a:lnTo>
                  <a:pt x="141859" y="0"/>
                </a:lnTo>
                <a:close/>
              </a:path>
            </a:pathLst>
          </a:custGeom>
          <a:solidFill>
            <a:srgbClr val="40608A"/>
          </a:solidFill>
        </p:spPr>
        <p:txBody>
          <a:bodyPr wrap="square" lIns="0" tIns="0" rIns="0" bIns="0" rtlCol="0"/>
          <a:lstStyle/>
          <a:p>
            <a:endParaRPr/>
          </a:p>
        </p:txBody>
      </p:sp>
      <p:sp>
        <p:nvSpPr>
          <p:cNvPr id="4" name="object 6">
            <a:extLst>
              <a:ext uri="{FF2B5EF4-FFF2-40B4-BE49-F238E27FC236}">
                <a16:creationId xmlns:a16="http://schemas.microsoft.com/office/drawing/2014/main" id="{6387A38A-B3D2-4141-89A7-6E56C1337069}"/>
              </a:ext>
            </a:extLst>
          </p:cNvPr>
          <p:cNvSpPr/>
          <p:nvPr/>
        </p:nvSpPr>
        <p:spPr>
          <a:xfrm>
            <a:off x="913130" y="1743709"/>
            <a:ext cx="739140" cy="8948674"/>
          </a:xfrm>
          <a:prstGeom prst="rect">
            <a:avLst/>
          </a:prstGeom>
          <a:blipFill>
            <a:blip r:embed="rId2" cstate="print"/>
            <a:stretch>
              <a:fillRect/>
            </a:stretch>
          </a:blipFill>
        </p:spPr>
        <p:txBody>
          <a:bodyPr wrap="square" lIns="0" tIns="0" rIns="0" bIns="0" rtlCol="0"/>
          <a:lstStyle/>
          <a:p>
            <a:endParaRPr/>
          </a:p>
        </p:txBody>
      </p:sp>
      <p:sp>
        <p:nvSpPr>
          <p:cNvPr id="5" name="object 7">
            <a:extLst>
              <a:ext uri="{FF2B5EF4-FFF2-40B4-BE49-F238E27FC236}">
                <a16:creationId xmlns:a16="http://schemas.microsoft.com/office/drawing/2014/main" id="{A5C28022-829F-49C0-98AD-6BD4CAA5017F}"/>
              </a:ext>
            </a:extLst>
          </p:cNvPr>
          <p:cNvSpPr txBox="1">
            <a:spLocks/>
          </p:cNvSpPr>
          <p:nvPr/>
        </p:nvSpPr>
        <p:spPr>
          <a:xfrm>
            <a:off x="681608" y="999362"/>
            <a:ext cx="6637781" cy="755650"/>
          </a:xfrm>
          <a:prstGeom prst="rect">
            <a:avLst/>
          </a:prstGeom>
        </p:spPr>
        <p:txBody>
          <a:bodyPr wrap="square" lIns="0" tIns="0" rIns="0" bIns="0">
            <a:spAutoFit/>
          </a:bodyPr>
          <a:lstStyle>
            <a:lvl1pPr>
              <a:defRPr sz="2400" b="0" i="0">
                <a:solidFill>
                  <a:schemeClr val="tx1"/>
                </a:solidFill>
                <a:latin typeface="Times New Roman"/>
                <a:ea typeface="+mj-ea"/>
                <a:cs typeface="Times New Roman"/>
              </a:defRPr>
            </a:lvl1pPr>
          </a:lstStyle>
          <a:p>
            <a:r>
              <a:rPr lang="fr-FR" kern="0" dirty="0"/>
              <a:t>Sommaire</a:t>
            </a:r>
          </a:p>
          <a:p>
            <a:r>
              <a:rPr lang="fr-FR" kern="0" dirty="0"/>
              <a:t>Contents</a:t>
            </a:r>
          </a:p>
        </p:txBody>
      </p:sp>
      <p:sp>
        <p:nvSpPr>
          <p:cNvPr id="7" name="object 8">
            <a:extLst>
              <a:ext uri="{FF2B5EF4-FFF2-40B4-BE49-F238E27FC236}">
                <a16:creationId xmlns:a16="http://schemas.microsoft.com/office/drawing/2014/main" id="{D3855CA6-BC03-4991-A313-F496B7612691}"/>
              </a:ext>
            </a:extLst>
          </p:cNvPr>
          <p:cNvSpPr txBox="1"/>
          <p:nvPr/>
        </p:nvSpPr>
        <p:spPr>
          <a:xfrm>
            <a:off x="1129080" y="2521965"/>
            <a:ext cx="238760" cy="181483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I</a:t>
            </a:r>
            <a:endParaRPr sz="1600">
              <a:latin typeface="Times New Roman"/>
              <a:cs typeface="Times New Roman"/>
            </a:endParaRPr>
          </a:p>
          <a:p>
            <a:pPr marL="12700" marR="5080">
              <a:lnSpc>
                <a:spcPct val="158400"/>
              </a:lnSpc>
              <a:spcBef>
                <a:spcPts val="5"/>
              </a:spcBef>
            </a:pPr>
            <a:r>
              <a:rPr sz="1600" spc="-10" dirty="0">
                <a:latin typeface="Times New Roman"/>
                <a:cs typeface="Times New Roman"/>
              </a:rPr>
              <a:t>II  </a:t>
            </a:r>
            <a:r>
              <a:rPr sz="1600" spc="-10" dirty="0">
                <a:solidFill>
                  <a:srgbClr val="4B4B4B"/>
                </a:solidFill>
                <a:latin typeface="Times New Roman"/>
                <a:cs typeface="Times New Roman"/>
              </a:rPr>
              <a:t>III  </a:t>
            </a:r>
            <a:r>
              <a:rPr sz="1600" spc="-10" dirty="0">
                <a:latin typeface="Times New Roman"/>
                <a:cs typeface="Times New Roman"/>
              </a:rPr>
              <a:t>IV  </a:t>
            </a:r>
            <a:r>
              <a:rPr sz="1600" spc="-5" dirty="0">
                <a:latin typeface="Times New Roman"/>
                <a:cs typeface="Times New Roman"/>
              </a:rPr>
              <a:t>V</a:t>
            </a:r>
            <a:endParaRPr sz="1600">
              <a:latin typeface="Times New Roman"/>
              <a:cs typeface="Times New Roman"/>
            </a:endParaRPr>
          </a:p>
        </p:txBody>
      </p:sp>
      <p:sp>
        <p:nvSpPr>
          <p:cNvPr id="8" name="object 9">
            <a:extLst>
              <a:ext uri="{FF2B5EF4-FFF2-40B4-BE49-F238E27FC236}">
                <a16:creationId xmlns:a16="http://schemas.microsoft.com/office/drawing/2014/main" id="{5CCB7E7E-81D7-41DD-8CD4-5446D74F2233}"/>
              </a:ext>
            </a:extLst>
          </p:cNvPr>
          <p:cNvSpPr txBox="1"/>
          <p:nvPr/>
        </p:nvSpPr>
        <p:spPr>
          <a:xfrm>
            <a:off x="1129080" y="4686426"/>
            <a:ext cx="239395" cy="269240"/>
          </a:xfrm>
          <a:prstGeom prst="rect">
            <a:avLst/>
          </a:prstGeom>
        </p:spPr>
        <p:txBody>
          <a:bodyPr vert="horz" wrap="square" lIns="0" tIns="12065" rIns="0" bIns="0" rtlCol="0">
            <a:spAutoFit/>
          </a:bodyPr>
          <a:lstStyle/>
          <a:p>
            <a:pPr marL="12700">
              <a:lnSpc>
                <a:spcPct val="100000"/>
              </a:lnSpc>
              <a:spcBef>
                <a:spcPts val="95"/>
              </a:spcBef>
            </a:pPr>
            <a:r>
              <a:rPr sz="1600" spc="-10" dirty="0">
                <a:latin typeface="Times New Roman"/>
                <a:cs typeface="Times New Roman"/>
              </a:rPr>
              <a:t>VI</a:t>
            </a:r>
            <a:endParaRPr sz="1600">
              <a:latin typeface="Times New Roman"/>
              <a:cs typeface="Times New Roman"/>
            </a:endParaRPr>
          </a:p>
        </p:txBody>
      </p:sp>
      <p:sp>
        <p:nvSpPr>
          <p:cNvPr id="9" name="object 10">
            <a:extLst>
              <a:ext uri="{FF2B5EF4-FFF2-40B4-BE49-F238E27FC236}">
                <a16:creationId xmlns:a16="http://schemas.microsoft.com/office/drawing/2014/main" id="{F76DD92A-34BD-4C9A-9E9D-01B2E0FDDC35}"/>
              </a:ext>
            </a:extLst>
          </p:cNvPr>
          <p:cNvSpPr txBox="1"/>
          <p:nvPr/>
        </p:nvSpPr>
        <p:spPr>
          <a:xfrm>
            <a:off x="1129080" y="5306695"/>
            <a:ext cx="30734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VII</a:t>
            </a:r>
            <a:endParaRPr sz="1600">
              <a:latin typeface="Times New Roman"/>
              <a:cs typeface="Times New Roman"/>
            </a:endParaRPr>
          </a:p>
        </p:txBody>
      </p:sp>
      <p:sp>
        <p:nvSpPr>
          <p:cNvPr id="10" name="object 11">
            <a:extLst>
              <a:ext uri="{FF2B5EF4-FFF2-40B4-BE49-F238E27FC236}">
                <a16:creationId xmlns:a16="http://schemas.microsoft.com/office/drawing/2014/main" id="{A482BD50-C046-45EA-B42F-94194CACEB31}"/>
              </a:ext>
            </a:extLst>
          </p:cNvPr>
          <p:cNvSpPr txBox="1"/>
          <p:nvPr/>
        </p:nvSpPr>
        <p:spPr>
          <a:xfrm>
            <a:off x="2789476" y="6170446"/>
            <a:ext cx="1560830" cy="1955164"/>
          </a:xfrm>
          <a:prstGeom prst="rect">
            <a:avLst/>
          </a:prstGeom>
        </p:spPr>
        <p:txBody>
          <a:bodyPr vert="horz" wrap="square" lIns="0" tIns="12065" rIns="0" bIns="0" rtlCol="0">
            <a:spAutoFit/>
          </a:bodyPr>
          <a:lstStyle/>
          <a:p>
            <a:pPr marL="12700" marR="5080" indent="635">
              <a:lnSpc>
                <a:spcPct val="158300"/>
              </a:lnSpc>
              <a:spcBef>
                <a:spcPts val="95"/>
              </a:spcBef>
            </a:pPr>
            <a:r>
              <a:rPr sz="1600" spc="-5" dirty="0">
                <a:latin typeface="Times New Roman"/>
                <a:cs typeface="Times New Roman"/>
              </a:rPr>
              <a:t>Unité </a:t>
            </a:r>
            <a:r>
              <a:rPr sz="1600" dirty="0">
                <a:latin typeface="Times New Roman"/>
                <a:cs typeface="Times New Roman"/>
              </a:rPr>
              <a:t>d’affichage  </a:t>
            </a:r>
            <a:r>
              <a:rPr sz="1600" spc="-5" dirty="0">
                <a:latin typeface="Times New Roman"/>
                <a:cs typeface="Times New Roman"/>
              </a:rPr>
              <a:t>Unité </a:t>
            </a:r>
            <a:r>
              <a:rPr sz="1600" dirty="0">
                <a:latin typeface="Times New Roman"/>
                <a:cs typeface="Times New Roman"/>
              </a:rPr>
              <a:t>de </a:t>
            </a:r>
            <a:r>
              <a:rPr sz="1600" spc="-5" dirty="0">
                <a:latin typeface="Times New Roman"/>
                <a:cs typeface="Times New Roman"/>
              </a:rPr>
              <a:t>contrôle  Unité </a:t>
            </a:r>
            <a:r>
              <a:rPr sz="1600" dirty="0">
                <a:latin typeface="Times New Roman"/>
                <a:cs typeface="Times New Roman"/>
              </a:rPr>
              <a:t>de </a:t>
            </a:r>
            <a:r>
              <a:rPr sz="1600" spc="-5" dirty="0">
                <a:latin typeface="Times New Roman"/>
                <a:cs typeface="Times New Roman"/>
              </a:rPr>
              <a:t>contrôle  Unité </a:t>
            </a:r>
            <a:r>
              <a:rPr sz="1600" dirty="0">
                <a:latin typeface="Times New Roman"/>
                <a:cs typeface="Times New Roman"/>
              </a:rPr>
              <a:t>de</a:t>
            </a:r>
            <a:r>
              <a:rPr sz="1600" spc="-50" dirty="0">
                <a:latin typeface="Times New Roman"/>
                <a:cs typeface="Times New Roman"/>
              </a:rPr>
              <a:t> </a:t>
            </a:r>
            <a:r>
              <a:rPr sz="1600" spc="-5" dirty="0">
                <a:latin typeface="Times New Roman"/>
                <a:cs typeface="Times New Roman"/>
              </a:rPr>
              <a:t>puissance  Commande</a:t>
            </a:r>
            <a:r>
              <a:rPr sz="1600" spc="-30" dirty="0">
                <a:latin typeface="Times New Roman"/>
                <a:cs typeface="Times New Roman"/>
              </a:rPr>
              <a:t> </a:t>
            </a:r>
            <a:r>
              <a:rPr sz="1600" spc="-5" dirty="0">
                <a:latin typeface="Times New Roman"/>
                <a:cs typeface="Times New Roman"/>
              </a:rPr>
              <a:t>locale</a:t>
            </a:r>
            <a:endParaRPr sz="1600">
              <a:latin typeface="Times New Roman"/>
              <a:cs typeface="Times New Roman"/>
            </a:endParaRPr>
          </a:p>
        </p:txBody>
      </p:sp>
      <p:sp>
        <p:nvSpPr>
          <p:cNvPr id="11" name="object 12">
            <a:extLst>
              <a:ext uri="{FF2B5EF4-FFF2-40B4-BE49-F238E27FC236}">
                <a16:creationId xmlns:a16="http://schemas.microsoft.com/office/drawing/2014/main" id="{90792EC8-30B9-4C3D-B0B5-A7BBB817B32D}"/>
              </a:ext>
            </a:extLst>
          </p:cNvPr>
          <p:cNvSpPr txBox="1"/>
          <p:nvPr/>
        </p:nvSpPr>
        <p:spPr>
          <a:xfrm>
            <a:off x="4404740" y="6170446"/>
            <a:ext cx="2872740" cy="1955164"/>
          </a:xfrm>
          <a:prstGeom prst="rect">
            <a:avLst/>
          </a:prstGeom>
        </p:spPr>
        <p:txBody>
          <a:bodyPr vert="horz" wrap="square" lIns="0" tIns="154305" rIns="0" bIns="0" rtlCol="0">
            <a:spAutoFit/>
          </a:bodyPr>
          <a:lstStyle/>
          <a:p>
            <a:pPr marR="5080" algn="r">
              <a:lnSpc>
                <a:spcPct val="100000"/>
              </a:lnSpc>
              <a:spcBef>
                <a:spcPts val="1215"/>
              </a:spcBef>
            </a:pPr>
            <a:r>
              <a:rPr sz="1600" i="1" dirty="0">
                <a:solidFill>
                  <a:srgbClr val="5F5F5F"/>
                </a:solidFill>
                <a:latin typeface="Times New Roman"/>
                <a:cs typeface="Times New Roman"/>
              </a:rPr>
              <a:t>Display </a:t>
            </a:r>
            <a:r>
              <a:rPr sz="1600" i="1" spc="-5" dirty="0">
                <a:solidFill>
                  <a:srgbClr val="5F5F5F"/>
                </a:solidFill>
                <a:latin typeface="Times New Roman"/>
                <a:cs typeface="Times New Roman"/>
              </a:rPr>
              <a:t>unit </a:t>
            </a:r>
            <a:r>
              <a:rPr sz="1600" spc="-10" dirty="0">
                <a:latin typeface="Times New Roman"/>
                <a:cs typeface="Times New Roman"/>
              </a:rPr>
              <a:t>...............................</a:t>
            </a:r>
            <a:r>
              <a:rPr sz="1600" spc="-229" dirty="0">
                <a:latin typeface="Times New Roman"/>
                <a:cs typeface="Times New Roman"/>
              </a:rPr>
              <a:t> </a:t>
            </a:r>
            <a:r>
              <a:rPr sz="1600" dirty="0">
                <a:latin typeface="Times New Roman"/>
                <a:cs typeface="Times New Roman"/>
              </a:rPr>
              <a:t>23</a:t>
            </a:r>
            <a:endParaRPr sz="1600">
              <a:latin typeface="Times New Roman"/>
              <a:cs typeface="Times New Roman"/>
            </a:endParaRPr>
          </a:p>
          <a:p>
            <a:pPr marR="5080" algn="r">
              <a:lnSpc>
                <a:spcPct val="100000"/>
              </a:lnSpc>
              <a:spcBef>
                <a:spcPts val="1115"/>
              </a:spcBef>
            </a:pPr>
            <a:r>
              <a:rPr sz="1600" i="1" spc="-5" dirty="0">
                <a:solidFill>
                  <a:srgbClr val="5F5F5F"/>
                </a:solidFill>
                <a:latin typeface="Times New Roman"/>
                <a:cs typeface="Times New Roman"/>
              </a:rPr>
              <a:t>Control</a:t>
            </a:r>
            <a:r>
              <a:rPr sz="1600" i="1" spc="50" dirty="0">
                <a:solidFill>
                  <a:srgbClr val="5F5F5F"/>
                </a:solidFill>
                <a:latin typeface="Times New Roman"/>
                <a:cs typeface="Times New Roman"/>
              </a:rPr>
              <a:t> </a:t>
            </a:r>
            <a:r>
              <a:rPr sz="1600" i="1" spc="-5" dirty="0">
                <a:solidFill>
                  <a:srgbClr val="5F5F5F"/>
                </a:solidFill>
                <a:latin typeface="Times New Roman"/>
                <a:cs typeface="Times New Roman"/>
              </a:rPr>
              <a:t>unit</a:t>
            </a:r>
            <a:r>
              <a:rPr sz="1600" i="1" spc="-275" dirty="0">
                <a:solidFill>
                  <a:srgbClr val="5F5F5F"/>
                </a:solidFill>
                <a:latin typeface="Times New Roman"/>
                <a:cs typeface="Times New Roman"/>
              </a:rPr>
              <a:t> </a:t>
            </a:r>
            <a:r>
              <a:rPr sz="1600" spc="-10" dirty="0">
                <a:latin typeface="Times New Roman"/>
                <a:cs typeface="Times New Roman"/>
              </a:rPr>
              <a:t>................................</a:t>
            </a:r>
            <a:r>
              <a:rPr sz="1600" spc="-240" dirty="0">
                <a:latin typeface="Times New Roman"/>
                <a:cs typeface="Times New Roman"/>
              </a:rPr>
              <a:t> </a:t>
            </a:r>
            <a:r>
              <a:rPr sz="1600" dirty="0">
                <a:latin typeface="Times New Roman"/>
                <a:cs typeface="Times New Roman"/>
              </a:rPr>
              <a:t>24</a:t>
            </a:r>
            <a:endParaRPr sz="1600">
              <a:latin typeface="Times New Roman"/>
              <a:cs typeface="Times New Roman"/>
            </a:endParaRPr>
          </a:p>
          <a:p>
            <a:pPr marR="5080" algn="r">
              <a:lnSpc>
                <a:spcPct val="100000"/>
              </a:lnSpc>
              <a:spcBef>
                <a:spcPts val="1115"/>
              </a:spcBef>
            </a:pPr>
            <a:r>
              <a:rPr sz="1600" i="1" spc="-5" dirty="0">
                <a:solidFill>
                  <a:srgbClr val="5F5F5F"/>
                </a:solidFill>
                <a:latin typeface="Times New Roman"/>
                <a:cs typeface="Times New Roman"/>
              </a:rPr>
              <a:t>Control</a:t>
            </a:r>
            <a:r>
              <a:rPr sz="1600" i="1" spc="50" dirty="0">
                <a:solidFill>
                  <a:srgbClr val="5F5F5F"/>
                </a:solidFill>
                <a:latin typeface="Times New Roman"/>
                <a:cs typeface="Times New Roman"/>
              </a:rPr>
              <a:t> </a:t>
            </a:r>
            <a:r>
              <a:rPr sz="1600" i="1" spc="-5" dirty="0">
                <a:solidFill>
                  <a:srgbClr val="5F5F5F"/>
                </a:solidFill>
                <a:latin typeface="Times New Roman"/>
                <a:cs typeface="Times New Roman"/>
              </a:rPr>
              <a:t>unit</a:t>
            </a:r>
            <a:r>
              <a:rPr sz="1600" i="1" spc="-275" dirty="0">
                <a:solidFill>
                  <a:srgbClr val="5F5F5F"/>
                </a:solidFill>
                <a:latin typeface="Times New Roman"/>
                <a:cs typeface="Times New Roman"/>
              </a:rPr>
              <a:t> </a:t>
            </a:r>
            <a:r>
              <a:rPr sz="1600" spc="-10" dirty="0">
                <a:latin typeface="Times New Roman"/>
                <a:cs typeface="Times New Roman"/>
              </a:rPr>
              <a:t>................................</a:t>
            </a:r>
            <a:r>
              <a:rPr sz="1600" spc="-240" dirty="0">
                <a:latin typeface="Times New Roman"/>
                <a:cs typeface="Times New Roman"/>
              </a:rPr>
              <a:t> </a:t>
            </a:r>
            <a:r>
              <a:rPr sz="1600" dirty="0">
                <a:latin typeface="Times New Roman"/>
                <a:cs typeface="Times New Roman"/>
              </a:rPr>
              <a:t>28</a:t>
            </a:r>
            <a:endParaRPr sz="1600">
              <a:latin typeface="Times New Roman"/>
              <a:cs typeface="Times New Roman"/>
            </a:endParaRPr>
          </a:p>
          <a:p>
            <a:pPr marR="5080" algn="r">
              <a:lnSpc>
                <a:spcPct val="100000"/>
              </a:lnSpc>
              <a:spcBef>
                <a:spcPts val="1130"/>
              </a:spcBef>
            </a:pPr>
            <a:r>
              <a:rPr sz="1600" i="1" spc="-5" dirty="0">
                <a:solidFill>
                  <a:srgbClr val="5F5F5F"/>
                </a:solidFill>
                <a:latin typeface="Times New Roman"/>
                <a:cs typeface="Times New Roman"/>
              </a:rPr>
              <a:t>Power unit </a:t>
            </a:r>
            <a:r>
              <a:rPr sz="1600" spc="-10" dirty="0">
                <a:latin typeface="Times New Roman"/>
                <a:cs typeface="Times New Roman"/>
              </a:rPr>
              <a:t>...............................</a:t>
            </a:r>
            <a:r>
              <a:rPr sz="1600" spc="-254" dirty="0">
                <a:latin typeface="Times New Roman"/>
                <a:cs typeface="Times New Roman"/>
              </a:rPr>
              <a:t> </a:t>
            </a:r>
            <a:r>
              <a:rPr sz="1600" dirty="0">
                <a:latin typeface="Times New Roman"/>
                <a:cs typeface="Times New Roman"/>
              </a:rPr>
              <a:t>32</a:t>
            </a:r>
            <a:endParaRPr sz="1600">
              <a:latin typeface="Times New Roman"/>
              <a:cs typeface="Times New Roman"/>
            </a:endParaRPr>
          </a:p>
          <a:p>
            <a:pPr marR="5080" algn="r">
              <a:lnSpc>
                <a:spcPct val="100000"/>
              </a:lnSpc>
              <a:spcBef>
                <a:spcPts val="1115"/>
              </a:spcBef>
            </a:pPr>
            <a:r>
              <a:rPr sz="1600" i="1" spc="-5" dirty="0">
                <a:solidFill>
                  <a:srgbClr val="5F5F5F"/>
                </a:solidFill>
                <a:latin typeface="Times New Roman"/>
                <a:cs typeface="Times New Roman"/>
              </a:rPr>
              <a:t>Local control box</a:t>
            </a:r>
            <a:r>
              <a:rPr sz="1600" spc="-5" dirty="0">
                <a:latin typeface="Times New Roman"/>
                <a:cs typeface="Times New Roman"/>
              </a:rPr>
              <a:t>......................</a:t>
            </a:r>
            <a:r>
              <a:rPr sz="1600" spc="-229" dirty="0">
                <a:latin typeface="Times New Roman"/>
                <a:cs typeface="Times New Roman"/>
              </a:rPr>
              <a:t> </a:t>
            </a:r>
            <a:r>
              <a:rPr sz="1600" dirty="0">
                <a:latin typeface="Times New Roman"/>
                <a:cs typeface="Times New Roman"/>
              </a:rPr>
              <a:t>34</a:t>
            </a:r>
            <a:endParaRPr sz="1600">
              <a:latin typeface="Times New Roman"/>
              <a:cs typeface="Times New Roman"/>
            </a:endParaRPr>
          </a:p>
        </p:txBody>
      </p:sp>
      <p:sp>
        <p:nvSpPr>
          <p:cNvPr id="12" name="object 13">
            <a:extLst>
              <a:ext uri="{FF2B5EF4-FFF2-40B4-BE49-F238E27FC236}">
                <a16:creationId xmlns:a16="http://schemas.microsoft.com/office/drawing/2014/main" id="{46F92E01-24E8-402D-B15E-289740193626}"/>
              </a:ext>
            </a:extLst>
          </p:cNvPr>
          <p:cNvSpPr txBox="1"/>
          <p:nvPr/>
        </p:nvSpPr>
        <p:spPr>
          <a:xfrm>
            <a:off x="1848357" y="6170446"/>
            <a:ext cx="765175" cy="2341245"/>
          </a:xfrm>
          <a:prstGeom prst="rect">
            <a:avLst/>
          </a:prstGeom>
        </p:spPr>
        <p:txBody>
          <a:bodyPr vert="horz" wrap="square" lIns="0" tIns="154305" rIns="0" bIns="0" rtlCol="0">
            <a:spAutoFit/>
          </a:bodyPr>
          <a:lstStyle/>
          <a:p>
            <a:pPr marL="12700">
              <a:lnSpc>
                <a:spcPct val="100000"/>
              </a:lnSpc>
              <a:spcBef>
                <a:spcPts val="1215"/>
              </a:spcBef>
            </a:pPr>
            <a:r>
              <a:rPr sz="1600" spc="-10" dirty="0">
                <a:latin typeface="Times New Roman"/>
                <a:cs typeface="Times New Roman"/>
              </a:rPr>
              <a:t>AC</a:t>
            </a:r>
            <a:r>
              <a:rPr sz="1600" spc="-85" dirty="0">
                <a:latin typeface="Times New Roman"/>
                <a:cs typeface="Times New Roman"/>
              </a:rPr>
              <a:t> </a:t>
            </a:r>
            <a:r>
              <a:rPr sz="1600" spc="-5" dirty="0">
                <a:latin typeface="Times New Roman"/>
                <a:cs typeface="Times New Roman"/>
              </a:rPr>
              <a:t>9010</a:t>
            </a:r>
            <a:endParaRPr sz="1600">
              <a:latin typeface="Times New Roman"/>
              <a:cs typeface="Times New Roman"/>
            </a:endParaRPr>
          </a:p>
          <a:p>
            <a:pPr marL="12700">
              <a:lnSpc>
                <a:spcPct val="100000"/>
              </a:lnSpc>
              <a:spcBef>
                <a:spcPts val="1115"/>
              </a:spcBef>
            </a:pPr>
            <a:r>
              <a:rPr sz="1600" spc="-10" dirty="0">
                <a:latin typeface="Times New Roman"/>
                <a:cs typeface="Times New Roman"/>
              </a:rPr>
              <a:t>AC</a:t>
            </a:r>
            <a:r>
              <a:rPr sz="1600" spc="-85" dirty="0">
                <a:latin typeface="Times New Roman"/>
                <a:cs typeface="Times New Roman"/>
              </a:rPr>
              <a:t> </a:t>
            </a:r>
            <a:r>
              <a:rPr sz="1600" spc="-5" dirty="0">
                <a:latin typeface="Times New Roman"/>
                <a:cs typeface="Times New Roman"/>
              </a:rPr>
              <a:t>9030</a:t>
            </a:r>
            <a:endParaRPr sz="1600">
              <a:latin typeface="Times New Roman"/>
              <a:cs typeface="Times New Roman"/>
            </a:endParaRPr>
          </a:p>
          <a:p>
            <a:pPr marL="12700">
              <a:lnSpc>
                <a:spcPct val="100000"/>
              </a:lnSpc>
              <a:spcBef>
                <a:spcPts val="1115"/>
              </a:spcBef>
            </a:pPr>
            <a:r>
              <a:rPr sz="1600" spc="-10" dirty="0">
                <a:latin typeface="Times New Roman"/>
                <a:cs typeface="Times New Roman"/>
              </a:rPr>
              <a:t>AC</a:t>
            </a:r>
            <a:r>
              <a:rPr sz="1600" spc="-85" dirty="0">
                <a:latin typeface="Times New Roman"/>
                <a:cs typeface="Times New Roman"/>
              </a:rPr>
              <a:t> </a:t>
            </a:r>
            <a:r>
              <a:rPr sz="1600" spc="-5" dirty="0">
                <a:latin typeface="Times New Roman"/>
                <a:cs typeface="Times New Roman"/>
              </a:rPr>
              <a:t>9032</a:t>
            </a:r>
            <a:endParaRPr sz="1600">
              <a:latin typeface="Times New Roman"/>
              <a:cs typeface="Times New Roman"/>
            </a:endParaRPr>
          </a:p>
          <a:p>
            <a:pPr marL="12700">
              <a:lnSpc>
                <a:spcPct val="100000"/>
              </a:lnSpc>
              <a:spcBef>
                <a:spcPts val="1130"/>
              </a:spcBef>
            </a:pPr>
            <a:r>
              <a:rPr sz="1600" spc="-10" dirty="0">
                <a:latin typeface="Times New Roman"/>
                <a:cs typeface="Times New Roman"/>
              </a:rPr>
              <a:t>AC</a:t>
            </a:r>
            <a:r>
              <a:rPr sz="1600" spc="-85" dirty="0">
                <a:latin typeface="Times New Roman"/>
                <a:cs typeface="Times New Roman"/>
              </a:rPr>
              <a:t> </a:t>
            </a:r>
            <a:r>
              <a:rPr sz="1600" spc="-5" dirty="0">
                <a:latin typeface="Times New Roman"/>
                <a:cs typeface="Times New Roman"/>
              </a:rPr>
              <a:t>9031</a:t>
            </a:r>
            <a:endParaRPr sz="1600">
              <a:latin typeface="Times New Roman"/>
              <a:cs typeface="Times New Roman"/>
            </a:endParaRPr>
          </a:p>
          <a:p>
            <a:pPr marL="12700">
              <a:lnSpc>
                <a:spcPct val="100000"/>
              </a:lnSpc>
              <a:spcBef>
                <a:spcPts val="1115"/>
              </a:spcBef>
            </a:pPr>
            <a:r>
              <a:rPr sz="1600" spc="-10" dirty="0">
                <a:latin typeface="Times New Roman"/>
                <a:cs typeface="Times New Roman"/>
              </a:rPr>
              <a:t>AC</a:t>
            </a:r>
            <a:r>
              <a:rPr sz="1600" spc="-85" dirty="0">
                <a:latin typeface="Times New Roman"/>
                <a:cs typeface="Times New Roman"/>
              </a:rPr>
              <a:t> </a:t>
            </a:r>
            <a:r>
              <a:rPr sz="1600" spc="-5" dirty="0">
                <a:latin typeface="Times New Roman"/>
                <a:cs typeface="Times New Roman"/>
              </a:rPr>
              <a:t>9015</a:t>
            </a:r>
            <a:endParaRPr sz="1600">
              <a:latin typeface="Times New Roman"/>
              <a:cs typeface="Times New Roman"/>
            </a:endParaRPr>
          </a:p>
          <a:p>
            <a:pPr marL="12700">
              <a:lnSpc>
                <a:spcPct val="100000"/>
              </a:lnSpc>
              <a:spcBef>
                <a:spcPts val="1120"/>
              </a:spcBef>
            </a:pPr>
            <a:r>
              <a:rPr sz="1600" spc="-10" dirty="0">
                <a:latin typeface="Times New Roman"/>
                <a:cs typeface="Times New Roman"/>
              </a:rPr>
              <a:t>AC</a:t>
            </a:r>
            <a:r>
              <a:rPr sz="1600" spc="-85" dirty="0">
                <a:latin typeface="Times New Roman"/>
                <a:cs typeface="Times New Roman"/>
              </a:rPr>
              <a:t> </a:t>
            </a:r>
            <a:r>
              <a:rPr sz="1600" spc="-5" dirty="0">
                <a:latin typeface="Times New Roman"/>
                <a:cs typeface="Times New Roman"/>
              </a:rPr>
              <a:t>9013</a:t>
            </a:r>
            <a:endParaRPr sz="1600">
              <a:latin typeface="Times New Roman"/>
              <a:cs typeface="Times New Roman"/>
            </a:endParaRPr>
          </a:p>
        </p:txBody>
      </p:sp>
      <p:sp>
        <p:nvSpPr>
          <p:cNvPr id="13" name="object 14">
            <a:extLst>
              <a:ext uri="{FF2B5EF4-FFF2-40B4-BE49-F238E27FC236}">
                <a16:creationId xmlns:a16="http://schemas.microsoft.com/office/drawing/2014/main" id="{2F8F3388-6F30-4341-9D48-A9361CF5A761}"/>
              </a:ext>
            </a:extLst>
          </p:cNvPr>
          <p:cNvSpPr txBox="1"/>
          <p:nvPr/>
        </p:nvSpPr>
        <p:spPr>
          <a:xfrm>
            <a:off x="2789476" y="8242553"/>
            <a:ext cx="4488180" cy="269240"/>
          </a:xfrm>
          <a:prstGeom prst="rect">
            <a:avLst/>
          </a:prstGeom>
        </p:spPr>
        <p:txBody>
          <a:bodyPr vert="horz" wrap="square" lIns="0" tIns="12065" rIns="0" bIns="0" rtlCol="0">
            <a:spAutoFit/>
          </a:bodyPr>
          <a:lstStyle/>
          <a:p>
            <a:pPr marL="12700">
              <a:lnSpc>
                <a:spcPct val="100000"/>
              </a:lnSpc>
              <a:spcBef>
                <a:spcPts val="95"/>
              </a:spcBef>
              <a:tabLst>
                <a:tab pos="1905000" algn="l"/>
              </a:tabLst>
            </a:pPr>
            <a:r>
              <a:rPr sz="1600" spc="-5" dirty="0">
                <a:latin typeface="Times New Roman"/>
                <a:cs typeface="Times New Roman"/>
              </a:rPr>
              <a:t>Commande</a:t>
            </a:r>
            <a:r>
              <a:rPr sz="1600" spc="10" dirty="0">
                <a:latin typeface="Times New Roman"/>
                <a:cs typeface="Times New Roman"/>
              </a:rPr>
              <a:t> </a:t>
            </a:r>
            <a:r>
              <a:rPr sz="1600" spc="-5" dirty="0">
                <a:latin typeface="Times New Roman"/>
                <a:cs typeface="Times New Roman"/>
              </a:rPr>
              <a:t>déportée	</a:t>
            </a:r>
            <a:r>
              <a:rPr sz="1600" i="1" spc="-5" dirty="0">
                <a:solidFill>
                  <a:srgbClr val="585858"/>
                </a:solidFill>
                <a:latin typeface="Times New Roman"/>
                <a:cs typeface="Times New Roman"/>
              </a:rPr>
              <a:t>Remote control box</a:t>
            </a:r>
            <a:r>
              <a:rPr sz="1600" spc="-5" dirty="0">
                <a:latin typeface="Times New Roman"/>
                <a:cs typeface="Times New Roman"/>
              </a:rPr>
              <a:t>...............</a:t>
            </a:r>
            <a:r>
              <a:rPr sz="1600" spc="-285" dirty="0">
                <a:latin typeface="Times New Roman"/>
                <a:cs typeface="Times New Roman"/>
              </a:rPr>
              <a:t> </a:t>
            </a:r>
            <a:r>
              <a:rPr sz="1600" dirty="0">
                <a:latin typeface="Times New Roman"/>
                <a:cs typeface="Times New Roman"/>
              </a:rPr>
              <a:t>35</a:t>
            </a:r>
            <a:endParaRPr sz="1600">
              <a:latin typeface="Times New Roman"/>
              <a:cs typeface="Times New Roman"/>
            </a:endParaRPr>
          </a:p>
        </p:txBody>
      </p:sp>
      <p:sp>
        <p:nvSpPr>
          <p:cNvPr id="14" name="object 15">
            <a:extLst>
              <a:ext uri="{FF2B5EF4-FFF2-40B4-BE49-F238E27FC236}">
                <a16:creationId xmlns:a16="http://schemas.microsoft.com/office/drawing/2014/main" id="{BDE51A14-265C-46B2-8752-2EBAF1B54E47}"/>
              </a:ext>
            </a:extLst>
          </p:cNvPr>
          <p:cNvSpPr txBox="1"/>
          <p:nvPr/>
        </p:nvSpPr>
        <p:spPr>
          <a:xfrm>
            <a:off x="1129080" y="2521965"/>
            <a:ext cx="6148705" cy="6590650"/>
          </a:xfrm>
          <a:prstGeom prst="rect">
            <a:avLst/>
          </a:prstGeom>
        </p:spPr>
        <p:txBody>
          <a:bodyPr vert="horz" wrap="square" lIns="0" tIns="12065" rIns="0" bIns="0" rtlCol="0">
            <a:spAutoFit/>
          </a:bodyPr>
          <a:lstStyle/>
          <a:p>
            <a:pPr marL="731520">
              <a:lnSpc>
                <a:spcPct val="100000"/>
              </a:lnSpc>
              <a:spcBef>
                <a:spcPts val="95"/>
              </a:spcBef>
            </a:pPr>
            <a:r>
              <a:rPr sz="1600" spc="-5" dirty="0" err="1">
                <a:latin typeface="Times New Roman"/>
                <a:cs typeface="Times New Roman"/>
              </a:rPr>
              <a:t>Présentation</a:t>
            </a:r>
            <a:r>
              <a:rPr sz="1600" spc="-5" dirty="0">
                <a:latin typeface="Times New Roman"/>
                <a:cs typeface="Times New Roman"/>
              </a:rPr>
              <a:t> </a:t>
            </a:r>
            <a:r>
              <a:rPr lang="fr-FR" sz="1600" spc="-5" dirty="0">
                <a:latin typeface="Times New Roman"/>
                <a:cs typeface="Times New Roman"/>
              </a:rPr>
              <a:t>Entreprise</a:t>
            </a:r>
            <a:r>
              <a:rPr sz="1600" spc="-5" dirty="0">
                <a:latin typeface="Times New Roman"/>
                <a:cs typeface="Times New Roman"/>
              </a:rPr>
              <a:t> </a:t>
            </a:r>
            <a:r>
              <a:rPr lang="fr-FR" sz="1600" i="1" spc="-5" dirty="0">
                <a:solidFill>
                  <a:srgbClr val="5F5F5F"/>
                </a:solidFill>
                <a:latin typeface="Times New Roman"/>
                <a:cs typeface="Times New Roman"/>
              </a:rPr>
              <a:t>Business Unit </a:t>
            </a:r>
            <a:r>
              <a:rPr sz="1600" i="1" spc="-5" dirty="0">
                <a:solidFill>
                  <a:srgbClr val="5F5F5F"/>
                </a:solidFill>
                <a:latin typeface="Times New Roman"/>
                <a:cs typeface="Times New Roman"/>
              </a:rPr>
              <a:t> presentation</a:t>
            </a:r>
            <a:r>
              <a:rPr sz="1600" spc="-5" dirty="0">
                <a:latin typeface="Times New Roman"/>
                <a:cs typeface="Times New Roman"/>
              </a:rPr>
              <a:t>......................</a:t>
            </a:r>
            <a:r>
              <a:rPr sz="1600" spc="-195" dirty="0">
                <a:latin typeface="Times New Roman"/>
                <a:cs typeface="Times New Roman"/>
              </a:rPr>
              <a:t> </a:t>
            </a:r>
            <a:r>
              <a:rPr sz="1600" spc="-5" dirty="0">
                <a:latin typeface="Times New Roman"/>
                <a:cs typeface="Times New Roman"/>
              </a:rPr>
              <a:t>6</a:t>
            </a:r>
            <a:endParaRPr sz="1600" dirty="0">
              <a:latin typeface="Times New Roman"/>
              <a:cs typeface="Times New Roman"/>
            </a:endParaRPr>
          </a:p>
          <a:p>
            <a:pPr marL="731520" marR="5080">
              <a:lnSpc>
                <a:spcPct val="158100"/>
              </a:lnSpc>
              <a:spcBef>
                <a:spcPts val="10"/>
              </a:spcBef>
            </a:pPr>
            <a:r>
              <a:rPr sz="1600" spc="-5" dirty="0">
                <a:latin typeface="Times New Roman"/>
                <a:cs typeface="Times New Roman"/>
              </a:rPr>
              <a:t>Construction des positionneurs </a:t>
            </a:r>
            <a:r>
              <a:rPr sz="1600" i="1" spc="-5" dirty="0">
                <a:solidFill>
                  <a:srgbClr val="5F5F5F"/>
                </a:solidFill>
                <a:latin typeface="Times New Roman"/>
                <a:cs typeface="Times New Roman"/>
              </a:rPr>
              <a:t>Positioner construction </a:t>
            </a:r>
            <a:r>
              <a:rPr sz="1600" spc="-10" dirty="0">
                <a:latin typeface="Times New Roman"/>
                <a:cs typeface="Times New Roman"/>
              </a:rPr>
              <a:t>............... </a:t>
            </a:r>
            <a:r>
              <a:rPr sz="1600" spc="-5" dirty="0">
                <a:latin typeface="Times New Roman"/>
                <a:cs typeface="Times New Roman"/>
              </a:rPr>
              <a:t>7  Positionneur de gisement </a:t>
            </a:r>
            <a:r>
              <a:rPr sz="1600" i="1" spc="-5" dirty="0">
                <a:solidFill>
                  <a:srgbClr val="5F5F5F"/>
                </a:solidFill>
                <a:latin typeface="Times New Roman"/>
                <a:cs typeface="Times New Roman"/>
              </a:rPr>
              <a:t>Azimuth positioner </a:t>
            </a:r>
            <a:r>
              <a:rPr sz="1600" spc="-10" dirty="0">
                <a:latin typeface="Times New Roman"/>
                <a:cs typeface="Times New Roman"/>
              </a:rPr>
              <a:t>..............................</a:t>
            </a:r>
            <a:r>
              <a:rPr sz="1600" spc="-275" dirty="0">
                <a:latin typeface="Times New Roman"/>
                <a:cs typeface="Times New Roman"/>
              </a:rPr>
              <a:t> </a:t>
            </a:r>
            <a:r>
              <a:rPr sz="1600" dirty="0">
                <a:latin typeface="Times New Roman"/>
                <a:cs typeface="Times New Roman"/>
              </a:rPr>
              <a:t>10</a:t>
            </a:r>
          </a:p>
          <a:p>
            <a:pPr marL="731520" marR="5080">
              <a:lnSpc>
                <a:spcPts val="3050"/>
              </a:lnSpc>
              <a:spcBef>
                <a:spcPts val="280"/>
              </a:spcBef>
            </a:pPr>
            <a:r>
              <a:rPr sz="1600" spc="-5" dirty="0">
                <a:latin typeface="Times New Roman"/>
                <a:cs typeface="Times New Roman"/>
              </a:rPr>
              <a:t>Positionneur de roulis </a:t>
            </a:r>
            <a:r>
              <a:rPr sz="1600" i="1" spc="-5" dirty="0">
                <a:solidFill>
                  <a:srgbClr val="5F5F5F"/>
                </a:solidFill>
                <a:latin typeface="Times New Roman"/>
                <a:cs typeface="Times New Roman"/>
              </a:rPr>
              <a:t>Roll positioner </a:t>
            </a:r>
            <a:r>
              <a:rPr sz="1600" spc="-10" dirty="0">
                <a:latin typeface="Times New Roman"/>
                <a:cs typeface="Times New Roman"/>
              </a:rPr>
              <a:t>..........................................</a:t>
            </a:r>
            <a:r>
              <a:rPr sz="1600" spc="-305" dirty="0">
                <a:latin typeface="Times New Roman"/>
                <a:cs typeface="Times New Roman"/>
              </a:rPr>
              <a:t> </a:t>
            </a:r>
            <a:r>
              <a:rPr sz="1600" dirty="0">
                <a:latin typeface="Times New Roman"/>
                <a:cs typeface="Times New Roman"/>
              </a:rPr>
              <a:t>12  </a:t>
            </a:r>
            <a:r>
              <a:rPr sz="1600" spc="-5" dirty="0">
                <a:latin typeface="Times New Roman"/>
                <a:cs typeface="Times New Roman"/>
              </a:rPr>
              <a:t>Positionneur gisement sur site </a:t>
            </a:r>
            <a:r>
              <a:rPr sz="1600" i="1" spc="-5" dirty="0">
                <a:solidFill>
                  <a:srgbClr val="5F5F5F"/>
                </a:solidFill>
                <a:latin typeface="Times New Roman"/>
                <a:cs typeface="Times New Roman"/>
              </a:rPr>
              <a:t>Azimuth over</a:t>
            </a:r>
            <a:r>
              <a:rPr sz="1600" i="1" spc="35" dirty="0">
                <a:solidFill>
                  <a:srgbClr val="5F5F5F"/>
                </a:solidFill>
                <a:latin typeface="Times New Roman"/>
                <a:cs typeface="Times New Roman"/>
              </a:rPr>
              <a:t> </a:t>
            </a:r>
            <a:r>
              <a:rPr sz="1600" i="1" spc="-5" dirty="0">
                <a:solidFill>
                  <a:srgbClr val="5F5F5F"/>
                </a:solidFill>
                <a:latin typeface="Times New Roman"/>
                <a:cs typeface="Times New Roman"/>
              </a:rPr>
              <a:t>Elevation</a:t>
            </a:r>
            <a:endParaRPr sz="1600" dirty="0">
              <a:latin typeface="Times New Roman"/>
              <a:cs typeface="Times New Roman"/>
            </a:endParaRPr>
          </a:p>
          <a:p>
            <a:pPr marL="731520">
              <a:lnSpc>
                <a:spcPts val="1545"/>
              </a:lnSpc>
            </a:pPr>
            <a:r>
              <a:rPr sz="1600" i="1" spc="-5" dirty="0">
                <a:solidFill>
                  <a:srgbClr val="5F5F5F"/>
                </a:solidFill>
                <a:latin typeface="Times New Roman"/>
                <a:cs typeface="Times New Roman"/>
              </a:rPr>
              <a:t>positioner </a:t>
            </a:r>
            <a:r>
              <a:rPr sz="1600" spc="-10" dirty="0">
                <a:latin typeface="Times New Roman"/>
                <a:cs typeface="Times New Roman"/>
              </a:rPr>
              <a:t>......................................................................................</a:t>
            </a:r>
            <a:r>
              <a:rPr sz="1600" spc="-250" dirty="0">
                <a:latin typeface="Times New Roman"/>
                <a:cs typeface="Times New Roman"/>
              </a:rPr>
              <a:t> </a:t>
            </a:r>
            <a:r>
              <a:rPr sz="1600" dirty="0">
                <a:latin typeface="Times New Roman"/>
                <a:cs typeface="Times New Roman"/>
              </a:rPr>
              <a:t>14</a:t>
            </a:r>
          </a:p>
          <a:p>
            <a:pPr marL="731520">
              <a:lnSpc>
                <a:spcPts val="1885"/>
              </a:lnSpc>
              <a:spcBef>
                <a:spcPts val="1115"/>
              </a:spcBef>
            </a:pPr>
            <a:r>
              <a:rPr sz="1600" spc="-5" dirty="0">
                <a:latin typeface="Times New Roman"/>
                <a:cs typeface="Times New Roman"/>
              </a:rPr>
              <a:t>Positionneur site sur gisement </a:t>
            </a:r>
            <a:r>
              <a:rPr sz="1600" i="1" spc="-5" dirty="0">
                <a:solidFill>
                  <a:srgbClr val="5F5F5F"/>
                </a:solidFill>
                <a:latin typeface="Times New Roman"/>
                <a:cs typeface="Times New Roman"/>
              </a:rPr>
              <a:t>Elevation over</a:t>
            </a:r>
            <a:r>
              <a:rPr sz="1600" i="1" spc="50" dirty="0">
                <a:solidFill>
                  <a:srgbClr val="5F5F5F"/>
                </a:solidFill>
                <a:latin typeface="Times New Roman"/>
                <a:cs typeface="Times New Roman"/>
              </a:rPr>
              <a:t> </a:t>
            </a:r>
            <a:r>
              <a:rPr sz="1600" i="1" spc="-5" dirty="0">
                <a:solidFill>
                  <a:srgbClr val="5F5F5F"/>
                </a:solidFill>
                <a:latin typeface="Times New Roman"/>
                <a:cs typeface="Times New Roman"/>
              </a:rPr>
              <a:t>azimuth</a:t>
            </a:r>
            <a:endParaRPr sz="1600" dirty="0">
              <a:latin typeface="Times New Roman"/>
              <a:cs typeface="Times New Roman"/>
            </a:endParaRPr>
          </a:p>
          <a:p>
            <a:pPr marL="731520">
              <a:lnSpc>
                <a:spcPts val="1885"/>
              </a:lnSpc>
            </a:pPr>
            <a:r>
              <a:rPr sz="1600" i="1" spc="-5" dirty="0">
                <a:solidFill>
                  <a:srgbClr val="5F5F5F"/>
                </a:solidFill>
                <a:latin typeface="Times New Roman"/>
                <a:cs typeface="Times New Roman"/>
              </a:rPr>
              <a:t>positioner </a:t>
            </a:r>
            <a:r>
              <a:rPr sz="1600" spc="-10" dirty="0">
                <a:latin typeface="Times New Roman"/>
                <a:cs typeface="Times New Roman"/>
              </a:rPr>
              <a:t>......................................................................................</a:t>
            </a:r>
            <a:r>
              <a:rPr sz="1600" spc="-120" dirty="0">
                <a:latin typeface="Times New Roman"/>
                <a:cs typeface="Times New Roman"/>
              </a:rPr>
              <a:t> </a:t>
            </a:r>
            <a:r>
              <a:rPr sz="1600" dirty="0">
                <a:latin typeface="Times New Roman"/>
                <a:cs typeface="Times New Roman"/>
              </a:rPr>
              <a:t>16</a:t>
            </a:r>
          </a:p>
          <a:p>
            <a:pPr marL="731520" marR="5080">
              <a:lnSpc>
                <a:spcPts val="1839"/>
              </a:lnSpc>
              <a:spcBef>
                <a:spcPts val="1245"/>
              </a:spcBef>
            </a:pPr>
            <a:r>
              <a:rPr sz="1600" spc="-5" dirty="0">
                <a:latin typeface="Times New Roman"/>
                <a:cs typeface="Times New Roman"/>
              </a:rPr>
              <a:t>Positionneur gisement sur site sur gisement </a:t>
            </a:r>
            <a:r>
              <a:rPr sz="1600" i="1" spc="-5" dirty="0">
                <a:solidFill>
                  <a:srgbClr val="5F5F5F"/>
                </a:solidFill>
                <a:latin typeface="Times New Roman"/>
                <a:cs typeface="Times New Roman"/>
              </a:rPr>
              <a:t>Azimuth over  elevation over azimuth positioner </a:t>
            </a:r>
            <a:r>
              <a:rPr sz="1600" spc="-10" dirty="0">
                <a:latin typeface="Times New Roman"/>
                <a:cs typeface="Times New Roman"/>
              </a:rPr>
              <a:t>................................................</a:t>
            </a:r>
            <a:r>
              <a:rPr sz="1600" spc="-110" dirty="0">
                <a:latin typeface="Times New Roman"/>
                <a:cs typeface="Times New Roman"/>
              </a:rPr>
              <a:t> </a:t>
            </a:r>
            <a:r>
              <a:rPr sz="1600" dirty="0">
                <a:latin typeface="Times New Roman"/>
                <a:cs typeface="Times New Roman"/>
              </a:rPr>
              <a:t>18</a:t>
            </a:r>
          </a:p>
          <a:p>
            <a:pPr marL="12700" marR="5080">
              <a:lnSpc>
                <a:spcPts val="3040"/>
              </a:lnSpc>
              <a:spcBef>
                <a:spcPts val="245"/>
              </a:spcBef>
              <a:tabLst>
                <a:tab pos="731520" algn="l"/>
              </a:tabLst>
            </a:pPr>
            <a:r>
              <a:rPr sz="1600" spc="-5" dirty="0">
                <a:solidFill>
                  <a:srgbClr val="4B4B4B"/>
                </a:solidFill>
                <a:latin typeface="Times New Roman"/>
                <a:cs typeface="Times New Roman"/>
              </a:rPr>
              <a:t>VIII	</a:t>
            </a:r>
            <a:r>
              <a:rPr sz="1600" spc="-5" dirty="0">
                <a:latin typeface="Times New Roman"/>
                <a:cs typeface="Times New Roman"/>
              </a:rPr>
              <a:t>Architecture système </a:t>
            </a:r>
            <a:r>
              <a:rPr sz="1600" i="1" spc="-5" dirty="0">
                <a:solidFill>
                  <a:srgbClr val="5F5F5F"/>
                </a:solidFill>
                <a:latin typeface="Times New Roman"/>
                <a:cs typeface="Times New Roman"/>
              </a:rPr>
              <a:t>System architecture </a:t>
            </a:r>
            <a:r>
              <a:rPr sz="1600" spc="-10" dirty="0">
                <a:latin typeface="Times New Roman"/>
                <a:cs typeface="Times New Roman"/>
              </a:rPr>
              <a:t>................................... </a:t>
            </a:r>
            <a:r>
              <a:rPr sz="1600" dirty="0">
                <a:latin typeface="Times New Roman"/>
                <a:cs typeface="Times New Roman"/>
              </a:rPr>
              <a:t>20  </a:t>
            </a:r>
            <a:r>
              <a:rPr sz="1600" spc="-10" dirty="0">
                <a:latin typeface="Times New Roman"/>
                <a:cs typeface="Times New Roman"/>
              </a:rPr>
              <a:t>IX</a:t>
            </a:r>
            <a:endParaRPr sz="1600" dirty="0">
              <a:latin typeface="Times New Roman"/>
              <a:cs typeface="Times New Roman"/>
            </a:endParaRPr>
          </a:p>
          <a:p>
            <a:pPr marL="12700">
              <a:lnSpc>
                <a:spcPct val="100000"/>
              </a:lnSpc>
              <a:spcBef>
                <a:spcPts val="825"/>
              </a:spcBef>
            </a:pPr>
            <a:r>
              <a:rPr sz="1600" spc="-5" dirty="0">
                <a:latin typeface="Times New Roman"/>
                <a:cs typeface="Times New Roman"/>
              </a:rPr>
              <a:t>X</a:t>
            </a:r>
            <a:endParaRPr sz="1600" dirty="0">
              <a:latin typeface="Times New Roman"/>
              <a:cs typeface="Times New Roman"/>
            </a:endParaRPr>
          </a:p>
          <a:p>
            <a:pPr marL="12700">
              <a:lnSpc>
                <a:spcPct val="100000"/>
              </a:lnSpc>
              <a:spcBef>
                <a:spcPts val="1115"/>
              </a:spcBef>
            </a:pPr>
            <a:r>
              <a:rPr sz="1600" spc="-10" dirty="0">
                <a:solidFill>
                  <a:srgbClr val="585858"/>
                </a:solidFill>
                <a:latin typeface="Times New Roman"/>
                <a:cs typeface="Times New Roman"/>
              </a:rPr>
              <a:t>XI</a:t>
            </a:r>
            <a:endParaRPr sz="1600" dirty="0">
              <a:latin typeface="Times New Roman"/>
              <a:cs typeface="Times New Roman"/>
            </a:endParaRPr>
          </a:p>
          <a:p>
            <a:pPr marL="12700" marR="5767705">
              <a:lnSpc>
                <a:spcPct val="158400"/>
              </a:lnSpc>
              <a:spcBef>
                <a:spcPts val="10"/>
              </a:spcBef>
            </a:pPr>
            <a:r>
              <a:rPr sz="1600" spc="-5" dirty="0">
                <a:solidFill>
                  <a:srgbClr val="585858"/>
                </a:solidFill>
                <a:latin typeface="Times New Roman"/>
                <a:cs typeface="Times New Roman"/>
              </a:rPr>
              <a:t>XII  XIII  XIV  </a:t>
            </a:r>
            <a:r>
              <a:rPr sz="1600" spc="-10" dirty="0">
                <a:solidFill>
                  <a:srgbClr val="585858"/>
                </a:solidFill>
                <a:latin typeface="Times New Roman"/>
                <a:cs typeface="Times New Roman"/>
              </a:rPr>
              <a:t>XV</a:t>
            </a:r>
            <a:endParaRPr sz="1600" dirty="0">
              <a:latin typeface="Times New Roman"/>
              <a:cs typeface="Times New Roman"/>
            </a:endParaRPr>
          </a:p>
        </p:txBody>
      </p:sp>
      <p:sp>
        <p:nvSpPr>
          <p:cNvPr id="15" name="object 16">
            <a:extLst>
              <a:ext uri="{FF2B5EF4-FFF2-40B4-BE49-F238E27FC236}">
                <a16:creationId xmlns:a16="http://schemas.microsoft.com/office/drawing/2014/main" id="{E1B3F99D-5AC0-4D83-92BB-E7513D51A0D1}"/>
              </a:ext>
            </a:extLst>
          </p:cNvPr>
          <p:cNvSpPr txBox="1"/>
          <p:nvPr/>
        </p:nvSpPr>
        <p:spPr>
          <a:xfrm>
            <a:off x="1129080" y="8629650"/>
            <a:ext cx="6148705" cy="1122045"/>
          </a:xfrm>
          <a:prstGeom prst="rect">
            <a:avLst/>
          </a:prstGeom>
        </p:spPr>
        <p:txBody>
          <a:bodyPr vert="horz" wrap="square" lIns="0" tIns="12065" rIns="0" bIns="0" rtlCol="0">
            <a:spAutoFit/>
          </a:bodyPr>
          <a:lstStyle/>
          <a:p>
            <a:pPr marL="731520">
              <a:lnSpc>
                <a:spcPts val="1880"/>
              </a:lnSpc>
              <a:spcBef>
                <a:spcPts val="95"/>
              </a:spcBef>
            </a:pPr>
            <a:r>
              <a:rPr sz="1600" spc="-5" dirty="0">
                <a:latin typeface="Times New Roman"/>
                <a:cs typeface="Times New Roman"/>
              </a:rPr>
              <a:t>Configuration d'une commande multiaxes</a:t>
            </a:r>
            <a:r>
              <a:rPr sz="1600" spc="50" dirty="0">
                <a:latin typeface="Times New Roman"/>
                <a:cs typeface="Times New Roman"/>
              </a:rPr>
              <a:t> </a:t>
            </a:r>
            <a:r>
              <a:rPr sz="1600" i="1" spc="-5" dirty="0">
                <a:solidFill>
                  <a:srgbClr val="5F5F5F"/>
                </a:solidFill>
                <a:latin typeface="Times New Roman"/>
                <a:cs typeface="Times New Roman"/>
              </a:rPr>
              <a:t>Multiaxis</a:t>
            </a:r>
            <a:endParaRPr sz="1600">
              <a:latin typeface="Times New Roman"/>
              <a:cs typeface="Times New Roman"/>
            </a:endParaRPr>
          </a:p>
          <a:p>
            <a:pPr marL="731520">
              <a:lnSpc>
                <a:spcPts val="1880"/>
              </a:lnSpc>
            </a:pPr>
            <a:r>
              <a:rPr sz="1600" i="1" spc="-5" dirty="0">
                <a:solidFill>
                  <a:srgbClr val="5F5F5F"/>
                </a:solidFill>
                <a:latin typeface="Times New Roman"/>
                <a:cs typeface="Times New Roman"/>
              </a:rPr>
              <a:t>control </a:t>
            </a:r>
            <a:r>
              <a:rPr sz="1600" i="1" dirty="0">
                <a:solidFill>
                  <a:srgbClr val="5F5F5F"/>
                </a:solidFill>
                <a:latin typeface="Times New Roman"/>
                <a:cs typeface="Times New Roman"/>
              </a:rPr>
              <a:t>unit </a:t>
            </a:r>
            <a:r>
              <a:rPr sz="1600" i="1" spc="-5" dirty="0">
                <a:solidFill>
                  <a:srgbClr val="5F5F5F"/>
                </a:solidFill>
                <a:latin typeface="Times New Roman"/>
                <a:cs typeface="Times New Roman"/>
              </a:rPr>
              <a:t>configuration</a:t>
            </a:r>
            <a:r>
              <a:rPr sz="1600" spc="-5" dirty="0">
                <a:latin typeface="Times New Roman"/>
                <a:cs typeface="Times New Roman"/>
              </a:rPr>
              <a:t>.............................................................</a:t>
            </a:r>
            <a:r>
              <a:rPr sz="1600" spc="-315" dirty="0">
                <a:latin typeface="Times New Roman"/>
                <a:cs typeface="Times New Roman"/>
              </a:rPr>
              <a:t> </a:t>
            </a:r>
            <a:r>
              <a:rPr sz="1600" dirty="0">
                <a:latin typeface="Times New Roman"/>
                <a:cs typeface="Times New Roman"/>
              </a:rPr>
              <a:t>36</a:t>
            </a:r>
            <a:endParaRPr sz="1600">
              <a:latin typeface="Times New Roman"/>
              <a:cs typeface="Times New Roman"/>
            </a:endParaRPr>
          </a:p>
          <a:p>
            <a:pPr marL="12700">
              <a:lnSpc>
                <a:spcPts val="1885"/>
              </a:lnSpc>
              <a:spcBef>
                <a:spcPts val="1115"/>
              </a:spcBef>
              <a:tabLst>
                <a:tab pos="731520" algn="l"/>
              </a:tabLst>
            </a:pPr>
            <a:r>
              <a:rPr sz="1600" spc="-10" dirty="0">
                <a:solidFill>
                  <a:srgbClr val="585858"/>
                </a:solidFill>
                <a:latin typeface="Times New Roman"/>
                <a:cs typeface="Times New Roman"/>
              </a:rPr>
              <a:t>XVI	</a:t>
            </a:r>
            <a:r>
              <a:rPr sz="1600" spc="-5" dirty="0">
                <a:latin typeface="Times New Roman"/>
                <a:cs typeface="Times New Roman"/>
              </a:rPr>
              <a:t>Maintenance – expertise – contrôle </a:t>
            </a:r>
            <a:r>
              <a:rPr sz="1600" i="1" spc="-5" dirty="0">
                <a:solidFill>
                  <a:srgbClr val="5F5F5F"/>
                </a:solidFill>
                <a:latin typeface="Times New Roman"/>
                <a:cs typeface="Times New Roman"/>
              </a:rPr>
              <a:t>Maintenance</a:t>
            </a:r>
            <a:r>
              <a:rPr sz="1600" i="1" spc="30" dirty="0">
                <a:solidFill>
                  <a:srgbClr val="5F5F5F"/>
                </a:solidFill>
                <a:latin typeface="Times New Roman"/>
                <a:cs typeface="Times New Roman"/>
              </a:rPr>
              <a:t> </a:t>
            </a:r>
            <a:r>
              <a:rPr sz="1600" i="1" spc="-5" dirty="0">
                <a:solidFill>
                  <a:srgbClr val="5F5F5F"/>
                </a:solidFill>
                <a:latin typeface="Times New Roman"/>
                <a:cs typeface="Times New Roman"/>
              </a:rPr>
              <a:t>–</a:t>
            </a:r>
            <a:endParaRPr sz="1600">
              <a:latin typeface="Times New Roman"/>
              <a:cs typeface="Times New Roman"/>
            </a:endParaRPr>
          </a:p>
          <a:p>
            <a:pPr marL="731520">
              <a:lnSpc>
                <a:spcPts val="1885"/>
              </a:lnSpc>
            </a:pPr>
            <a:r>
              <a:rPr sz="1600" i="1" spc="-5" dirty="0">
                <a:solidFill>
                  <a:srgbClr val="5F5F5F"/>
                </a:solidFill>
                <a:latin typeface="Times New Roman"/>
                <a:cs typeface="Times New Roman"/>
              </a:rPr>
              <a:t>expertise – control </a:t>
            </a:r>
            <a:r>
              <a:rPr sz="1600" spc="-10" dirty="0">
                <a:latin typeface="Times New Roman"/>
                <a:cs typeface="Times New Roman"/>
              </a:rPr>
              <a:t>........................................................................</a:t>
            </a:r>
            <a:r>
              <a:rPr sz="1600" spc="-145" dirty="0">
                <a:latin typeface="Times New Roman"/>
                <a:cs typeface="Times New Roman"/>
              </a:rPr>
              <a:t> </a:t>
            </a:r>
            <a:r>
              <a:rPr sz="1600" dirty="0">
                <a:latin typeface="Times New Roman"/>
                <a:cs typeface="Times New Roman"/>
              </a:rPr>
              <a:t>40</a:t>
            </a:r>
            <a:endParaRPr sz="1600">
              <a:latin typeface="Times New Roman"/>
              <a:cs typeface="Times New Roman"/>
            </a:endParaRPr>
          </a:p>
        </p:txBody>
      </p:sp>
    </p:spTree>
    <p:extLst>
      <p:ext uri="{BB962C8B-B14F-4D97-AF65-F5344CB8AC3E}">
        <p14:creationId xmlns:p14="http://schemas.microsoft.com/office/powerpoint/2010/main" val="2943628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idx="4294967295"/>
          </p:nvPr>
        </p:nvSpPr>
        <p:spPr>
          <a:xfrm>
            <a:off x="917575" y="1063625"/>
            <a:ext cx="6638925" cy="755650"/>
          </a:xfrm>
          <a:prstGeom prst="rect">
            <a:avLst/>
          </a:prstGeom>
        </p:spPr>
        <p:txBody>
          <a:bodyPr vert="horz" wrap="square" lIns="0" tIns="12700" rIns="0" bIns="0" rtlCol="0">
            <a:spAutoFit/>
          </a:bodyPr>
          <a:lstStyle/>
          <a:p>
            <a:pPr marL="2340610">
              <a:lnSpc>
                <a:spcPts val="2875"/>
              </a:lnSpc>
              <a:spcBef>
                <a:spcPts val="100"/>
              </a:spcBef>
            </a:pPr>
            <a:r>
              <a:rPr spc="-5" dirty="0"/>
              <a:t>Maintenance </a:t>
            </a:r>
            <a:r>
              <a:rPr dirty="0"/>
              <a:t>– expertise –</a:t>
            </a:r>
            <a:r>
              <a:rPr spc="-55" dirty="0"/>
              <a:t> </a:t>
            </a:r>
            <a:r>
              <a:rPr dirty="0"/>
              <a:t>contrôle</a:t>
            </a:r>
          </a:p>
          <a:p>
            <a:pPr marL="2440940">
              <a:lnSpc>
                <a:spcPts val="2875"/>
              </a:lnSpc>
            </a:pPr>
            <a:r>
              <a:rPr i="1" spc="-5" dirty="0">
                <a:solidFill>
                  <a:srgbClr val="5F5F5F"/>
                </a:solidFill>
                <a:latin typeface="Times New Roman"/>
                <a:cs typeface="Times New Roman"/>
              </a:rPr>
              <a:t>Maintenance </a:t>
            </a:r>
            <a:r>
              <a:rPr i="1" dirty="0">
                <a:solidFill>
                  <a:srgbClr val="5F5F5F"/>
                </a:solidFill>
                <a:latin typeface="Times New Roman"/>
                <a:cs typeface="Times New Roman"/>
              </a:rPr>
              <a:t>– expertise –</a:t>
            </a:r>
            <a:r>
              <a:rPr i="1" spc="-50" dirty="0">
                <a:solidFill>
                  <a:srgbClr val="5F5F5F"/>
                </a:solidFill>
                <a:latin typeface="Times New Roman"/>
                <a:cs typeface="Times New Roman"/>
              </a:rPr>
              <a:t> </a:t>
            </a:r>
            <a:r>
              <a:rPr i="1" dirty="0">
                <a:solidFill>
                  <a:srgbClr val="5F5F5F"/>
                </a:solidFill>
                <a:latin typeface="Times New Roman"/>
                <a:cs typeface="Times New Roman"/>
              </a:rPr>
              <a:t>control</a:t>
            </a:r>
          </a:p>
        </p:txBody>
      </p:sp>
      <p:sp>
        <p:nvSpPr>
          <p:cNvPr id="6" name="object 6"/>
          <p:cNvSpPr txBox="1"/>
          <p:nvPr/>
        </p:nvSpPr>
        <p:spPr>
          <a:xfrm>
            <a:off x="618236" y="2122677"/>
            <a:ext cx="2953385" cy="6720840"/>
          </a:xfrm>
          <a:prstGeom prst="rect">
            <a:avLst/>
          </a:prstGeom>
        </p:spPr>
        <p:txBody>
          <a:bodyPr vert="horz" wrap="square" lIns="0" tIns="12700" rIns="0" bIns="0" rtlCol="0">
            <a:spAutoFit/>
          </a:bodyPr>
          <a:lstStyle/>
          <a:p>
            <a:pPr marL="18415" algn="just">
              <a:lnSpc>
                <a:spcPct val="100000"/>
              </a:lnSpc>
              <a:spcBef>
                <a:spcPts val="100"/>
              </a:spcBef>
            </a:pPr>
            <a:r>
              <a:rPr sz="1100" dirty="0">
                <a:latin typeface="Times New Roman"/>
                <a:cs typeface="Times New Roman"/>
              </a:rPr>
              <a:t>1 - </a:t>
            </a:r>
            <a:r>
              <a:rPr sz="1100" spc="-5" dirty="0">
                <a:latin typeface="Times New Roman"/>
                <a:cs typeface="Times New Roman"/>
              </a:rPr>
              <a:t>EXPERTISE DU</a:t>
            </a:r>
            <a:r>
              <a:rPr sz="1100" spc="-35" dirty="0">
                <a:latin typeface="Times New Roman"/>
                <a:cs typeface="Times New Roman"/>
              </a:rPr>
              <a:t> </a:t>
            </a:r>
            <a:r>
              <a:rPr sz="1100" dirty="0">
                <a:latin typeface="Times New Roman"/>
                <a:cs typeface="Times New Roman"/>
              </a:rPr>
              <a:t>MATERIEL</a:t>
            </a:r>
            <a:endParaRPr sz="1100">
              <a:latin typeface="Times New Roman"/>
              <a:cs typeface="Times New Roman"/>
            </a:endParaRPr>
          </a:p>
          <a:p>
            <a:pPr>
              <a:lnSpc>
                <a:spcPct val="100000"/>
              </a:lnSpc>
              <a:spcBef>
                <a:spcPts val="45"/>
              </a:spcBef>
            </a:pPr>
            <a:endParaRPr sz="1100">
              <a:latin typeface="Times New Roman"/>
              <a:cs typeface="Times New Roman"/>
            </a:endParaRPr>
          </a:p>
          <a:p>
            <a:pPr marL="158750" marR="5080" indent="-146685" algn="just">
              <a:lnSpc>
                <a:spcPct val="99900"/>
              </a:lnSpc>
              <a:buChar char="•"/>
              <a:tabLst>
                <a:tab pos="159385" algn="l"/>
              </a:tabLst>
            </a:pPr>
            <a:r>
              <a:rPr sz="1100" spc="-5" dirty="0">
                <a:latin typeface="Times New Roman"/>
                <a:cs typeface="Times New Roman"/>
              </a:rPr>
              <a:t>Etablissement d’un rapport </a:t>
            </a:r>
            <a:r>
              <a:rPr sz="1100" dirty="0">
                <a:latin typeface="Times New Roman"/>
                <a:cs typeface="Times New Roman"/>
              </a:rPr>
              <a:t>qui </a:t>
            </a:r>
            <a:r>
              <a:rPr sz="1100" spc="-5" dirty="0">
                <a:latin typeface="Times New Roman"/>
                <a:cs typeface="Times New Roman"/>
              </a:rPr>
              <a:t>met </a:t>
            </a:r>
            <a:r>
              <a:rPr sz="1100" dirty="0">
                <a:latin typeface="Times New Roman"/>
                <a:cs typeface="Times New Roman"/>
              </a:rPr>
              <a:t>en </a:t>
            </a:r>
            <a:r>
              <a:rPr sz="1100" spc="-5" dirty="0">
                <a:latin typeface="Times New Roman"/>
                <a:cs typeface="Times New Roman"/>
              </a:rPr>
              <a:t>évidence  </a:t>
            </a:r>
            <a:r>
              <a:rPr sz="1100" dirty="0">
                <a:latin typeface="Times New Roman"/>
                <a:cs typeface="Times New Roman"/>
              </a:rPr>
              <a:t>et </a:t>
            </a:r>
            <a:r>
              <a:rPr sz="1100" spc="-5" dirty="0">
                <a:latin typeface="Times New Roman"/>
                <a:cs typeface="Times New Roman"/>
              </a:rPr>
              <a:t>évalue </a:t>
            </a:r>
            <a:r>
              <a:rPr sz="1100" dirty="0">
                <a:latin typeface="Times New Roman"/>
                <a:cs typeface="Times New Roman"/>
              </a:rPr>
              <a:t>: le </a:t>
            </a:r>
            <a:r>
              <a:rPr sz="1100" spc="-5" dirty="0">
                <a:latin typeface="Times New Roman"/>
                <a:cs typeface="Times New Roman"/>
              </a:rPr>
              <a:t>niveau </a:t>
            </a:r>
            <a:r>
              <a:rPr sz="1100" dirty="0">
                <a:latin typeface="Times New Roman"/>
                <a:cs typeface="Times New Roman"/>
              </a:rPr>
              <a:t>de </a:t>
            </a:r>
            <a:r>
              <a:rPr sz="1100" spc="-5" dirty="0">
                <a:latin typeface="Times New Roman"/>
                <a:cs typeface="Times New Roman"/>
              </a:rPr>
              <a:t>vétusté, l’état et  l’obsolescence éventuelle des composants  </a:t>
            </a:r>
            <a:r>
              <a:rPr sz="1100" dirty="0">
                <a:latin typeface="Times New Roman"/>
                <a:cs typeface="Times New Roman"/>
              </a:rPr>
              <a:t>mécaniques, </a:t>
            </a:r>
            <a:r>
              <a:rPr sz="1100" spc="-5" dirty="0">
                <a:latin typeface="Times New Roman"/>
                <a:cs typeface="Times New Roman"/>
              </a:rPr>
              <a:t>électromécaniques, électroniques,  </a:t>
            </a:r>
            <a:r>
              <a:rPr sz="1100" dirty="0">
                <a:latin typeface="Times New Roman"/>
                <a:cs typeface="Times New Roman"/>
              </a:rPr>
              <a:t>les </a:t>
            </a:r>
            <a:r>
              <a:rPr sz="1100" spc="-5" dirty="0">
                <a:latin typeface="Times New Roman"/>
                <a:cs typeface="Times New Roman"/>
              </a:rPr>
              <a:t>défaillances potentielles </a:t>
            </a:r>
            <a:r>
              <a:rPr sz="1100" dirty="0">
                <a:latin typeface="Times New Roman"/>
                <a:cs typeface="Times New Roman"/>
              </a:rPr>
              <a:t>du réseau </a:t>
            </a:r>
            <a:r>
              <a:rPr sz="1100" spc="-10" dirty="0">
                <a:latin typeface="Times New Roman"/>
                <a:cs typeface="Times New Roman"/>
              </a:rPr>
              <a:t>de  </a:t>
            </a:r>
            <a:r>
              <a:rPr sz="1100" spc="-5" dirty="0">
                <a:latin typeface="Times New Roman"/>
                <a:cs typeface="Times New Roman"/>
              </a:rPr>
              <a:t>câblage/connexions et commandes </a:t>
            </a:r>
            <a:r>
              <a:rPr sz="1100" dirty="0">
                <a:latin typeface="Times New Roman"/>
                <a:cs typeface="Times New Roman"/>
              </a:rPr>
              <a:t>d’axes, les  non </a:t>
            </a:r>
            <a:r>
              <a:rPr sz="1100" spc="-5" dirty="0">
                <a:latin typeface="Times New Roman"/>
                <a:cs typeface="Times New Roman"/>
              </a:rPr>
              <a:t>conformités techniques </a:t>
            </a:r>
            <a:r>
              <a:rPr sz="1100" dirty="0">
                <a:latin typeface="Times New Roman"/>
                <a:cs typeface="Times New Roman"/>
              </a:rPr>
              <a:t>et de </a:t>
            </a:r>
            <a:r>
              <a:rPr sz="1100" spc="-5" dirty="0">
                <a:latin typeface="Times New Roman"/>
                <a:cs typeface="Times New Roman"/>
              </a:rPr>
              <a:t>sécurité,</a:t>
            </a:r>
            <a:r>
              <a:rPr sz="1100" spc="15" dirty="0">
                <a:latin typeface="Times New Roman"/>
                <a:cs typeface="Times New Roman"/>
              </a:rPr>
              <a:t> </a:t>
            </a:r>
            <a:r>
              <a:rPr sz="1100" spc="-5" dirty="0">
                <a:latin typeface="Times New Roman"/>
                <a:cs typeface="Times New Roman"/>
              </a:rPr>
              <a:t>etc...</a:t>
            </a:r>
            <a:endParaRPr sz="1100">
              <a:latin typeface="Times New Roman"/>
              <a:cs typeface="Times New Roman"/>
            </a:endParaRPr>
          </a:p>
          <a:p>
            <a:pPr>
              <a:lnSpc>
                <a:spcPct val="100000"/>
              </a:lnSpc>
              <a:spcBef>
                <a:spcPts val="5"/>
              </a:spcBef>
              <a:buFont typeface="Times New Roman"/>
              <a:buChar char="•"/>
            </a:pPr>
            <a:endParaRPr sz="1150">
              <a:latin typeface="Times New Roman"/>
              <a:cs typeface="Times New Roman"/>
            </a:endParaRPr>
          </a:p>
          <a:p>
            <a:pPr marL="158750" marR="82550" indent="-146685" algn="just">
              <a:lnSpc>
                <a:spcPct val="99500"/>
              </a:lnSpc>
              <a:buChar char="•"/>
              <a:tabLst>
                <a:tab pos="159385" algn="l"/>
              </a:tabLst>
            </a:pPr>
            <a:r>
              <a:rPr sz="1100" spc="-5" dirty="0">
                <a:latin typeface="Times New Roman"/>
                <a:cs typeface="Times New Roman"/>
              </a:rPr>
              <a:t>Proposition d’évolutions qu’il serait souhaitable  </a:t>
            </a:r>
            <a:r>
              <a:rPr sz="1100" dirty="0">
                <a:latin typeface="Times New Roman"/>
                <a:cs typeface="Times New Roman"/>
              </a:rPr>
              <a:t>de </a:t>
            </a:r>
            <a:r>
              <a:rPr sz="1100" spc="-5" dirty="0">
                <a:latin typeface="Times New Roman"/>
                <a:cs typeface="Times New Roman"/>
              </a:rPr>
              <a:t>programmer </a:t>
            </a:r>
            <a:r>
              <a:rPr sz="1100" dirty="0">
                <a:latin typeface="Times New Roman"/>
                <a:cs typeface="Times New Roman"/>
              </a:rPr>
              <a:t>pour </a:t>
            </a:r>
            <a:r>
              <a:rPr sz="1100" spc="-5" dirty="0">
                <a:latin typeface="Times New Roman"/>
                <a:cs typeface="Times New Roman"/>
              </a:rPr>
              <a:t>atteindre vos objectifs  d’exploitation</a:t>
            </a:r>
            <a:endParaRPr sz="1100">
              <a:latin typeface="Times New Roman"/>
              <a:cs typeface="Times New Roman"/>
            </a:endParaRPr>
          </a:p>
          <a:p>
            <a:pPr>
              <a:lnSpc>
                <a:spcPct val="100000"/>
              </a:lnSpc>
            </a:pPr>
            <a:endParaRPr sz="1200">
              <a:latin typeface="Times New Roman"/>
              <a:cs typeface="Times New Roman"/>
            </a:endParaRPr>
          </a:p>
          <a:p>
            <a:pPr>
              <a:lnSpc>
                <a:spcPct val="100000"/>
              </a:lnSpc>
            </a:pPr>
            <a:endParaRPr sz="1100">
              <a:latin typeface="Times New Roman"/>
              <a:cs typeface="Times New Roman"/>
            </a:endParaRPr>
          </a:p>
          <a:p>
            <a:pPr marL="18415" marR="5715" algn="just">
              <a:lnSpc>
                <a:spcPct val="99800"/>
              </a:lnSpc>
            </a:pPr>
            <a:r>
              <a:rPr sz="1100" spc="-10" dirty="0">
                <a:latin typeface="Times New Roman"/>
                <a:cs typeface="Times New Roman"/>
              </a:rPr>
              <a:t>Il </a:t>
            </a:r>
            <a:r>
              <a:rPr sz="1100" dirty="0">
                <a:latin typeface="Times New Roman"/>
                <a:cs typeface="Times New Roman"/>
              </a:rPr>
              <a:t>est </a:t>
            </a:r>
            <a:r>
              <a:rPr sz="1100" spc="-5" dirty="0">
                <a:latin typeface="Times New Roman"/>
                <a:cs typeface="Times New Roman"/>
              </a:rPr>
              <a:t>important </a:t>
            </a:r>
            <a:r>
              <a:rPr sz="1100" dirty="0">
                <a:latin typeface="Times New Roman"/>
                <a:cs typeface="Times New Roman"/>
              </a:rPr>
              <a:t>de </a:t>
            </a:r>
            <a:r>
              <a:rPr sz="1100" spc="-5" dirty="0">
                <a:latin typeface="Times New Roman"/>
                <a:cs typeface="Times New Roman"/>
              </a:rPr>
              <a:t>signaler que notre unité </a:t>
            </a:r>
            <a:r>
              <a:rPr sz="1100" dirty="0">
                <a:latin typeface="Times New Roman"/>
                <a:cs typeface="Times New Roman"/>
              </a:rPr>
              <a:t>de  </a:t>
            </a:r>
            <a:r>
              <a:rPr sz="1100" spc="-5" dirty="0">
                <a:latin typeface="Times New Roman"/>
                <a:cs typeface="Times New Roman"/>
              </a:rPr>
              <a:t>contrôle multiaxes AC 9030, </a:t>
            </a:r>
            <a:r>
              <a:rPr sz="1100" dirty="0">
                <a:latin typeface="Times New Roman"/>
                <a:cs typeface="Times New Roman"/>
              </a:rPr>
              <a:t>de </a:t>
            </a:r>
            <a:r>
              <a:rPr sz="1100" spc="-5" dirty="0">
                <a:latin typeface="Times New Roman"/>
                <a:cs typeface="Times New Roman"/>
              </a:rPr>
              <a:t>par </a:t>
            </a:r>
            <a:r>
              <a:rPr sz="1100" dirty="0">
                <a:latin typeface="Times New Roman"/>
                <a:cs typeface="Times New Roman"/>
              </a:rPr>
              <a:t>sa </a:t>
            </a:r>
            <a:r>
              <a:rPr sz="1100" spc="-5" dirty="0">
                <a:latin typeface="Times New Roman"/>
                <a:cs typeface="Times New Roman"/>
              </a:rPr>
              <a:t>grande  modularité, permet </a:t>
            </a:r>
            <a:r>
              <a:rPr sz="1100" dirty="0">
                <a:latin typeface="Times New Roman"/>
                <a:cs typeface="Times New Roman"/>
              </a:rPr>
              <a:t>de </a:t>
            </a:r>
            <a:r>
              <a:rPr sz="1100" spc="-5" dirty="0">
                <a:latin typeface="Times New Roman"/>
                <a:cs typeface="Times New Roman"/>
              </a:rPr>
              <a:t>s’adapter </a:t>
            </a:r>
            <a:r>
              <a:rPr sz="1100" dirty="0">
                <a:latin typeface="Times New Roman"/>
                <a:cs typeface="Times New Roman"/>
              </a:rPr>
              <a:t>à tous </a:t>
            </a:r>
            <a:r>
              <a:rPr sz="1100" spc="-5" dirty="0">
                <a:latin typeface="Times New Roman"/>
                <a:cs typeface="Times New Roman"/>
              </a:rPr>
              <a:t>les  positionneurs. Elle décharge </a:t>
            </a:r>
            <a:r>
              <a:rPr sz="1100" dirty="0">
                <a:latin typeface="Times New Roman"/>
                <a:cs typeface="Times New Roman"/>
              </a:rPr>
              <a:t>le </a:t>
            </a:r>
            <a:r>
              <a:rPr sz="1100" spc="-5" dirty="0">
                <a:latin typeface="Times New Roman"/>
                <a:cs typeface="Times New Roman"/>
              </a:rPr>
              <a:t>logiciel </a:t>
            </a:r>
            <a:r>
              <a:rPr sz="1100" spc="-10" dirty="0">
                <a:latin typeface="Times New Roman"/>
                <a:cs typeface="Times New Roman"/>
              </a:rPr>
              <a:t>de </a:t>
            </a:r>
            <a:r>
              <a:rPr sz="1100" spc="-5" dirty="0">
                <a:latin typeface="Times New Roman"/>
                <a:cs typeface="Times New Roman"/>
              </a:rPr>
              <a:t>mesures  </a:t>
            </a:r>
            <a:r>
              <a:rPr sz="1100" dirty="0">
                <a:latin typeface="Times New Roman"/>
                <a:cs typeface="Times New Roman"/>
              </a:rPr>
              <a:t>des </a:t>
            </a:r>
            <a:r>
              <a:rPr sz="1100" spc="-5" dirty="0">
                <a:latin typeface="Times New Roman"/>
                <a:cs typeface="Times New Roman"/>
              </a:rPr>
              <a:t>tâches </a:t>
            </a:r>
            <a:r>
              <a:rPr sz="1100" dirty="0">
                <a:latin typeface="Times New Roman"/>
                <a:cs typeface="Times New Roman"/>
              </a:rPr>
              <a:t>de </a:t>
            </a:r>
            <a:r>
              <a:rPr sz="1100" spc="-5" dirty="0">
                <a:latin typeface="Times New Roman"/>
                <a:cs typeface="Times New Roman"/>
              </a:rPr>
              <a:t>gestion des mouvements </a:t>
            </a:r>
            <a:r>
              <a:rPr sz="1100" dirty="0">
                <a:latin typeface="Times New Roman"/>
                <a:cs typeface="Times New Roman"/>
              </a:rPr>
              <a:t>et de  synchronisation des</a:t>
            </a:r>
            <a:r>
              <a:rPr sz="1100" spc="-30" dirty="0">
                <a:latin typeface="Times New Roman"/>
                <a:cs typeface="Times New Roman"/>
              </a:rPr>
              <a:t> </a:t>
            </a:r>
            <a:r>
              <a:rPr sz="1100" spc="-5" dirty="0">
                <a:latin typeface="Times New Roman"/>
                <a:cs typeface="Times New Roman"/>
              </a:rPr>
              <a:t>acquisitions.</a:t>
            </a:r>
            <a:endParaRPr sz="1100">
              <a:latin typeface="Times New Roman"/>
              <a:cs typeface="Times New Roman"/>
            </a:endParaRPr>
          </a:p>
          <a:p>
            <a:pPr>
              <a:lnSpc>
                <a:spcPct val="100000"/>
              </a:lnSpc>
              <a:spcBef>
                <a:spcPts val="45"/>
              </a:spcBef>
            </a:pPr>
            <a:endParaRPr sz="1100">
              <a:latin typeface="Times New Roman"/>
              <a:cs typeface="Times New Roman"/>
            </a:endParaRPr>
          </a:p>
          <a:p>
            <a:pPr marL="18415" marR="85090" algn="just">
              <a:lnSpc>
                <a:spcPct val="100000"/>
              </a:lnSpc>
            </a:pPr>
            <a:r>
              <a:rPr sz="1100" spc="-5" dirty="0">
                <a:latin typeface="Times New Roman"/>
                <a:cs typeface="Times New Roman"/>
              </a:rPr>
              <a:t>Associée </a:t>
            </a:r>
            <a:r>
              <a:rPr sz="1100" dirty="0">
                <a:latin typeface="Times New Roman"/>
                <a:cs typeface="Times New Roman"/>
              </a:rPr>
              <a:t>à un </a:t>
            </a:r>
            <a:r>
              <a:rPr sz="1100" spc="-5" dirty="0">
                <a:latin typeface="Times New Roman"/>
                <a:cs typeface="Times New Roman"/>
              </a:rPr>
              <a:t>logiciel </a:t>
            </a:r>
            <a:r>
              <a:rPr sz="1100" spc="-10" dirty="0">
                <a:latin typeface="Times New Roman"/>
                <a:cs typeface="Times New Roman"/>
              </a:rPr>
              <a:t>de </a:t>
            </a:r>
            <a:r>
              <a:rPr sz="1100" spc="-5" dirty="0">
                <a:latin typeface="Times New Roman"/>
                <a:cs typeface="Times New Roman"/>
              </a:rPr>
              <a:t>mesures adéquat, elle  </a:t>
            </a:r>
            <a:r>
              <a:rPr sz="1100" dirty="0">
                <a:latin typeface="Times New Roman"/>
                <a:cs typeface="Times New Roman"/>
              </a:rPr>
              <a:t>apporte une </a:t>
            </a:r>
            <a:r>
              <a:rPr sz="1100" spc="-5" dirty="0">
                <a:latin typeface="Times New Roman"/>
                <a:cs typeface="Times New Roman"/>
              </a:rPr>
              <a:t>forte amélioration </a:t>
            </a:r>
            <a:r>
              <a:rPr sz="1100" dirty="0">
                <a:latin typeface="Times New Roman"/>
                <a:cs typeface="Times New Roman"/>
              </a:rPr>
              <a:t>de la </a:t>
            </a:r>
            <a:r>
              <a:rPr sz="1100" spc="-5" dirty="0">
                <a:latin typeface="Times New Roman"/>
                <a:cs typeface="Times New Roman"/>
              </a:rPr>
              <a:t>productivité  </a:t>
            </a:r>
            <a:r>
              <a:rPr sz="1100" dirty="0">
                <a:latin typeface="Times New Roman"/>
                <a:cs typeface="Times New Roman"/>
              </a:rPr>
              <a:t>de la</a:t>
            </a:r>
            <a:r>
              <a:rPr sz="1100" spc="-15" dirty="0">
                <a:latin typeface="Times New Roman"/>
                <a:cs typeface="Times New Roman"/>
              </a:rPr>
              <a:t> </a:t>
            </a:r>
            <a:r>
              <a:rPr sz="1100" spc="-5" dirty="0">
                <a:latin typeface="Times New Roman"/>
                <a:cs typeface="Times New Roman"/>
              </a:rPr>
              <a:t>base.</a:t>
            </a:r>
            <a:endParaRPr sz="1100">
              <a:latin typeface="Times New Roman"/>
              <a:cs typeface="Times New Roman"/>
            </a:endParaRPr>
          </a:p>
          <a:p>
            <a:pPr>
              <a:lnSpc>
                <a:spcPct val="100000"/>
              </a:lnSpc>
              <a:spcBef>
                <a:spcPts val="40"/>
              </a:spcBef>
            </a:pPr>
            <a:endParaRPr sz="1100">
              <a:latin typeface="Times New Roman"/>
              <a:cs typeface="Times New Roman"/>
            </a:endParaRPr>
          </a:p>
          <a:p>
            <a:pPr marL="18415" marR="6350" algn="just">
              <a:lnSpc>
                <a:spcPct val="100000"/>
              </a:lnSpc>
            </a:pPr>
            <a:r>
              <a:rPr sz="1100" spc="-5" dirty="0">
                <a:latin typeface="Times New Roman"/>
                <a:cs typeface="Times New Roman"/>
              </a:rPr>
              <a:t>De </a:t>
            </a:r>
            <a:r>
              <a:rPr sz="1100" dirty="0">
                <a:latin typeface="Times New Roman"/>
                <a:cs typeface="Times New Roman"/>
              </a:rPr>
              <a:t>plus, la </a:t>
            </a:r>
            <a:r>
              <a:rPr sz="1100" spc="-5" dirty="0">
                <a:latin typeface="Times New Roman"/>
                <a:cs typeface="Times New Roman"/>
              </a:rPr>
              <a:t>mise </a:t>
            </a:r>
            <a:r>
              <a:rPr sz="1100" dirty="0">
                <a:latin typeface="Times New Roman"/>
                <a:cs typeface="Times New Roman"/>
              </a:rPr>
              <a:t>en </a:t>
            </a:r>
            <a:r>
              <a:rPr sz="1100" spc="-5" dirty="0">
                <a:latin typeface="Times New Roman"/>
                <a:cs typeface="Times New Roman"/>
              </a:rPr>
              <a:t>place </a:t>
            </a:r>
            <a:r>
              <a:rPr sz="1100" dirty="0">
                <a:latin typeface="Times New Roman"/>
                <a:cs typeface="Times New Roman"/>
              </a:rPr>
              <a:t>de tables de </a:t>
            </a:r>
            <a:r>
              <a:rPr sz="1100" spc="-5" dirty="0">
                <a:latin typeface="Times New Roman"/>
                <a:cs typeface="Times New Roman"/>
              </a:rPr>
              <a:t>correction  </a:t>
            </a:r>
            <a:r>
              <a:rPr sz="1100" dirty="0">
                <a:latin typeface="Times New Roman"/>
                <a:cs typeface="Times New Roman"/>
              </a:rPr>
              <a:t>dans </a:t>
            </a:r>
            <a:r>
              <a:rPr sz="1100" spc="-5" dirty="0">
                <a:latin typeface="Times New Roman"/>
                <a:cs typeface="Times New Roman"/>
              </a:rPr>
              <a:t>l'unité </a:t>
            </a:r>
            <a:r>
              <a:rPr sz="1100" dirty="0">
                <a:latin typeface="Times New Roman"/>
                <a:cs typeface="Times New Roman"/>
              </a:rPr>
              <a:t>de </a:t>
            </a:r>
            <a:r>
              <a:rPr sz="1100" spc="-5" dirty="0">
                <a:latin typeface="Times New Roman"/>
                <a:cs typeface="Times New Roman"/>
              </a:rPr>
              <a:t>contrôle permet </a:t>
            </a:r>
            <a:r>
              <a:rPr sz="1100" dirty="0">
                <a:latin typeface="Times New Roman"/>
                <a:cs typeface="Times New Roman"/>
              </a:rPr>
              <a:t>de répondre </a:t>
            </a:r>
            <a:r>
              <a:rPr sz="1100" spc="-5" dirty="0">
                <a:latin typeface="Times New Roman"/>
                <a:cs typeface="Times New Roman"/>
              </a:rPr>
              <a:t>aux  critères qualité par compensation logicielle </a:t>
            </a:r>
            <a:r>
              <a:rPr sz="1100" dirty="0">
                <a:latin typeface="Times New Roman"/>
                <a:cs typeface="Times New Roman"/>
              </a:rPr>
              <a:t>de  </a:t>
            </a:r>
            <a:r>
              <a:rPr sz="1100" spc="-5" dirty="0">
                <a:latin typeface="Times New Roman"/>
                <a:cs typeface="Times New Roman"/>
              </a:rPr>
              <a:t>certains défauts</a:t>
            </a:r>
            <a:r>
              <a:rPr sz="1100" dirty="0">
                <a:latin typeface="Times New Roman"/>
                <a:cs typeface="Times New Roman"/>
              </a:rPr>
              <a:t> </a:t>
            </a:r>
            <a:r>
              <a:rPr sz="1100" spc="-5" dirty="0">
                <a:latin typeface="Times New Roman"/>
                <a:cs typeface="Times New Roman"/>
              </a:rPr>
              <a:t>mesurés.</a:t>
            </a:r>
            <a:endParaRPr sz="1100">
              <a:latin typeface="Times New Roman"/>
              <a:cs typeface="Times New Roman"/>
            </a:endParaRPr>
          </a:p>
          <a:p>
            <a:pPr>
              <a:lnSpc>
                <a:spcPct val="100000"/>
              </a:lnSpc>
            </a:pPr>
            <a:endParaRPr sz="1200">
              <a:latin typeface="Times New Roman"/>
              <a:cs typeface="Times New Roman"/>
            </a:endParaRPr>
          </a:p>
          <a:p>
            <a:pPr>
              <a:lnSpc>
                <a:spcPct val="100000"/>
              </a:lnSpc>
              <a:spcBef>
                <a:spcPts val="40"/>
              </a:spcBef>
            </a:pPr>
            <a:endParaRPr sz="1050">
              <a:latin typeface="Times New Roman"/>
              <a:cs typeface="Times New Roman"/>
            </a:endParaRPr>
          </a:p>
          <a:p>
            <a:pPr marL="18415" algn="just">
              <a:lnSpc>
                <a:spcPct val="100000"/>
              </a:lnSpc>
              <a:spcBef>
                <a:spcPts val="5"/>
              </a:spcBef>
            </a:pPr>
            <a:r>
              <a:rPr sz="1100" dirty="0">
                <a:latin typeface="Times New Roman"/>
                <a:cs typeface="Times New Roman"/>
              </a:rPr>
              <a:t>2 -</a:t>
            </a:r>
            <a:r>
              <a:rPr sz="1100" spc="-25" dirty="0">
                <a:latin typeface="Times New Roman"/>
                <a:cs typeface="Times New Roman"/>
              </a:rPr>
              <a:t> </a:t>
            </a:r>
            <a:r>
              <a:rPr sz="1100" spc="-5" dirty="0">
                <a:latin typeface="Times New Roman"/>
                <a:cs typeface="Times New Roman"/>
              </a:rPr>
              <a:t>MAINTENANCE</a:t>
            </a:r>
            <a:endParaRPr sz="1100">
              <a:latin typeface="Times New Roman"/>
              <a:cs typeface="Times New Roman"/>
            </a:endParaRPr>
          </a:p>
          <a:p>
            <a:pPr>
              <a:lnSpc>
                <a:spcPct val="100000"/>
              </a:lnSpc>
              <a:spcBef>
                <a:spcPts val="50"/>
              </a:spcBef>
            </a:pPr>
            <a:endParaRPr sz="1100">
              <a:latin typeface="Times New Roman"/>
              <a:cs typeface="Times New Roman"/>
            </a:endParaRPr>
          </a:p>
          <a:p>
            <a:pPr marL="158750" indent="-146685">
              <a:lnSpc>
                <a:spcPct val="100000"/>
              </a:lnSpc>
              <a:spcBef>
                <a:spcPts val="5"/>
              </a:spcBef>
              <a:buChar char="•"/>
              <a:tabLst>
                <a:tab pos="159385" algn="l"/>
              </a:tabLst>
            </a:pPr>
            <a:r>
              <a:rPr sz="1100" spc="-5" dirty="0">
                <a:latin typeface="Times New Roman"/>
                <a:cs typeface="Times New Roman"/>
              </a:rPr>
              <a:t>Maintenance prédictive</a:t>
            </a:r>
            <a:r>
              <a:rPr sz="1100" dirty="0">
                <a:latin typeface="Times New Roman"/>
                <a:cs typeface="Times New Roman"/>
              </a:rPr>
              <a:t> :</a:t>
            </a:r>
            <a:endParaRPr sz="1100">
              <a:latin typeface="Times New Roman"/>
              <a:cs typeface="Times New Roman"/>
            </a:endParaRPr>
          </a:p>
          <a:p>
            <a:pPr>
              <a:lnSpc>
                <a:spcPct val="100000"/>
              </a:lnSpc>
              <a:spcBef>
                <a:spcPts val="45"/>
              </a:spcBef>
            </a:pPr>
            <a:endParaRPr sz="1100">
              <a:latin typeface="Times New Roman"/>
              <a:cs typeface="Times New Roman"/>
            </a:endParaRPr>
          </a:p>
          <a:p>
            <a:pPr marL="294640" marR="94615" indent="-137795" algn="just">
              <a:lnSpc>
                <a:spcPct val="100000"/>
              </a:lnSpc>
            </a:pPr>
            <a:r>
              <a:rPr sz="1100" dirty="0">
                <a:latin typeface="Times New Roman"/>
                <a:cs typeface="Times New Roman"/>
              </a:rPr>
              <a:t>- par </a:t>
            </a:r>
            <a:r>
              <a:rPr sz="1100" spc="-5" dirty="0">
                <a:latin typeface="Times New Roman"/>
                <a:cs typeface="Times New Roman"/>
              </a:rPr>
              <a:t>intervention </a:t>
            </a:r>
            <a:r>
              <a:rPr sz="1100" dirty="0">
                <a:latin typeface="Times New Roman"/>
                <a:cs typeface="Times New Roman"/>
              </a:rPr>
              <a:t>convenue sur la </a:t>
            </a:r>
            <a:r>
              <a:rPr sz="1100" spc="-5" dirty="0">
                <a:latin typeface="Times New Roman"/>
                <a:cs typeface="Times New Roman"/>
              </a:rPr>
              <a:t>base des  </a:t>
            </a:r>
            <a:r>
              <a:rPr sz="1100" dirty="0">
                <a:latin typeface="Times New Roman"/>
                <a:cs typeface="Times New Roman"/>
              </a:rPr>
              <a:t>données de </a:t>
            </a:r>
            <a:r>
              <a:rPr sz="1100" spc="-5" dirty="0">
                <a:latin typeface="Times New Roman"/>
                <a:cs typeface="Times New Roman"/>
              </a:rPr>
              <a:t>l’expertise réalisée avec </a:t>
            </a:r>
            <a:r>
              <a:rPr sz="1100" dirty="0">
                <a:latin typeface="Times New Roman"/>
                <a:cs typeface="Times New Roman"/>
              </a:rPr>
              <a:t>la </a:t>
            </a:r>
            <a:r>
              <a:rPr sz="1100" spc="-5" dirty="0">
                <a:latin typeface="Times New Roman"/>
                <a:cs typeface="Times New Roman"/>
              </a:rPr>
              <a:t>mise </a:t>
            </a:r>
            <a:r>
              <a:rPr sz="1100" dirty="0">
                <a:latin typeface="Times New Roman"/>
                <a:cs typeface="Times New Roman"/>
              </a:rPr>
              <a:t>à  </a:t>
            </a:r>
            <a:r>
              <a:rPr sz="1100" spc="-5" dirty="0">
                <a:latin typeface="Times New Roman"/>
                <a:cs typeface="Times New Roman"/>
              </a:rPr>
              <a:t>niveau </a:t>
            </a:r>
            <a:r>
              <a:rPr sz="1100" dirty="0">
                <a:latin typeface="Times New Roman"/>
                <a:cs typeface="Times New Roman"/>
              </a:rPr>
              <a:t>de la </a:t>
            </a:r>
            <a:r>
              <a:rPr sz="1100" spc="-5" dirty="0">
                <a:latin typeface="Times New Roman"/>
                <a:cs typeface="Times New Roman"/>
              </a:rPr>
              <a:t>documentation </a:t>
            </a:r>
            <a:r>
              <a:rPr sz="1100" dirty="0">
                <a:latin typeface="Times New Roman"/>
                <a:cs typeface="Times New Roman"/>
              </a:rPr>
              <a:t>technique, </a:t>
            </a:r>
            <a:r>
              <a:rPr sz="1100" spc="-5" dirty="0">
                <a:latin typeface="Times New Roman"/>
                <a:cs typeface="Times New Roman"/>
              </a:rPr>
              <a:t>pour  </a:t>
            </a:r>
            <a:r>
              <a:rPr sz="1100" dirty="0">
                <a:latin typeface="Times New Roman"/>
                <a:cs typeface="Times New Roman"/>
              </a:rPr>
              <a:t>une bonne </a:t>
            </a:r>
            <a:r>
              <a:rPr sz="1100" spc="-5" dirty="0">
                <a:latin typeface="Times New Roman"/>
                <a:cs typeface="Times New Roman"/>
              </a:rPr>
              <a:t>gestion </a:t>
            </a:r>
            <a:r>
              <a:rPr sz="1100" spc="-10" dirty="0">
                <a:latin typeface="Times New Roman"/>
                <a:cs typeface="Times New Roman"/>
              </a:rPr>
              <a:t>de </a:t>
            </a:r>
            <a:r>
              <a:rPr sz="1100" dirty="0">
                <a:latin typeface="Times New Roman"/>
                <a:cs typeface="Times New Roman"/>
              </a:rPr>
              <a:t>la</a:t>
            </a:r>
            <a:r>
              <a:rPr sz="1100" spc="5" dirty="0">
                <a:latin typeface="Times New Roman"/>
                <a:cs typeface="Times New Roman"/>
              </a:rPr>
              <a:t> </a:t>
            </a:r>
            <a:r>
              <a:rPr sz="1100" spc="-5" dirty="0">
                <a:latin typeface="Times New Roman"/>
                <a:cs typeface="Times New Roman"/>
              </a:rPr>
              <a:t>configuration</a:t>
            </a:r>
            <a:endParaRPr sz="1100">
              <a:latin typeface="Times New Roman"/>
              <a:cs typeface="Times New Roman"/>
            </a:endParaRPr>
          </a:p>
        </p:txBody>
      </p:sp>
      <p:sp>
        <p:nvSpPr>
          <p:cNvPr id="7" name="object 7"/>
          <p:cNvSpPr txBox="1"/>
          <p:nvPr/>
        </p:nvSpPr>
        <p:spPr>
          <a:xfrm>
            <a:off x="4084446" y="2122677"/>
            <a:ext cx="2940050" cy="2033905"/>
          </a:xfrm>
          <a:prstGeom prst="rect">
            <a:avLst/>
          </a:prstGeom>
        </p:spPr>
        <p:txBody>
          <a:bodyPr vert="horz" wrap="square" lIns="0" tIns="12700" rIns="0" bIns="0" rtlCol="0">
            <a:spAutoFit/>
          </a:bodyPr>
          <a:lstStyle/>
          <a:p>
            <a:pPr marL="12700">
              <a:lnSpc>
                <a:spcPct val="100000"/>
              </a:lnSpc>
              <a:spcBef>
                <a:spcPts val="100"/>
              </a:spcBef>
            </a:pPr>
            <a:r>
              <a:rPr sz="1100" i="1" dirty="0">
                <a:solidFill>
                  <a:srgbClr val="5F5F5F"/>
                </a:solidFill>
                <a:latin typeface="Times New Roman"/>
                <a:cs typeface="Times New Roman"/>
              </a:rPr>
              <a:t>1 - </a:t>
            </a:r>
            <a:r>
              <a:rPr sz="1100" i="1" spc="-5" dirty="0">
                <a:solidFill>
                  <a:srgbClr val="5F5F5F"/>
                </a:solidFill>
                <a:latin typeface="Times New Roman"/>
                <a:cs typeface="Times New Roman"/>
              </a:rPr>
              <a:t>EQUIPMENT</a:t>
            </a:r>
            <a:r>
              <a:rPr sz="1100" i="1" dirty="0">
                <a:solidFill>
                  <a:srgbClr val="5F5F5F"/>
                </a:solidFill>
                <a:latin typeface="Times New Roman"/>
                <a:cs typeface="Times New Roman"/>
              </a:rPr>
              <a:t> </a:t>
            </a:r>
            <a:r>
              <a:rPr sz="1100" i="1" spc="-5" dirty="0">
                <a:solidFill>
                  <a:srgbClr val="5F5F5F"/>
                </a:solidFill>
                <a:latin typeface="Times New Roman"/>
                <a:cs typeface="Times New Roman"/>
              </a:rPr>
              <a:t>EXPERTISE</a:t>
            </a:r>
            <a:endParaRPr sz="1100">
              <a:latin typeface="Times New Roman"/>
              <a:cs typeface="Times New Roman"/>
            </a:endParaRPr>
          </a:p>
          <a:p>
            <a:pPr>
              <a:lnSpc>
                <a:spcPct val="100000"/>
              </a:lnSpc>
              <a:spcBef>
                <a:spcPts val="45"/>
              </a:spcBef>
            </a:pPr>
            <a:endParaRPr sz="1100">
              <a:latin typeface="Times New Roman"/>
              <a:cs typeface="Times New Roman"/>
            </a:endParaRPr>
          </a:p>
          <a:p>
            <a:pPr marL="154305" marR="5080" indent="-142240" algn="just">
              <a:lnSpc>
                <a:spcPct val="99900"/>
              </a:lnSpc>
              <a:buFont typeface="Times New Roman"/>
              <a:buChar char="•"/>
              <a:tabLst>
                <a:tab pos="154940" algn="l"/>
              </a:tabLst>
            </a:pPr>
            <a:r>
              <a:rPr sz="1100" i="1" spc="-5" dirty="0">
                <a:solidFill>
                  <a:srgbClr val="5F5F5F"/>
                </a:solidFill>
                <a:latin typeface="Times New Roman"/>
                <a:cs typeface="Times New Roman"/>
              </a:rPr>
              <a:t>Establishing </a:t>
            </a:r>
            <a:r>
              <a:rPr sz="1100" i="1" spc="-10" dirty="0">
                <a:solidFill>
                  <a:srgbClr val="5F5F5F"/>
                </a:solidFill>
                <a:latin typeface="Times New Roman"/>
                <a:cs typeface="Times New Roman"/>
              </a:rPr>
              <a:t>of </a:t>
            </a:r>
            <a:r>
              <a:rPr sz="1100" i="1" dirty="0">
                <a:solidFill>
                  <a:srgbClr val="5F5F5F"/>
                </a:solidFill>
                <a:latin typeface="Times New Roman"/>
                <a:cs typeface="Times New Roman"/>
              </a:rPr>
              <a:t>a </a:t>
            </a:r>
            <a:r>
              <a:rPr sz="1100" i="1" spc="-5" dirty="0">
                <a:solidFill>
                  <a:srgbClr val="5F5F5F"/>
                </a:solidFill>
                <a:latin typeface="Times New Roman"/>
                <a:cs typeface="Times New Roman"/>
              </a:rPr>
              <a:t>report that underlines and  evaluates: the dilapidation,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state </a:t>
            </a:r>
            <a:r>
              <a:rPr sz="1100" i="1" dirty="0">
                <a:solidFill>
                  <a:srgbClr val="5F5F5F"/>
                </a:solidFill>
                <a:latin typeface="Times New Roman"/>
                <a:cs typeface="Times New Roman"/>
              </a:rPr>
              <a:t>and </a:t>
            </a:r>
            <a:r>
              <a:rPr sz="1100" i="1" spc="-5" dirty="0">
                <a:solidFill>
                  <a:srgbClr val="5F5F5F"/>
                </a:solidFill>
                <a:latin typeface="Times New Roman"/>
                <a:cs typeface="Times New Roman"/>
              </a:rPr>
              <a:t>the  </a:t>
            </a:r>
            <a:r>
              <a:rPr sz="1100" i="1" dirty="0">
                <a:solidFill>
                  <a:srgbClr val="5F5F5F"/>
                </a:solidFill>
                <a:latin typeface="Times New Roman"/>
                <a:cs typeface="Times New Roman"/>
              </a:rPr>
              <a:t>eventual </a:t>
            </a:r>
            <a:r>
              <a:rPr sz="1100" i="1" spc="-5" dirty="0">
                <a:solidFill>
                  <a:srgbClr val="5F5F5F"/>
                </a:solidFill>
                <a:latin typeface="Times New Roman"/>
                <a:cs typeface="Times New Roman"/>
              </a:rPr>
              <a:t>obsolescence </a:t>
            </a:r>
            <a:r>
              <a:rPr sz="1100" i="1" dirty="0">
                <a:solidFill>
                  <a:srgbClr val="5F5F5F"/>
                </a:solidFill>
                <a:latin typeface="Times New Roman"/>
                <a:cs typeface="Times New Roman"/>
              </a:rPr>
              <a:t>of </a:t>
            </a:r>
            <a:r>
              <a:rPr sz="1100" i="1" spc="-5" dirty="0">
                <a:solidFill>
                  <a:srgbClr val="5F5F5F"/>
                </a:solidFill>
                <a:latin typeface="Times New Roman"/>
                <a:cs typeface="Times New Roman"/>
              </a:rPr>
              <a:t>the mechanical,  electromechanical, electronic components,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potential failures </a:t>
            </a:r>
            <a:r>
              <a:rPr sz="1100" i="1" dirty="0">
                <a:solidFill>
                  <a:srgbClr val="5F5F5F"/>
                </a:solidFill>
                <a:latin typeface="Times New Roman"/>
                <a:cs typeface="Times New Roman"/>
              </a:rPr>
              <a:t>of the </a:t>
            </a:r>
            <a:r>
              <a:rPr sz="1100" i="1" spc="-5" dirty="0">
                <a:solidFill>
                  <a:srgbClr val="5F5F5F"/>
                </a:solidFill>
                <a:latin typeface="Times New Roman"/>
                <a:cs typeface="Times New Roman"/>
              </a:rPr>
              <a:t>cables/connections </a:t>
            </a:r>
            <a:r>
              <a:rPr sz="1100" i="1" dirty="0">
                <a:solidFill>
                  <a:srgbClr val="5F5F5F"/>
                </a:solidFill>
                <a:latin typeface="Times New Roman"/>
                <a:cs typeface="Times New Roman"/>
              </a:rPr>
              <a:t>and  axes </a:t>
            </a:r>
            <a:r>
              <a:rPr sz="1100" i="1" spc="-5" dirty="0">
                <a:solidFill>
                  <a:srgbClr val="5F5F5F"/>
                </a:solidFill>
                <a:latin typeface="Times New Roman"/>
                <a:cs typeface="Times New Roman"/>
              </a:rPr>
              <a:t>control network, the technical </a:t>
            </a:r>
            <a:r>
              <a:rPr sz="1100" i="1" dirty="0">
                <a:solidFill>
                  <a:srgbClr val="5F5F5F"/>
                </a:solidFill>
                <a:latin typeface="Times New Roman"/>
                <a:cs typeface="Times New Roman"/>
              </a:rPr>
              <a:t>and safety  non </a:t>
            </a:r>
            <a:r>
              <a:rPr sz="1100" i="1" spc="-5" dirty="0">
                <a:solidFill>
                  <a:srgbClr val="5F5F5F"/>
                </a:solidFill>
                <a:latin typeface="Times New Roman"/>
                <a:cs typeface="Times New Roman"/>
              </a:rPr>
              <a:t>compliances</a:t>
            </a:r>
            <a:r>
              <a:rPr sz="1100" i="1" spc="-15" dirty="0">
                <a:solidFill>
                  <a:srgbClr val="5F5F5F"/>
                </a:solidFill>
                <a:latin typeface="Times New Roman"/>
                <a:cs typeface="Times New Roman"/>
              </a:rPr>
              <a:t> </a:t>
            </a:r>
            <a:r>
              <a:rPr sz="1100" i="1" spc="-5" dirty="0">
                <a:solidFill>
                  <a:srgbClr val="5F5F5F"/>
                </a:solidFill>
                <a:latin typeface="Times New Roman"/>
                <a:cs typeface="Times New Roman"/>
              </a:rPr>
              <a:t>etc...</a:t>
            </a:r>
            <a:endParaRPr sz="1100">
              <a:latin typeface="Times New Roman"/>
              <a:cs typeface="Times New Roman"/>
            </a:endParaRPr>
          </a:p>
          <a:p>
            <a:pPr>
              <a:lnSpc>
                <a:spcPct val="100000"/>
              </a:lnSpc>
              <a:spcBef>
                <a:spcPts val="50"/>
              </a:spcBef>
              <a:buClr>
                <a:srgbClr val="5F5F5F"/>
              </a:buClr>
              <a:buFont typeface="Times New Roman"/>
              <a:buChar char="•"/>
            </a:pPr>
            <a:endParaRPr sz="1150">
              <a:latin typeface="Times New Roman"/>
              <a:cs typeface="Times New Roman"/>
            </a:endParaRPr>
          </a:p>
          <a:p>
            <a:pPr marL="154305" marR="71120" indent="-142240" algn="just">
              <a:lnSpc>
                <a:spcPts val="1310"/>
              </a:lnSpc>
              <a:buFont typeface="Times New Roman"/>
              <a:buChar char="•"/>
              <a:tabLst>
                <a:tab pos="154940" algn="l"/>
              </a:tabLst>
            </a:pPr>
            <a:r>
              <a:rPr sz="1100" i="1" spc="-5" dirty="0">
                <a:solidFill>
                  <a:srgbClr val="5F5F5F"/>
                </a:solidFill>
                <a:latin typeface="Times New Roman"/>
                <a:cs typeface="Times New Roman"/>
              </a:rPr>
              <a:t>Evolution </a:t>
            </a:r>
            <a:r>
              <a:rPr sz="1100" i="1" dirty="0">
                <a:solidFill>
                  <a:srgbClr val="5F5F5F"/>
                </a:solidFill>
                <a:latin typeface="Times New Roman"/>
                <a:cs typeface="Times New Roman"/>
              </a:rPr>
              <a:t>proposals </a:t>
            </a:r>
            <a:r>
              <a:rPr sz="1100" i="1" spc="-5" dirty="0">
                <a:solidFill>
                  <a:srgbClr val="5F5F5F"/>
                </a:solidFill>
                <a:latin typeface="Times New Roman"/>
                <a:cs typeface="Times New Roman"/>
              </a:rPr>
              <a:t>that </a:t>
            </a:r>
            <a:r>
              <a:rPr sz="1100" i="1" dirty="0">
                <a:solidFill>
                  <a:srgbClr val="5F5F5F"/>
                </a:solidFill>
                <a:latin typeface="Times New Roman"/>
                <a:cs typeface="Times New Roman"/>
              </a:rPr>
              <a:t>should be </a:t>
            </a:r>
            <a:r>
              <a:rPr sz="1100" i="1" spc="-5" dirty="0">
                <a:solidFill>
                  <a:srgbClr val="5F5F5F"/>
                </a:solidFill>
                <a:latin typeface="Times New Roman"/>
                <a:cs typeface="Times New Roman"/>
              </a:rPr>
              <a:t>planned </a:t>
            </a:r>
            <a:r>
              <a:rPr sz="1100" i="1" dirty="0">
                <a:solidFill>
                  <a:srgbClr val="5F5F5F"/>
                </a:solidFill>
                <a:latin typeface="Times New Roman"/>
                <a:cs typeface="Times New Roman"/>
              </a:rPr>
              <a:t>to  reach your </a:t>
            </a:r>
            <a:r>
              <a:rPr sz="1100" i="1" spc="-5" dirty="0">
                <a:solidFill>
                  <a:srgbClr val="5F5F5F"/>
                </a:solidFill>
                <a:latin typeface="Times New Roman"/>
                <a:cs typeface="Times New Roman"/>
              </a:rPr>
              <a:t>exploitation</a:t>
            </a:r>
            <a:r>
              <a:rPr sz="1100" i="1" spc="-40" dirty="0">
                <a:solidFill>
                  <a:srgbClr val="5F5F5F"/>
                </a:solidFill>
                <a:latin typeface="Times New Roman"/>
                <a:cs typeface="Times New Roman"/>
              </a:rPr>
              <a:t> </a:t>
            </a:r>
            <a:r>
              <a:rPr sz="1100" i="1" spc="-5" dirty="0">
                <a:solidFill>
                  <a:srgbClr val="5F5F5F"/>
                </a:solidFill>
                <a:latin typeface="Times New Roman"/>
                <a:cs typeface="Times New Roman"/>
              </a:rPr>
              <a:t>objectives</a:t>
            </a:r>
            <a:endParaRPr sz="1100">
              <a:latin typeface="Times New Roman"/>
              <a:cs typeface="Times New Roman"/>
            </a:endParaRPr>
          </a:p>
        </p:txBody>
      </p:sp>
      <p:sp>
        <p:nvSpPr>
          <p:cNvPr id="8" name="object 8"/>
          <p:cNvSpPr txBox="1"/>
          <p:nvPr/>
        </p:nvSpPr>
        <p:spPr>
          <a:xfrm>
            <a:off x="4084446" y="4633086"/>
            <a:ext cx="2953385" cy="4210050"/>
          </a:xfrm>
          <a:prstGeom prst="rect">
            <a:avLst/>
          </a:prstGeom>
        </p:spPr>
        <p:txBody>
          <a:bodyPr vert="horz" wrap="square" lIns="0" tIns="13335" rIns="0" bIns="0" rtlCol="0">
            <a:spAutoFit/>
          </a:bodyPr>
          <a:lstStyle/>
          <a:p>
            <a:pPr marL="12700" marR="5080" algn="just">
              <a:lnSpc>
                <a:spcPct val="99800"/>
              </a:lnSpc>
              <a:spcBef>
                <a:spcPts val="105"/>
              </a:spcBef>
            </a:pPr>
            <a:r>
              <a:rPr sz="1100" i="1" dirty="0">
                <a:solidFill>
                  <a:srgbClr val="5F5F5F"/>
                </a:solidFill>
                <a:latin typeface="Times New Roman"/>
                <a:cs typeface="Times New Roman"/>
              </a:rPr>
              <a:t>It is </a:t>
            </a:r>
            <a:r>
              <a:rPr sz="1100" i="1" spc="-5" dirty="0">
                <a:solidFill>
                  <a:srgbClr val="5F5F5F"/>
                </a:solidFill>
                <a:latin typeface="Times New Roman"/>
                <a:cs typeface="Times New Roman"/>
              </a:rPr>
              <a:t>important </a:t>
            </a:r>
            <a:r>
              <a:rPr sz="1100" i="1" dirty="0">
                <a:solidFill>
                  <a:srgbClr val="5F5F5F"/>
                </a:solidFill>
                <a:latin typeface="Times New Roman"/>
                <a:cs typeface="Times New Roman"/>
              </a:rPr>
              <a:t>to </a:t>
            </a:r>
            <a:r>
              <a:rPr sz="1100" i="1" spc="-5" dirty="0">
                <a:solidFill>
                  <a:srgbClr val="5F5F5F"/>
                </a:solidFill>
                <a:latin typeface="Times New Roman"/>
                <a:cs typeface="Times New Roman"/>
              </a:rPr>
              <a:t>signal that </a:t>
            </a:r>
            <a:r>
              <a:rPr sz="1100" i="1" dirty="0">
                <a:solidFill>
                  <a:srgbClr val="5F5F5F"/>
                </a:solidFill>
                <a:latin typeface="Times New Roman"/>
                <a:cs typeface="Times New Roman"/>
              </a:rPr>
              <a:t>our AC </a:t>
            </a:r>
            <a:r>
              <a:rPr sz="1100" i="1" spc="-5" dirty="0">
                <a:solidFill>
                  <a:srgbClr val="5F5F5F"/>
                </a:solidFill>
                <a:latin typeface="Times New Roman"/>
                <a:cs typeface="Times New Roman"/>
              </a:rPr>
              <a:t>9030 multiaxis  </a:t>
            </a:r>
            <a:r>
              <a:rPr sz="1100" i="1" dirty="0">
                <a:solidFill>
                  <a:srgbClr val="5F5F5F"/>
                </a:solidFill>
                <a:latin typeface="Times New Roman"/>
                <a:cs typeface="Times New Roman"/>
              </a:rPr>
              <a:t>control </a:t>
            </a:r>
            <a:r>
              <a:rPr sz="1100" i="1" spc="-5" dirty="0">
                <a:solidFill>
                  <a:srgbClr val="5F5F5F"/>
                </a:solidFill>
                <a:latin typeface="Times New Roman"/>
                <a:cs typeface="Times New Roman"/>
              </a:rPr>
              <a:t>unit, because </a:t>
            </a:r>
            <a:r>
              <a:rPr sz="1100" i="1" spc="-10" dirty="0">
                <a:solidFill>
                  <a:srgbClr val="5F5F5F"/>
                </a:solidFill>
                <a:latin typeface="Times New Roman"/>
                <a:cs typeface="Times New Roman"/>
              </a:rPr>
              <a:t>of </a:t>
            </a:r>
            <a:r>
              <a:rPr sz="1100" i="1" spc="-5" dirty="0">
                <a:solidFill>
                  <a:srgbClr val="5F5F5F"/>
                </a:solidFill>
                <a:latin typeface="Times New Roman"/>
                <a:cs typeface="Times New Roman"/>
              </a:rPr>
              <a:t>its </a:t>
            </a:r>
            <a:r>
              <a:rPr sz="1100" i="1" dirty="0">
                <a:solidFill>
                  <a:srgbClr val="5F5F5F"/>
                </a:solidFill>
                <a:latin typeface="Times New Roman"/>
                <a:cs typeface="Times New Roman"/>
              </a:rPr>
              <a:t>high </a:t>
            </a:r>
            <a:r>
              <a:rPr sz="1100" i="1" spc="-5" dirty="0">
                <a:solidFill>
                  <a:srgbClr val="5F5F5F"/>
                </a:solidFill>
                <a:latin typeface="Times New Roman"/>
                <a:cs typeface="Times New Roman"/>
              </a:rPr>
              <a:t>modularity, allows  </a:t>
            </a:r>
            <a:r>
              <a:rPr sz="1100" i="1" dirty="0">
                <a:solidFill>
                  <a:srgbClr val="5F5F5F"/>
                </a:solidFill>
                <a:latin typeface="Times New Roman"/>
                <a:cs typeface="Times New Roman"/>
              </a:rPr>
              <a:t>its </a:t>
            </a:r>
            <a:r>
              <a:rPr sz="1100" i="1" spc="-5" dirty="0">
                <a:solidFill>
                  <a:srgbClr val="5F5F5F"/>
                </a:solidFill>
                <a:latin typeface="Times New Roman"/>
                <a:cs typeface="Times New Roman"/>
              </a:rPr>
              <a:t>adaptation </a:t>
            </a:r>
            <a:r>
              <a:rPr sz="1100" i="1" dirty="0">
                <a:solidFill>
                  <a:srgbClr val="5F5F5F"/>
                </a:solidFill>
                <a:latin typeface="Times New Roman"/>
                <a:cs typeface="Times New Roman"/>
              </a:rPr>
              <a:t>on all </a:t>
            </a:r>
            <a:r>
              <a:rPr sz="1100" i="1" spc="-5" dirty="0">
                <a:solidFill>
                  <a:srgbClr val="5F5F5F"/>
                </a:solidFill>
                <a:latin typeface="Times New Roman"/>
                <a:cs typeface="Times New Roman"/>
              </a:rPr>
              <a:t>kinds </a:t>
            </a:r>
            <a:r>
              <a:rPr sz="1100" i="1" dirty="0">
                <a:solidFill>
                  <a:srgbClr val="5F5F5F"/>
                </a:solidFill>
                <a:latin typeface="Times New Roman"/>
                <a:cs typeface="Times New Roman"/>
              </a:rPr>
              <a:t>of </a:t>
            </a:r>
            <a:r>
              <a:rPr sz="1100" i="1" spc="-5" dirty="0">
                <a:solidFill>
                  <a:srgbClr val="5F5F5F"/>
                </a:solidFill>
                <a:latin typeface="Times New Roman"/>
                <a:cs typeface="Times New Roman"/>
              </a:rPr>
              <a:t>positioners. It relieves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software </a:t>
            </a:r>
            <a:r>
              <a:rPr sz="1100" i="1" spc="-10" dirty="0">
                <a:solidFill>
                  <a:srgbClr val="5F5F5F"/>
                </a:solidFill>
                <a:latin typeface="Times New Roman"/>
                <a:cs typeface="Times New Roman"/>
              </a:rPr>
              <a:t>of </a:t>
            </a:r>
            <a:r>
              <a:rPr sz="1100" i="1" spc="-5" dirty="0">
                <a:solidFill>
                  <a:srgbClr val="5F5F5F"/>
                </a:solidFill>
                <a:latin typeface="Times New Roman"/>
                <a:cs typeface="Times New Roman"/>
              </a:rPr>
              <a:t>the movement </a:t>
            </a:r>
            <a:r>
              <a:rPr sz="1100" i="1" dirty="0">
                <a:solidFill>
                  <a:srgbClr val="5F5F5F"/>
                </a:solidFill>
                <a:latin typeface="Times New Roman"/>
                <a:cs typeface="Times New Roman"/>
              </a:rPr>
              <a:t>manage-ment and  </a:t>
            </a:r>
            <a:r>
              <a:rPr sz="1100" i="1" spc="-5" dirty="0">
                <a:solidFill>
                  <a:srgbClr val="5F5F5F"/>
                </a:solidFill>
                <a:latin typeface="Times New Roman"/>
                <a:cs typeface="Times New Roman"/>
              </a:rPr>
              <a:t>acquisition synchronization</a:t>
            </a:r>
            <a:r>
              <a:rPr sz="1100" i="1" spc="-10" dirty="0">
                <a:solidFill>
                  <a:srgbClr val="5F5F5F"/>
                </a:solidFill>
                <a:latin typeface="Times New Roman"/>
                <a:cs typeface="Times New Roman"/>
              </a:rPr>
              <a:t> </a:t>
            </a:r>
            <a:r>
              <a:rPr sz="1100" i="1" spc="-5" dirty="0">
                <a:solidFill>
                  <a:srgbClr val="5F5F5F"/>
                </a:solidFill>
                <a:latin typeface="Times New Roman"/>
                <a:cs typeface="Times New Roman"/>
              </a:rPr>
              <a:t>tasks.</a:t>
            </a:r>
            <a:endParaRPr sz="1100">
              <a:latin typeface="Times New Roman"/>
              <a:cs typeface="Times New Roman"/>
            </a:endParaRPr>
          </a:p>
          <a:p>
            <a:pPr>
              <a:lnSpc>
                <a:spcPct val="100000"/>
              </a:lnSpc>
            </a:pPr>
            <a:endParaRPr sz="1200">
              <a:latin typeface="Times New Roman"/>
              <a:cs typeface="Times New Roman"/>
            </a:endParaRPr>
          </a:p>
          <a:p>
            <a:pPr>
              <a:lnSpc>
                <a:spcPct val="100000"/>
              </a:lnSpc>
              <a:spcBef>
                <a:spcPts val="40"/>
              </a:spcBef>
            </a:pPr>
            <a:endParaRPr sz="1050">
              <a:latin typeface="Times New Roman"/>
              <a:cs typeface="Times New Roman"/>
            </a:endParaRPr>
          </a:p>
          <a:p>
            <a:pPr marL="12700" marR="6350" algn="just">
              <a:lnSpc>
                <a:spcPct val="100000"/>
              </a:lnSpc>
              <a:spcBef>
                <a:spcPts val="5"/>
              </a:spcBef>
            </a:pPr>
            <a:r>
              <a:rPr sz="1100" i="1" dirty="0">
                <a:solidFill>
                  <a:srgbClr val="5F5F5F"/>
                </a:solidFill>
                <a:latin typeface="Times New Roman"/>
                <a:cs typeface="Times New Roman"/>
              </a:rPr>
              <a:t>Combined </a:t>
            </a:r>
            <a:r>
              <a:rPr sz="1100" i="1" spc="-10" dirty="0">
                <a:solidFill>
                  <a:srgbClr val="5F5F5F"/>
                </a:solidFill>
                <a:latin typeface="Times New Roman"/>
                <a:cs typeface="Times New Roman"/>
              </a:rPr>
              <a:t>with </a:t>
            </a:r>
            <a:r>
              <a:rPr sz="1100" i="1" dirty="0">
                <a:solidFill>
                  <a:srgbClr val="5F5F5F"/>
                </a:solidFill>
                <a:latin typeface="Times New Roman"/>
                <a:cs typeface="Times New Roman"/>
              </a:rPr>
              <a:t>an </a:t>
            </a:r>
            <a:r>
              <a:rPr sz="1100" i="1" spc="-5" dirty="0">
                <a:solidFill>
                  <a:srgbClr val="5F5F5F"/>
                </a:solidFill>
                <a:latin typeface="Times New Roman"/>
                <a:cs typeface="Times New Roman"/>
              </a:rPr>
              <a:t>appropriate measurement </a:t>
            </a:r>
            <a:r>
              <a:rPr sz="1100" i="1" dirty="0">
                <a:solidFill>
                  <a:srgbClr val="5F5F5F"/>
                </a:solidFill>
                <a:latin typeface="Times New Roman"/>
                <a:cs typeface="Times New Roman"/>
              </a:rPr>
              <a:t>soft-  ware, </a:t>
            </a:r>
            <a:r>
              <a:rPr sz="1100" i="1" spc="-5" dirty="0">
                <a:solidFill>
                  <a:srgbClr val="5F5F5F"/>
                </a:solidFill>
                <a:latin typeface="Times New Roman"/>
                <a:cs typeface="Times New Roman"/>
              </a:rPr>
              <a:t>it </a:t>
            </a:r>
            <a:r>
              <a:rPr sz="1100" i="1" dirty="0">
                <a:solidFill>
                  <a:srgbClr val="5F5F5F"/>
                </a:solidFill>
                <a:latin typeface="Times New Roman"/>
                <a:cs typeface="Times New Roman"/>
              </a:rPr>
              <a:t>brings a </a:t>
            </a:r>
            <a:r>
              <a:rPr sz="1100" i="1" spc="-5" dirty="0">
                <a:solidFill>
                  <a:srgbClr val="5F5F5F"/>
                </a:solidFill>
                <a:latin typeface="Times New Roman"/>
                <a:cs typeface="Times New Roman"/>
              </a:rPr>
              <a:t>high improvement </a:t>
            </a:r>
            <a:r>
              <a:rPr sz="1100" i="1" spc="-10" dirty="0">
                <a:solidFill>
                  <a:srgbClr val="5F5F5F"/>
                </a:solidFill>
                <a:latin typeface="Times New Roman"/>
                <a:cs typeface="Times New Roman"/>
              </a:rPr>
              <a:t>of </a:t>
            </a:r>
            <a:r>
              <a:rPr sz="1100" i="1" spc="-5" dirty="0">
                <a:solidFill>
                  <a:srgbClr val="5F5F5F"/>
                </a:solidFill>
                <a:latin typeface="Times New Roman"/>
                <a:cs typeface="Times New Roman"/>
              </a:rPr>
              <a:t>the basis  productivity.</a:t>
            </a:r>
            <a:endParaRPr sz="1100">
              <a:latin typeface="Times New Roman"/>
              <a:cs typeface="Times New Roman"/>
            </a:endParaRPr>
          </a:p>
          <a:p>
            <a:pPr>
              <a:lnSpc>
                <a:spcPct val="100000"/>
              </a:lnSpc>
              <a:spcBef>
                <a:spcPts val="40"/>
              </a:spcBef>
            </a:pPr>
            <a:endParaRPr sz="1100">
              <a:latin typeface="Times New Roman"/>
              <a:cs typeface="Times New Roman"/>
            </a:endParaRPr>
          </a:p>
          <a:p>
            <a:pPr marL="12700" marR="81915" algn="just">
              <a:lnSpc>
                <a:spcPct val="100000"/>
              </a:lnSpc>
            </a:pPr>
            <a:r>
              <a:rPr sz="1100" i="1" dirty="0">
                <a:solidFill>
                  <a:srgbClr val="5F5F5F"/>
                </a:solidFill>
                <a:latin typeface="Times New Roman"/>
                <a:cs typeface="Times New Roman"/>
              </a:rPr>
              <a:t>In </a:t>
            </a:r>
            <a:r>
              <a:rPr sz="1100" i="1" spc="-5" dirty="0">
                <a:solidFill>
                  <a:srgbClr val="5F5F5F"/>
                </a:solidFill>
                <a:latin typeface="Times New Roman"/>
                <a:cs typeface="Times New Roman"/>
              </a:rPr>
              <a:t>addition,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installation </a:t>
            </a:r>
            <a:r>
              <a:rPr sz="1100" i="1" dirty="0">
                <a:solidFill>
                  <a:srgbClr val="5F5F5F"/>
                </a:solidFill>
                <a:latin typeface="Times New Roman"/>
                <a:cs typeface="Times New Roman"/>
              </a:rPr>
              <a:t>of </a:t>
            </a:r>
            <a:r>
              <a:rPr sz="1100" i="1" spc="-5" dirty="0">
                <a:solidFill>
                  <a:srgbClr val="5F5F5F"/>
                </a:solidFill>
                <a:latin typeface="Times New Roman"/>
                <a:cs typeface="Times New Roman"/>
              </a:rPr>
              <a:t>correction tables </a:t>
            </a:r>
            <a:r>
              <a:rPr sz="1100" i="1" dirty="0">
                <a:solidFill>
                  <a:srgbClr val="5F5F5F"/>
                </a:solidFill>
                <a:latin typeface="Times New Roman"/>
                <a:cs typeface="Times New Roman"/>
              </a:rPr>
              <a:t>in  the </a:t>
            </a:r>
            <a:r>
              <a:rPr sz="1100" i="1" spc="-5" dirty="0">
                <a:solidFill>
                  <a:srgbClr val="5F5F5F"/>
                </a:solidFill>
                <a:latin typeface="Times New Roman"/>
                <a:cs typeface="Times New Roman"/>
              </a:rPr>
              <a:t>control unit allows </a:t>
            </a:r>
            <a:r>
              <a:rPr sz="1100" i="1" dirty="0">
                <a:solidFill>
                  <a:srgbClr val="5F5F5F"/>
                </a:solidFill>
                <a:latin typeface="Times New Roman"/>
                <a:cs typeface="Times New Roman"/>
              </a:rPr>
              <a:t>answering to </a:t>
            </a:r>
            <a:r>
              <a:rPr sz="1100" i="1" spc="-5" dirty="0">
                <a:solidFill>
                  <a:srgbClr val="5F5F5F"/>
                </a:solidFill>
                <a:latin typeface="Times New Roman"/>
                <a:cs typeface="Times New Roman"/>
              </a:rPr>
              <a:t>quality  criteria </a:t>
            </a:r>
            <a:r>
              <a:rPr sz="1100" i="1" spc="-10" dirty="0">
                <a:solidFill>
                  <a:srgbClr val="5F5F5F"/>
                </a:solidFill>
                <a:latin typeface="Times New Roman"/>
                <a:cs typeface="Times New Roman"/>
              </a:rPr>
              <a:t>by </a:t>
            </a:r>
            <a:r>
              <a:rPr sz="1100" i="1" spc="-5" dirty="0">
                <a:solidFill>
                  <a:srgbClr val="5F5F5F"/>
                </a:solidFill>
                <a:latin typeface="Times New Roman"/>
                <a:cs typeface="Times New Roman"/>
              </a:rPr>
              <a:t>software compensation </a:t>
            </a:r>
            <a:r>
              <a:rPr sz="1100" i="1" dirty="0">
                <a:solidFill>
                  <a:srgbClr val="5F5F5F"/>
                </a:solidFill>
                <a:latin typeface="Times New Roman"/>
                <a:cs typeface="Times New Roman"/>
              </a:rPr>
              <a:t>of some  </a:t>
            </a:r>
            <a:r>
              <a:rPr sz="1100" i="1" spc="-5" dirty="0">
                <a:solidFill>
                  <a:srgbClr val="5F5F5F"/>
                </a:solidFill>
                <a:latin typeface="Times New Roman"/>
                <a:cs typeface="Times New Roman"/>
              </a:rPr>
              <a:t>measured flaw.</a:t>
            </a:r>
            <a:endParaRPr sz="1100">
              <a:latin typeface="Times New Roman"/>
              <a:cs typeface="Times New Roman"/>
            </a:endParaRPr>
          </a:p>
          <a:p>
            <a:pPr>
              <a:lnSpc>
                <a:spcPct val="100000"/>
              </a:lnSpc>
            </a:pPr>
            <a:endParaRPr sz="1200">
              <a:latin typeface="Times New Roman"/>
              <a:cs typeface="Times New Roman"/>
            </a:endParaRPr>
          </a:p>
          <a:p>
            <a:pPr>
              <a:lnSpc>
                <a:spcPct val="100000"/>
              </a:lnSpc>
              <a:spcBef>
                <a:spcPts val="40"/>
              </a:spcBef>
            </a:pPr>
            <a:endParaRPr sz="1050">
              <a:latin typeface="Times New Roman"/>
              <a:cs typeface="Times New Roman"/>
            </a:endParaRPr>
          </a:p>
          <a:p>
            <a:pPr marL="12700" algn="just">
              <a:lnSpc>
                <a:spcPct val="100000"/>
              </a:lnSpc>
            </a:pPr>
            <a:r>
              <a:rPr sz="1100" i="1" dirty="0">
                <a:solidFill>
                  <a:srgbClr val="5F5F5F"/>
                </a:solidFill>
                <a:latin typeface="Times New Roman"/>
                <a:cs typeface="Times New Roman"/>
              </a:rPr>
              <a:t>2 - </a:t>
            </a:r>
            <a:r>
              <a:rPr sz="1100" i="1" spc="-5" dirty="0">
                <a:solidFill>
                  <a:srgbClr val="5F5F5F"/>
                </a:solidFill>
                <a:latin typeface="Times New Roman"/>
                <a:cs typeface="Times New Roman"/>
              </a:rPr>
              <a:t>MAINTENANCE</a:t>
            </a:r>
            <a:endParaRPr sz="1100">
              <a:latin typeface="Times New Roman"/>
              <a:cs typeface="Times New Roman"/>
            </a:endParaRPr>
          </a:p>
          <a:p>
            <a:pPr>
              <a:lnSpc>
                <a:spcPct val="100000"/>
              </a:lnSpc>
            </a:pPr>
            <a:endParaRPr sz="1150">
              <a:latin typeface="Times New Roman"/>
              <a:cs typeface="Times New Roman"/>
            </a:endParaRPr>
          </a:p>
          <a:p>
            <a:pPr marL="154305" indent="-142240">
              <a:lnSpc>
                <a:spcPct val="100000"/>
              </a:lnSpc>
              <a:buFont typeface="Times New Roman"/>
              <a:buChar char="•"/>
              <a:tabLst>
                <a:tab pos="154940" algn="l"/>
              </a:tabLst>
            </a:pPr>
            <a:r>
              <a:rPr sz="1100" i="1" spc="-5" dirty="0">
                <a:solidFill>
                  <a:srgbClr val="5F5F5F"/>
                </a:solidFill>
                <a:latin typeface="Times New Roman"/>
                <a:cs typeface="Times New Roman"/>
              </a:rPr>
              <a:t>Predictive maintenance</a:t>
            </a:r>
            <a:r>
              <a:rPr sz="1100" i="1" spc="-10" dirty="0">
                <a:solidFill>
                  <a:srgbClr val="5F5F5F"/>
                </a:solidFill>
                <a:latin typeface="Times New Roman"/>
                <a:cs typeface="Times New Roman"/>
              </a:rPr>
              <a:t> </a:t>
            </a:r>
            <a:r>
              <a:rPr sz="1100" i="1" dirty="0">
                <a:solidFill>
                  <a:srgbClr val="5F5F5F"/>
                </a:solidFill>
                <a:latin typeface="Times New Roman"/>
                <a:cs typeface="Times New Roman"/>
              </a:rPr>
              <a:t>:</a:t>
            </a:r>
            <a:endParaRPr sz="1100">
              <a:latin typeface="Times New Roman"/>
              <a:cs typeface="Times New Roman"/>
            </a:endParaRPr>
          </a:p>
          <a:p>
            <a:pPr>
              <a:lnSpc>
                <a:spcPct val="100000"/>
              </a:lnSpc>
              <a:spcBef>
                <a:spcPts val="45"/>
              </a:spcBef>
            </a:pPr>
            <a:endParaRPr sz="1100">
              <a:latin typeface="Times New Roman"/>
              <a:cs typeface="Times New Roman"/>
            </a:endParaRPr>
          </a:p>
          <a:p>
            <a:pPr marL="294640" marR="95885" indent="-137160" algn="just">
              <a:lnSpc>
                <a:spcPct val="100000"/>
              </a:lnSpc>
            </a:pPr>
            <a:r>
              <a:rPr sz="1100" dirty="0">
                <a:solidFill>
                  <a:srgbClr val="5F5F5F"/>
                </a:solidFill>
                <a:latin typeface="Times New Roman"/>
                <a:cs typeface="Times New Roman"/>
              </a:rPr>
              <a:t>- </a:t>
            </a:r>
            <a:r>
              <a:rPr sz="1100" i="1" dirty="0">
                <a:solidFill>
                  <a:srgbClr val="5F5F5F"/>
                </a:solidFill>
                <a:latin typeface="Times New Roman"/>
                <a:cs typeface="Times New Roman"/>
              </a:rPr>
              <a:t>by </a:t>
            </a:r>
            <a:r>
              <a:rPr sz="1100" i="1" spc="-5" dirty="0">
                <a:solidFill>
                  <a:srgbClr val="5F5F5F"/>
                </a:solidFill>
                <a:latin typeface="Times New Roman"/>
                <a:cs typeface="Times New Roman"/>
              </a:rPr>
              <a:t>intervention planned </a:t>
            </a:r>
            <a:r>
              <a:rPr sz="1100" i="1" dirty="0">
                <a:solidFill>
                  <a:srgbClr val="5F5F5F"/>
                </a:solidFill>
                <a:latin typeface="Times New Roman"/>
                <a:cs typeface="Times New Roman"/>
              </a:rPr>
              <a:t>on the </a:t>
            </a:r>
            <a:r>
              <a:rPr sz="1100" i="1" spc="-5" dirty="0">
                <a:solidFill>
                  <a:srgbClr val="5F5F5F"/>
                </a:solidFill>
                <a:latin typeface="Times New Roman"/>
                <a:cs typeface="Times New Roman"/>
              </a:rPr>
              <a:t>expertise data  </a:t>
            </a:r>
            <a:r>
              <a:rPr sz="1100" i="1" dirty="0">
                <a:solidFill>
                  <a:srgbClr val="5F5F5F"/>
                </a:solidFill>
                <a:latin typeface="Times New Roman"/>
                <a:cs typeface="Times New Roman"/>
              </a:rPr>
              <a:t>base </a:t>
            </a:r>
            <a:r>
              <a:rPr sz="1100" i="1" spc="-5" dirty="0">
                <a:solidFill>
                  <a:srgbClr val="5F5F5F"/>
                </a:solidFill>
                <a:latin typeface="Times New Roman"/>
                <a:cs typeface="Times New Roman"/>
              </a:rPr>
              <a:t>done with the updating </a:t>
            </a:r>
            <a:r>
              <a:rPr sz="1100" i="1" dirty="0">
                <a:solidFill>
                  <a:srgbClr val="5F5F5F"/>
                </a:solidFill>
                <a:latin typeface="Times New Roman"/>
                <a:cs typeface="Times New Roman"/>
              </a:rPr>
              <a:t>of the </a:t>
            </a:r>
            <a:r>
              <a:rPr sz="1100" i="1" spc="-5" dirty="0">
                <a:solidFill>
                  <a:srgbClr val="5F5F5F"/>
                </a:solidFill>
                <a:latin typeface="Times New Roman"/>
                <a:cs typeface="Times New Roman"/>
              </a:rPr>
              <a:t>technical  </a:t>
            </a:r>
            <a:r>
              <a:rPr sz="1100" i="1" dirty="0">
                <a:solidFill>
                  <a:srgbClr val="5F5F5F"/>
                </a:solidFill>
                <a:latin typeface="Times New Roman"/>
                <a:cs typeface="Times New Roman"/>
              </a:rPr>
              <a:t>documentation, </a:t>
            </a:r>
            <a:r>
              <a:rPr sz="1100" i="1" spc="-5" dirty="0">
                <a:solidFill>
                  <a:srgbClr val="5F5F5F"/>
                </a:solidFill>
                <a:latin typeface="Times New Roman"/>
                <a:cs typeface="Times New Roman"/>
              </a:rPr>
              <a:t>for </a:t>
            </a:r>
            <a:r>
              <a:rPr sz="1100" i="1" dirty="0">
                <a:solidFill>
                  <a:srgbClr val="5F5F5F"/>
                </a:solidFill>
                <a:latin typeface="Times New Roman"/>
                <a:cs typeface="Times New Roman"/>
              </a:rPr>
              <a:t>a </a:t>
            </a:r>
            <a:r>
              <a:rPr sz="1100" i="1" spc="-5" dirty="0">
                <a:solidFill>
                  <a:srgbClr val="5F5F5F"/>
                </a:solidFill>
                <a:latin typeface="Times New Roman"/>
                <a:cs typeface="Times New Roman"/>
              </a:rPr>
              <a:t>good management </a:t>
            </a:r>
            <a:r>
              <a:rPr sz="1100" i="1" spc="-10" dirty="0">
                <a:solidFill>
                  <a:srgbClr val="5F5F5F"/>
                </a:solidFill>
                <a:latin typeface="Times New Roman"/>
                <a:cs typeface="Times New Roman"/>
              </a:rPr>
              <a:t>of  </a:t>
            </a:r>
            <a:r>
              <a:rPr sz="1100" i="1" dirty="0">
                <a:solidFill>
                  <a:srgbClr val="5F5F5F"/>
                </a:solidFill>
                <a:latin typeface="Times New Roman"/>
                <a:cs typeface="Times New Roman"/>
              </a:rPr>
              <a:t>the</a:t>
            </a:r>
            <a:r>
              <a:rPr sz="1100" i="1" spc="-5" dirty="0">
                <a:solidFill>
                  <a:srgbClr val="5F5F5F"/>
                </a:solidFill>
                <a:latin typeface="Times New Roman"/>
                <a:cs typeface="Times New Roman"/>
              </a:rPr>
              <a:t> configuration</a:t>
            </a:r>
            <a:endParaRPr sz="1100">
              <a:latin typeface="Times New Roman"/>
              <a:cs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idx="4294967295"/>
          </p:nvPr>
        </p:nvSpPr>
        <p:spPr>
          <a:xfrm>
            <a:off x="6176963" y="1063625"/>
            <a:ext cx="1379537" cy="755650"/>
          </a:xfrm>
          <a:prstGeom prst="rect">
            <a:avLst/>
          </a:prstGeom>
        </p:spPr>
        <p:txBody>
          <a:bodyPr vert="horz" wrap="square" lIns="0" tIns="12700" rIns="0" bIns="0" rtlCol="0">
            <a:spAutoFit/>
          </a:bodyPr>
          <a:lstStyle/>
          <a:p>
            <a:pPr marL="12700">
              <a:lnSpc>
                <a:spcPts val="2875"/>
              </a:lnSpc>
              <a:spcBef>
                <a:spcPts val="100"/>
              </a:spcBef>
            </a:pPr>
            <a:r>
              <a:rPr dirty="0">
                <a:solidFill>
                  <a:srgbClr val="4B4B4B"/>
                </a:solidFill>
              </a:rPr>
              <a:t>Ré</a:t>
            </a:r>
            <a:r>
              <a:rPr spc="-10" dirty="0">
                <a:solidFill>
                  <a:srgbClr val="4B4B4B"/>
                </a:solidFill>
              </a:rPr>
              <a:t>f</a:t>
            </a:r>
            <a:r>
              <a:rPr dirty="0">
                <a:solidFill>
                  <a:srgbClr val="4B4B4B"/>
                </a:solidFill>
              </a:rPr>
              <a:t>é</a:t>
            </a:r>
            <a:r>
              <a:rPr spc="5" dirty="0">
                <a:solidFill>
                  <a:srgbClr val="4B4B4B"/>
                </a:solidFill>
              </a:rPr>
              <a:t>r</a:t>
            </a:r>
            <a:r>
              <a:rPr dirty="0">
                <a:solidFill>
                  <a:srgbClr val="4B4B4B"/>
                </a:solidFill>
              </a:rPr>
              <a:t>enc</a:t>
            </a:r>
            <a:r>
              <a:rPr spc="5" dirty="0">
                <a:solidFill>
                  <a:srgbClr val="4B4B4B"/>
                </a:solidFill>
              </a:rPr>
              <a:t>e</a:t>
            </a:r>
            <a:r>
              <a:rPr spc="-5" dirty="0">
                <a:solidFill>
                  <a:srgbClr val="4B4B4B"/>
                </a:solidFill>
              </a:rPr>
              <a:t>s</a:t>
            </a:r>
          </a:p>
          <a:p>
            <a:pPr marL="29209">
              <a:lnSpc>
                <a:spcPts val="2875"/>
              </a:lnSpc>
            </a:pPr>
            <a:r>
              <a:rPr i="1" dirty="0">
                <a:solidFill>
                  <a:srgbClr val="5F5F5F"/>
                </a:solidFill>
                <a:latin typeface="Times New Roman"/>
                <a:cs typeface="Times New Roman"/>
              </a:rPr>
              <a:t>Ref</a:t>
            </a:r>
            <a:r>
              <a:rPr i="1" spc="5" dirty="0">
                <a:solidFill>
                  <a:srgbClr val="5F5F5F"/>
                </a:solidFill>
                <a:latin typeface="Times New Roman"/>
                <a:cs typeface="Times New Roman"/>
              </a:rPr>
              <a:t>e</a:t>
            </a:r>
            <a:r>
              <a:rPr i="1" spc="-5" dirty="0">
                <a:solidFill>
                  <a:srgbClr val="5F5F5F"/>
                </a:solidFill>
                <a:latin typeface="Times New Roman"/>
                <a:cs typeface="Times New Roman"/>
              </a:rPr>
              <a:t>rences</a:t>
            </a:r>
          </a:p>
        </p:txBody>
      </p:sp>
      <p:sp>
        <p:nvSpPr>
          <p:cNvPr id="6" name="object 6"/>
          <p:cNvSpPr txBox="1"/>
          <p:nvPr/>
        </p:nvSpPr>
        <p:spPr>
          <a:xfrm>
            <a:off x="439927" y="2162301"/>
            <a:ext cx="2758440" cy="7371715"/>
          </a:xfrm>
          <a:prstGeom prst="rect">
            <a:avLst/>
          </a:prstGeom>
        </p:spPr>
        <p:txBody>
          <a:bodyPr vert="horz" wrap="square" lIns="0" tIns="12700" rIns="0" bIns="0" rtlCol="0">
            <a:spAutoFit/>
          </a:bodyPr>
          <a:lstStyle/>
          <a:p>
            <a:pPr marL="12700">
              <a:lnSpc>
                <a:spcPct val="100000"/>
              </a:lnSpc>
              <a:spcBef>
                <a:spcPts val="100"/>
              </a:spcBef>
            </a:pPr>
            <a:r>
              <a:rPr sz="1400" u="sng" spc="-5" dirty="0">
                <a:uFill>
                  <a:solidFill>
                    <a:srgbClr val="000000"/>
                  </a:solidFill>
                </a:uFill>
                <a:latin typeface="Times New Roman"/>
                <a:cs typeface="Times New Roman"/>
              </a:rPr>
              <a:t>FRANCE</a:t>
            </a:r>
            <a:endParaRPr sz="1400" dirty="0">
              <a:latin typeface="Times New Roman"/>
              <a:cs typeface="Times New Roman"/>
            </a:endParaRPr>
          </a:p>
          <a:p>
            <a:pPr marL="187960" indent="-175260">
              <a:lnSpc>
                <a:spcPct val="100000"/>
              </a:lnSpc>
              <a:spcBef>
                <a:spcPts val="1240"/>
              </a:spcBef>
              <a:buChar char="•"/>
              <a:tabLst>
                <a:tab pos="187960" algn="l"/>
              </a:tabLst>
            </a:pPr>
            <a:r>
              <a:rPr sz="1400" spc="-5" dirty="0">
                <a:latin typeface="Times New Roman"/>
                <a:cs typeface="Times New Roman"/>
              </a:rPr>
              <a:t>AIA</a:t>
            </a:r>
            <a:r>
              <a:rPr sz="1400" spc="-10" dirty="0">
                <a:latin typeface="Times New Roman"/>
                <a:cs typeface="Times New Roman"/>
              </a:rPr>
              <a:t> </a:t>
            </a:r>
            <a:r>
              <a:rPr sz="1400" spc="-5" dirty="0">
                <a:latin typeface="Times New Roman"/>
                <a:cs typeface="Times New Roman"/>
              </a:rPr>
              <a:t>CUERS</a:t>
            </a:r>
            <a:endParaRPr sz="1400" dirty="0">
              <a:latin typeface="Times New Roman"/>
              <a:cs typeface="Times New Roman"/>
            </a:endParaRPr>
          </a:p>
          <a:p>
            <a:pPr marL="187960" indent="-175260">
              <a:lnSpc>
                <a:spcPct val="100000"/>
              </a:lnSpc>
              <a:spcBef>
                <a:spcPts val="720"/>
              </a:spcBef>
              <a:buChar char="•"/>
              <a:tabLst>
                <a:tab pos="187960" algn="l"/>
              </a:tabLst>
            </a:pPr>
            <a:r>
              <a:rPr sz="1400" spc="-5" dirty="0">
                <a:latin typeface="Times New Roman"/>
                <a:cs typeface="Times New Roman"/>
              </a:rPr>
              <a:t>AIRBUS</a:t>
            </a:r>
            <a:endParaRPr sz="1400" dirty="0">
              <a:latin typeface="Times New Roman"/>
              <a:cs typeface="Times New Roman"/>
            </a:endParaRPr>
          </a:p>
          <a:p>
            <a:pPr marL="187960" indent="-175260">
              <a:lnSpc>
                <a:spcPct val="100000"/>
              </a:lnSpc>
              <a:spcBef>
                <a:spcPts val="720"/>
              </a:spcBef>
              <a:buChar char="•"/>
              <a:tabLst>
                <a:tab pos="187960" algn="l"/>
              </a:tabLst>
            </a:pPr>
            <a:r>
              <a:rPr sz="1400" spc="-5" dirty="0">
                <a:latin typeface="Times New Roman"/>
                <a:cs typeface="Times New Roman"/>
              </a:rPr>
              <a:t>AMESYS BULL</a:t>
            </a:r>
            <a:endParaRPr sz="1400" dirty="0">
              <a:latin typeface="Times New Roman"/>
              <a:cs typeface="Times New Roman"/>
            </a:endParaRPr>
          </a:p>
          <a:p>
            <a:pPr marL="187960" indent="-175260">
              <a:lnSpc>
                <a:spcPct val="100000"/>
              </a:lnSpc>
              <a:spcBef>
                <a:spcPts val="720"/>
              </a:spcBef>
              <a:buChar char="•"/>
              <a:tabLst>
                <a:tab pos="187960" algn="l"/>
              </a:tabLst>
            </a:pPr>
            <a:r>
              <a:rPr sz="1400" spc="-5" dirty="0">
                <a:latin typeface="Times New Roman"/>
                <a:cs typeface="Times New Roman"/>
              </a:rPr>
              <a:t>ASTRIUM </a:t>
            </a:r>
            <a:r>
              <a:rPr sz="1400" dirty="0">
                <a:latin typeface="Times New Roman"/>
                <a:cs typeface="Times New Roman"/>
              </a:rPr>
              <a:t>ST</a:t>
            </a:r>
          </a:p>
          <a:p>
            <a:pPr marL="187960" indent="-175260">
              <a:lnSpc>
                <a:spcPct val="100000"/>
              </a:lnSpc>
              <a:spcBef>
                <a:spcPts val="720"/>
              </a:spcBef>
              <a:buChar char="•"/>
              <a:tabLst>
                <a:tab pos="187960" algn="l"/>
              </a:tabLst>
            </a:pPr>
            <a:r>
              <a:rPr sz="1400" spc="-5" dirty="0">
                <a:latin typeface="Times New Roman"/>
                <a:cs typeface="Times New Roman"/>
              </a:rPr>
              <a:t>COBHAM</a:t>
            </a:r>
            <a:endParaRPr sz="1400" dirty="0">
              <a:latin typeface="Times New Roman"/>
              <a:cs typeface="Times New Roman"/>
            </a:endParaRPr>
          </a:p>
          <a:p>
            <a:pPr marL="187960" indent="-175260">
              <a:lnSpc>
                <a:spcPct val="100000"/>
              </a:lnSpc>
              <a:spcBef>
                <a:spcPts val="720"/>
              </a:spcBef>
              <a:buChar char="•"/>
              <a:tabLst>
                <a:tab pos="187960" algn="l"/>
              </a:tabLst>
            </a:pPr>
            <a:r>
              <a:rPr sz="1400" spc="-5" dirty="0">
                <a:latin typeface="Times New Roman"/>
                <a:cs typeface="Times New Roman"/>
              </a:rPr>
              <a:t>DGA ESSAIS </a:t>
            </a:r>
            <a:r>
              <a:rPr sz="1400" dirty="0">
                <a:latin typeface="Times New Roman"/>
                <a:cs typeface="Times New Roman"/>
              </a:rPr>
              <a:t>EN</a:t>
            </a:r>
            <a:r>
              <a:rPr sz="1400" spc="-10" dirty="0">
                <a:latin typeface="Times New Roman"/>
                <a:cs typeface="Times New Roman"/>
              </a:rPr>
              <a:t> </a:t>
            </a:r>
            <a:r>
              <a:rPr sz="1400" spc="-5" dirty="0">
                <a:latin typeface="Times New Roman"/>
                <a:cs typeface="Times New Roman"/>
              </a:rPr>
              <a:t>VOL</a:t>
            </a:r>
            <a:endParaRPr sz="1400" dirty="0">
              <a:latin typeface="Times New Roman"/>
              <a:cs typeface="Times New Roman"/>
            </a:endParaRPr>
          </a:p>
          <a:p>
            <a:pPr marL="187960" marR="1010919" indent="-175260">
              <a:lnSpc>
                <a:spcPct val="71400"/>
              </a:lnSpc>
              <a:spcBef>
                <a:spcPts val="1200"/>
              </a:spcBef>
              <a:buChar char="•"/>
              <a:tabLst>
                <a:tab pos="187960" algn="l"/>
              </a:tabLst>
            </a:pPr>
            <a:r>
              <a:rPr sz="1400" spc="-5" dirty="0">
                <a:latin typeface="Times New Roman"/>
                <a:cs typeface="Times New Roman"/>
              </a:rPr>
              <a:t>DGA MAITRISE</a:t>
            </a:r>
            <a:r>
              <a:rPr sz="1400" spc="-65" dirty="0">
                <a:latin typeface="Times New Roman"/>
                <a:cs typeface="Times New Roman"/>
              </a:rPr>
              <a:t> </a:t>
            </a:r>
            <a:r>
              <a:rPr sz="1400" spc="5" dirty="0">
                <a:latin typeface="Times New Roman"/>
                <a:cs typeface="Times New Roman"/>
              </a:rPr>
              <a:t>DE  </a:t>
            </a:r>
            <a:r>
              <a:rPr sz="1400" spc="-5" dirty="0">
                <a:latin typeface="Times New Roman"/>
                <a:cs typeface="Times New Roman"/>
              </a:rPr>
              <a:t>L'INFORMATION</a:t>
            </a:r>
            <a:endParaRPr sz="1400" dirty="0">
              <a:latin typeface="Times New Roman"/>
              <a:cs typeface="Times New Roman"/>
            </a:endParaRPr>
          </a:p>
          <a:p>
            <a:pPr marL="187960" indent="-175260">
              <a:lnSpc>
                <a:spcPct val="100000"/>
              </a:lnSpc>
              <a:spcBef>
                <a:spcPts val="720"/>
              </a:spcBef>
              <a:buChar char="•"/>
              <a:tabLst>
                <a:tab pos="187960" algn="l"/>
              </a:tabLst>
            </a:pPr>
            <a:r>
              <a:rPr sz="1400" spc="-10" dirty="0">
                <a:latin typeface="Times New Roman"/>
                <a:cs typeface="Times New Roman"/>
              </a:rPr>
              <a:t>EADS</a:t>
            </a:r>
            <a:endParaRPr sz="1400" dirty="0">
              <a:latin typeface="Times New Roman"/>
              <a:cs typeface="Times New Roman"/>
            </a:endParaRPr>
          </a:p>
          <a:p>
            <a:pPr marL="187960" indent="-175260">
              <a:lnSpc>
                <a:spcPct val="100000"/>
              </a:lnSpc>
              <a:spcBef>
                <a:spcPts val="720"/>
              </a:spcBef>
              <a:buChar char="•"/>
              <a:tabLst>
                <a:tab pos="187960" algn="l"/>
              </a:tabLst>
            </a:pPr>
            <a:r>
              <a:rPr sz="1400" spc="-10" dirty="0">
                <a:latin typeface="Times New Roman"/>
                <a:cs typeface="Times New Roman"/>
              </a:rPr>
              <a:t>HGH</a:t>
            </a:r>
            <a:endParaRPr sz="1400" dirty="0">
              <a:latin typeface="Times New Roman"/>
              <a:cs typeface="Times New Roman"/>
            </a:endParaRPr>
          </a:p>
          <a:p>
            <a:pPr marL="187960" indent="-175260">
              <a:lnSpc>
                <a:spcPct val="100000"/>
              </a:lnSpc>
              <a:spcBef>
                <a:spcPts val="720"/>
              </a:spcBef>
              <a:buChar char="•"/>
              <a:tabLst>
                <a:tab pos="187960" algn="l"/>
              </a:tabLst>
            </a:pPr>
            <a:r>
              <a:rPr sz="1400" spc="-5" dirty="0">
                <a:latin typeface="Times New Roman"/>
                <a:cs typeface="Times New Roman"/>
              </a:rPr>
              <a:t>IN-SNEC</a:t>
            </a:r>
            <a:endParaRPr sz="1400" dirty="0">
              <a:latin typeface="Times New Roman"/>
              <a:cs typeface="Times New Roman"/>
            </a:endParaRPr>
          </a:p>
          <a:p>
            <a:pPr marL="187960" indent="-175260">
              <a:lnSpc>
                <a:spcPct val="100000"/>
              </a:lnSpc>
              <a:spcBef>
                <a:spcPts val="725"/>
              </a:spcBef>
              <a:buChar char="•"/>
              <a:tabLst>
                <a:tab pos="187960" algn="l"/>
              </a:tabLst>
            </a:pPr>
            <a:r>
              <a:rPr sz="1400" dirty="0">
                <a:latin typeface="Times New Roman"/>
                <a:cs typeface="Times New Roman"/>
              </a:rPr>
              <a:t>MBDA</a:t>
            </a:r>
          </a:p>
          <a:p>
            <a:pPr marL="187960" indent="-175260">
              <a:lnSpc>
                <a:spcPct val="100000"/>
              </a:lnSpc>
              <a:spcBef>
                <a:spcPts val="720"/>
              </a:spcBef>
              <a:buChar char="•"/>
              <a:tabLst>
                <a:tab pos="187960" algn="l"/>
              </a:tabLst>
            </a:pPr>
            <a:r>
              <a:rPr sz="1400" spc="-5" dirty="0">
                <a:latin typeface="Times New Roman"/>
                <a:cs typeface="Times New Roman"/>
              </a:rPr>
              <a:t>NEXEYA</a:t>
            </a:r>
            <a:r>
              <a:rPr sz="1400" spc="-10" dirty="0">
                <a:latin typeface="Times New Roman"/>
                <a:cs typeface="Times New Roman"/>
              </a:rPr>
              <a:t> </a:t>
            </a:r>
            <a:r>
              <a:rPr sz="1400" spc="-5" dirty="0">
                <a:latin typeface="Times New Roman"/>
                <a:cs typeface="Times New Roman"/>
              </a:rPr>
              <a:t>SYSTEMS</a:t>
            </a:r>
            <a:endParaRPr sz="1400" dirty="0">
              <a:latin typeface="Times New Roman"/>
              <a:cs typeface="Times New Roman"/>
            </a:endParaRPr>
          </a:p>
          <a:p>
            <a:pPr marL="187960" indent="-175260">
              <a:lnSpc>
                <a:spcPct val="100000"/>
              </a:lnSpc>
              <a:spcBef>
                <a:spcPts val="720"/>
              </a:spcBef>
              <a:buChar char="•"/>
              <a:tabLst>
                <a:tab pos="187960" algn="l"/>
              </a:tabLst>
            </a:pPr>
            <a:r>
              <a:rPr sz="1400" spc="-5" dirty="0">
                <a:latin typeface="Times New Roman"/>
                <a:cs typeface="Times New Roman"/>
              </a:rPr>
              <a:t>NOVIMET</a:t>
            </a:r>
            <a:endParaRPr sz="1400" dirty="0">
              <a:latin typeface="Times New Roman"/>
              <a:cs typeface="Times New Roman"/>
            </a:endParaRPr>
          </a:p>
          <a:p>
            <a:pPr marL="187960" indent="-175260">
              <a:lnSpc>
                <a:spcPct val="100000"/>
              </a:lnSpc>
              <a:spcBef>
                <a:spcPts val="720"/>
              </a:spcBef>
              <a:buChar char="•"/>
              <a:tabLst>
                <a:tab pos="187960" algn="l"/>
              </a:tabLst>
            </a:pPr>
            <a:r>
              <a:rPr sz="1400" spc="-5" dirty="0">
                <a:latin typeface="Times New Roman"/>
                <a:cs typeface="Times New Roman"/>
              </a:rPr>
              <a:t>ONERA</a:t>
            </a:r>
            <a:endParaRPr sz="1400" dirty="0">
              <a:latin typeface="Times New Roman"/>
              <a:cs typeface="Times New Roman"/>
            </a:endParaRPr>
          </a:p>
          <a:p>
            <a:pPr marL="187960" indent="-175260">
              <a:lnSpc>
                <a:spcPct val="100000"/>
              </a:lnSpc>
              <a:spcBef>
                <a:spcPts val="720"/>
              </a:spcBef>
              <a:buChar char="•"/>
              <a:tabLst>
                <a:tab pos="187960" algn="l"/>
              </a:tabLst>
            </a:pPr>
            <a:r>
              <a:rPr sz="1400" spc="-5" dirty="0">
                <a:latin typeface="Times New Roman"/>
                <a:cs typeface="Times New Roman"/>
              </a:rPr>
              <a:t>ORANGE</a:t>
            </a:r>
            <a:endParaRPr sz="1400" dirty="0">
              <a:latin typeface="Times New Roman"/>
              <a:cs typeface="Times New Roman"/>
            </a:endParaRPr>
          </a:p>
          <a:p>
            <a:pPr marL="187960" indent="-175260">
              <a:lnSpc>
                <a:spcPct val="100000"/>
              </a:lnSpc>
              <a:spcBef>
                <a:spcPts val="1125"/>
              </a:spcBef>
              <a:buChar char="•"/>
              <a:tabLst>
                <a:tab pos="187960" algn="l"/>
              </a:tabLst>
            </a:pPr>
            <a:r>
              <a:rPr sz="1400" spc="-5" dirty="0">
                <a:latin typeface="Times New Roman"/>
                <a:cs typeface="Times New Roman"/>
              </a:rPr>
              <a:t>RADIO FREQUENCY</a:t>
            </a:r>
            <a:r>
              <a:rPr sz="1400" spc="-30" dirty="0">
                <a:latin typeface="Times New Roman"/>
                <a:cs typeface="Times New Roman"/>
              </a:rPr>
              <a:t> </a:t>
            </a:r>
            <a:r>
              <a:rPr sz="1400" spc="-5" dirty="0">
                <a:latin typeface="Times New Roman"/>
                <a:cs typeface="Times New Roman"/>
              </a:rPr>
              <a:t>SYSTEMS</a:t>
            </a:r>
            <a:endParaRPr sz="1400" dirty="0">
              <a:latin typeface="Times New Roman"/>
              <a:cs typeface="Times New Roman"/>
            </a:endParaRPr>
          </a:p>
          <a:p>
            <a:pPr marL="187960" indent="-175260">
              <a:lnSpc>
                <a:spcPct val="100000"/>
              </a:lnSpc>
              <a:spcBef>
                <a:spcPts val="720"/>
              </a:spcBef>
              <a:buChar char="•"/>
              <a:tabLst>
                <a:tab pos="187960" algn="l"/>
              </a:tabLst>
            </a:pPr>
            <a:r>
              <a:rPr sz="1400" spc="-5" dirty="0">
                <a:latin typeface="Times New Roman"/>
                <a:cs typeface="Times New Roman"/>
              </a:rPr>
              <a:t>RUBISOFT</a:t>
            </a:r>
            <a:endParaRPr sz="1400" dirty="0">
              <a:latin typeface="Times New Roman"/>
              <a:cs typeface="Times New Roman"/>
            </a:endParaRPr>
          </a:p>
          <a:p>
            <a:pPr marL="187960" indent="-175260">
              <a:lnSpc>
                <a:spcPct val="100000"/>
              </a:lnSpc>
              <a:spcBef>
                <a:spcPts val="720"/>
              </a:spcBef>
              <a:buChar char="•"/>
              <a:tabLst>
                <a:tab pos="187960" algn="l"/>
              </a:tabLst>
            </a:pPr>
            <a:r>
              <a:rPr sz="1400" spc="-5" dirty="0">
                <a:latin typeface="Times New Roman"/>
                <a:cs typeface="Times New Roman"/>
              </a:rPr>
              <a:t>SAGEM</a:t>
            </a:r>
            <a:endParaRPr sz="1400" dirty="0">
              <a:latin typeface="Times New Roman"/>
              <a:cs typeface="Times New Roman"/>
            </a:endParaRPr>
          </a:p>
          <a:p>
            <a:pPr marL="187960" indent="-175260">
              <a:lnSpc>
                <a:spcPct val="100000"/>
              </a:lnSpc>
              <a:spcBef>
                <a:spcPts val="1135"/>
              </a:spcBef>
              <a:buChar char="•"/>
              <a:tabLst>
                <a:tab pos="187960" algn="l"/>
              </a:tabLst>
            </a:pPr>
            <a:r>
              <a:rPr sz="1400" spc="-10" dirty="0">
                <a:latin typeface="Times New Roman"/>
                <a:cs typeface="Times New Roman"/>
              </a:rPr>
              <a:t>THALES </a:t>
            </a:r>
            <a:r>
              <a:rPr sz="1400" spc="-5" dirty="0">
                <a:latin typeface="Times New Roman"/>
                <a:cs typeface="Times New Roman"/>
              </a:rPr>
              <a:t>AIR</a:t>
            </a:r>
            <a:r>
              <a:rPr sz="1400" spc="10" dirty="0">
                <a:latin typeface="Times New Roman"/>
                <a:cs typeface="Times New Roman"/>
              </a:rPr>
              <a:t> </a:t>
            </a:r>
            <a:r>
              <a:rPr sz="1400" spc="-5" dirty="0">
                <a:latin typeface="Times New Roman"/>
                <a:cs typeface="Times New Roman"/>
              </a:rPr>
              <a:t>SYSTEMS</a:t>
            </a:r>
            <a:endParaRPr sz="1400" dirty="0">
              <a:latin typeface="Times New Roman"/>
              <a:cs typeface="Times New Roman"/>
            </a:endParaRPr>
          </a:p>
          <a:p>
            <a:pPr>
              <a:lnSpc>
                <a:spcPct val="100000"/>
              </a:lnSpc>
              <a:spcBef>
                <a:spcPts val="55"/>
              </a:spcBef>
              <a:buFont typeface="Times New Roman"/>
              <a:buChar char="•"/>
            </a:pPr>
            <a:endParaRPr sz="1350" dirty="0">
              <a:latin typeface="Times New Roman"/>
              <a:cs typeface="Times New Roman"/>
            </a:endParaRPr>
          </a:p>
          <a:p>
            <a:pPr marL="187960" marR="5080" indent="-175260">
              <a:lnSpc>
                <a:spcPct val="71400"/>
              </a:lnSpc>
              <a:buChar char="•"/>
              <a:tabLst>
                <a:tab pos="187960" algn="l"/>
              </a:tabLst>
            </a:pPr>
            <a:r>
              <a:rPr sz="1400" spc="-10" dirty="0">
                <a:latin typeface="Times New Roman"/>
                <a:cs typeface="Times New Roman"/>
              </a:rPr>
              <a:t>THALES </a:t>
            </a:r>
            <a:r>
              <a:rPr sz="1400" spc="-5" dirty="0">
                <a:latin typeface="Times New Roman"/>
                <a:cs typeface="Times New Roman"/>
              </a:rPr>
              <a:t>COMMUNICATIONS </a:t>
            </a:r>
            <a:r>
              <a:rPr sz="1400" dirty="0">
                <a:latin typeface="Times New Roman"/>
                <a:cs typeface="Times New Roman"/>
              </a:rPr>
              <a:t>&amp;  </a:t>
            </a:r>
            <a:r>
              <a:rPr sz="1400" spc="-5" dirty="0">
                <a:latin typeface="Times New Roman"/>
                <a:cs typeface="Times New Roman"/>
              </a:rPr>
              <a:t>SECURITY</a:t>
            </a:r>
            <a:endParaRPr sz="1400" dirty="0">
              <a:latin typeface="Times New Roman"/>
              <a:cs typeface="Times New Roman"/>
            </a:endParaRPr>
          </a:p>
          <a:p>
            <a:pPr>
              <a:lnSpc>
                <a:spcPct val="100000"/>
              </a:lnSpc>
              <a:spcBef>
                <a:spcPts val="55"/>
              </a:spcBef>
              <a:buFont typeface="Times New Roman"/>
              <a:buChar char="•"/>
            </a:pPr>
            <a:endParaRPr sz="1350" dirty="0">
              <a:latin typeface="Times New Roman"/>
              <a:cs typeface="Times New Roman"/>
            </a:endParaRPr>
          </a:p>
          <a:p>
            <a:pPr marL="187960" marR="927100" indent="-175260">
              <a:lnSpc>
                <a:spcPct val="71400"/>
              </a:lnSpc>
              <a:buChar char="•"/>
              <a:tabLst>
                <a:tab pos="187960" algn="l"/>
              </a:tabLst>
            </a:pPr>
            <a:r>
              <a:rPr sz="1400" spc="-10" dirty="0">
                <a:latin typeface="Times New Roman"/>
                <a:cs typeface="Times New Roman"/>
              </a:rPr>
              <a:t>THALES </a:t>
            </a:r>
            <a:r>
              <a:rPr sz="1400" spc="-5" dirty="0">
                <a:latin typeface="Times New Roman"/>
                <a:cs typeface="Times New Roman"/>
              </a:rPr>
              <a:t>SYSTEMES  AEROPORTES</a:t>
            </a:r>
            <a:endParaRPr sz="1400" dirty="0">
              <a:latin typeface="Times New Roman"/>
              <a:cs typeface="Times New Roman"/>
            </a:endParaRPr>
          </a:p>
        </p:txBody>
      </p:sp>
      <p:sp>
        <p:nvSpPr>
          <p:cNvPr id="7" name="object 7"/>
          <p:cNvSpPr txBox="1"/>
          <p:nvPr/>
        </p:nvSpPr>
        <p:spPr>
          <a:xfrm>
            <a:off x="4221860" y="2162301"/>
            <a:ext cx="716915" cy="239395"/>
          </a:xfrm>
          <a:prstGeom prst="rect">
            <a:avLst/>
          </a:prstGeom>
        </p:spPr>
        <p:txBody>
          <a:bodyPr vert="horz" wrap="square" lIns="0" tIns="12700" rIns="0" bIns="0" rtlCol="0">
            <a:spAutoFit/>
          </a:bodyPr>
          <a:lstStyle/>
          <a:p>
            <a:pPr marL="12700">
              <a:lnSpc>
                <a:spcPct val="100000"/>
              </a:lnSpc>
              <a:spcBef>
                <a:spcPts val="100"/>
              </a:spcBef>
            </a:pPr>
            <a:r>
              <a:rPr sz="1400" u="sng" spc="-10" dirty="0">
                <a:uFill>
                  <a:solidFill>
                    <a:srgbClr val="000000"/>
                  </a:solidFill>
                </a:uFill>
                <a:latin typeface="Times New Roman"/>
                <a:cs typeface="Times New Roman"/>
              </a:rPr>
              <a:t>EX</a:t>
            </a:r>
            <a:r>
              <a:rPr sz="1400" u="sng" dirty="0">
                <a:uFill>
                  <a:solidFill>
                    <a:srgbClr val="000000"/>
                  </a:solidFill>
                </a:uFill>
                <a:latin typeface="Times New Roman"/>
                <a:cs typeface="Times New Roman"/>
              </a:rPr>
              <a:t>P</a:t>
            </a:r>
            <a:r>
              <a:rPr sz="1400" u="sng" spc="-10" dirty="0">
                <a:uFill>
                  <a:solidFill>
                    <a:srgbClr val="000000"/>
                  </a:solidFill>
                </a:uFill>
                <a:latin typeface="Times New Roman"/>
                <a:cs typeface="Times New Roman"/>
              </a:rPr>
              <a:t>O</a:t>
            </a:r>
            <a:r>
              <a:rPr sz="1400" u="sng" dirty="0">
                <a:uFill>
                  <a:solidFill>
                    <a:srgbClr val="000000"/>
                  </a:solidFill>
                </a:uFill>
                <a:latin typeface="Times New Roman"/>
                <a:cs typeface="Times New Roman"/>
              </a:rPr>
              <a:t>RT</a:t>
            </a:r>
            <a:endParaRPr sz="1400">
              <a:latin typeface="Times New Roman"/>
              <a:cs typeface="Times New Roman"/>
            </a:endParaRPr>
          </a:p>
        </p:txBody>
      </p:sp>
      <p:sp>
        <p:nvSpPr>
          <p:cNvPr id="8" name="object 8"/>
          <p:cNvSpPr txBox="1"/>
          <p:nvPr/>
        </p:nvSpPr>
        <p:spPr>
          <a:xfrm>
            <a:off x="3775075" y="2441803"/>
            <a:ext cx="2770505" cy="2616835"/>
          </a:xfrm>
          <a:prstGeom prst="rect">
            <a:avLst/>
          </a:prstGeom>
        </p:spPr>
        <p:txBody>
          <a:bodyPr vert="horz" wrap="square" lIns="0" tIns="104140" rIns="0" bIns="0" rtlCol="0">
            <a:spAutoFit/>
          </a:bodyPr>
          <a:lstStyle/>
          <a:p>
            <a:pPr marL="187960" indent="-175260">
              <a:lnSpc>
                <a:spcPct val="100000"/>
              </a:lnSpc>
              <a:spcBef>
                <a:spcPts val="820"/>
              </a:spcBef>
              <a:buChar char="•"/>
              <a:tabLst>
                <a:tab pos="187960" algn="l"/>
              </a:tabLst>
            </a:pPr>
            <a:r>
              <a:rPr sz="1400" spc="-5" dirty="0">
                <a:latin typeface="Times New Roman"/>
                <a:cs typeface="Times New Roman"/>
              </a:rPr>
              <a:t>ELBIT</a:t>
            </a:r>
            <a:r>
              <a:rPr sz="1400" spc="-10" dirty="0">
                <a:latin typeface="Times New Roman"/>
                <a:cs typeface="Times New Roman"/>
              </a:rPr>
              <a:t> </a:t>
            </a:r>
            <a:r>
              <a:rPr sz="1400" dirty="0">
                <a:latin typeface="Times New Roman"/>
                <a:cs typeface="Times New Roman"/>
              </a:rPr>
              <a:t>(Israël)</a:t>
            </a:r>
            <a:endParaRPr sz="1400">
              <a:latin typeface="Times New Roman"/>
              <a:cs typeface="Times New Roman"/>
            </a:endParaRPr>
          </a:p>
          <a:p>
            <a:pPr marL="187960" indent="-175260">
              <a:lnSpc>
                <a:spcPct val="100000"/>
              </a:lnSpc>
              <a:spcBef>
                <a:spcPts val="720"/>
              </a:spcBef>
              <a:buChar char="•"/>
              <a:tabLst>
                <a:tab pos="187960" algn="l"/>
              </a:tabLst>
            </a:pPr>
            <a:r>
              <a:rPr sz="1400" spc="-5" dirty="0">
                <a:latin typeface="Times New Roman"/>
                <a:cs typeface="Times New Roman"/>
              </a:rPr>
              <a:t>ESA</a:t>
            </a:r>
            <a:r>
              <a:rPr sz="1400" spc="-10" dirty="0">
                <a:latin typeface="Times New Roman"/>
                <a:cs typeface="Times New Roman"/>
              </a:rPr>
              <a:t> </a:t>
            </a:r>
            <a:r>
              <a:rPr sz="1400" spc="-5" dirty="0">
                <a:latin typeface="Times New Roman"/>
                <a:cs typeface="Times New Roman"/>
              </a:rPr>
              <a:t>(Netherlands)</a:t>
            </a:r>
            <a:endParaRPr sz="1400">
              <a:latin typeface="Times New Roman"/>
              <a:cs typeface="Times New Roman"/>
            </a:endParaRPr>
          </a:p>
          <a:p>
            <a:pPr marL="187960" indent="-175260">
              <a:lnSpc>
                <a:spcPct val="100000"/>
              </a:lnSpc>
              <a:spcBef>
                <a:spcPts val="720"/>
              </a:spcBef>
              <a:buChar char="•"/>
              <a:tabLst>
                <a:tab pos="187960" algn="l"/>
              </a:tabLst>
            </a:pPr>
            <a:r>
              <a:rPr sz="1400" dirty="0">
                <a:latin typeface="Times New Roman"/>
                <a:cs typeface="Times New Roman"/>
              </a:rPr>
              <a:t>ISPAS</a:t>
            </a:r>
            <a:r>
              <a:rPr sz="1400" spc="-5" dirty="0">
                <a:latin typeface="Times New Roman"/>
                <a:cs typeface="Times New Roman"/>
              </a:rPr>
              <a:t> (Norway)</a:t>
            </a:r>
            <a:endParaRPr sz="1400">
              <a:latin typeface="Times New Roman"/>
              <a:cs typeface="Times New Roman"/>
            </a:endParaRPr>
          </a:p>
          <a:p>
            <a:pPr marL="187960" marR="762000" indent="-175260">
              <a:lnSpc>
                <a:spcPct val="71400"/>
              </a:lnSpc>
              <a:spcBef>
                <a:spcPts val="1200"/>
              </a:spcBef>
              <a:buChar char="•"/>
              <a:tabLst>
                <a:tab pos="187960" algn="l"/>
              </a:tabLst>
            </a:pPr>
            <a:r>
              <a:rPr sz="1400" dirty="0">
                <a:latin typeface="Times New Roman"/>
                <a:cs typeface="Times New Roman"/>
              </a:rPr>
              <a:t>MARCH</a:t>
            </a:r>
            <a:r>
              <a:rPr sz="1400" spc="-75" dirty="0">
                <a:latin typeface="Times New Roman"/>
                <a:cs typeface="Times New Roman"/>
              </a:rPr>
              <a:t> </a:t>
            </a:r>
            <a:r>
              <a:rPr sz="1400" spc="-5" dirty="0">
                <a:latin typeface="Times New Roman"/>
                <a:cs typeface="Times New Roman"/>
              </a:rPr>
              <a:t>MICROWAVE  (Netherlands)</a:t>
            </a:r>
            <a:endParaRPr sz="1400">
              <a:latin typeface="Times New Roman"/>
              <a:cs typeface="Times New Roman"/>
            </a:endParaRPr>
          </a:p>
          <a:p>
            <a:pPr marL="187960" indent="-175260">
              <a:lnSpc>
                <a:spcPct val="100000"/>
              </a:lnSpc>
              <a:spcBef>
                <a:spcPts val="720"/>
              </a:spcBef>
              <a:buChar char="•"/>
              <a:tabLst>
                <a:tab pos="187960" algn="l"/>
              </a:tabLst>
            </a:pPr>
            <a:r>
              <a:rPr sz="1400" spc="-5" dirty="0">
                <a:latin typeface="Times New Roman"/>
                <a:cs typeface="Times New Roman"/>
              </a:rPr>
              <a:t>NSI</a:t>
            </a:r>
            <a:r>
              <a:rPr sz="1400" spc="-75" dirty="0">
                <a:latin typeface="Times New Roman"/>
                <a:cs typeface="Times New Roman"/>
              </a:rPr>
              <a:t> </a:t>
            </a:r>
            <a:r>
              <a:rPr sz="1400" spc="-5" dirty="0">
                <a:latin typeface="Times New Roman"/>
                <a:cs typeface="Times New Roman"/>
              </a:rPr>
              <a:t>(USA)</a:t>
            </a:r>
            <a:endParaRPr sz="1400">
              <a:latin typeface="Times New Roman"/>
              <a:cs typeface="Times New Roman"/>
            </a:endParaRPr>
          </a:p>
          <a:p>
            <a:pPr marL="187960" indent="-175260">
              <a:lnSpc>
                <a:spcPct val="100000"/>
              </a:lnSpc>
              <a:spcBef>
                <a:spcPts val="720"/>
              </a:spcBef>
              <a:buChar char="•"/>
              <a:tabLst>
                <a:tab pos="187960" algn="l"/>
              </a:tabLst>
            </a:pPr>
            <a:r>
              <a:rPr sz="1400" spc="-5" dirty="0">
                <a:latin typeface="Times New Roman"/>
                <a:cs typeface="Times New Roman"/>
              </a:rPr>
              <a:t>QUARTZTIME</a:t>
            </a:r>
            <a:r>
              <a:rPr sz="1400" spc="-10" dirty="0">
                <a:latin typeface="Times New Roman"/>
                <a:cs typeface="Times New Roman"/>
              </a:rPr>
              <a:t> </a:t>
            </a:r>
            <a:r>
              <a:rPr sz="1400" dirty="0">
                <a:latin typeface="Times New Roman"/>
                <a:cs typeface="Times New Roman"/>
              </a:rPr>
              <a:t>(China)</a:t>
            </a:r>
            <a:endParaRPr sz="1400">
              <a:latin typeface="Times New Roman"/>
              <a:cs typeface="Times New Roman"/>
            </a:endParaRPr>
          </a:p>
          <a:p>
            <a:pPr marL="187960" indent="-175260">
              <a:lnSpc>
                <a:spcPct val="100000"/>
              </a:lnSpc>
              <a:spcBef>
                <a:spcPts val="720"/>
              </a:spcBef>
              <a:buChar char="•"/>
              <a:tabLst>
                <a:tab pos="187960" algn="l"/>
              </a:tabLst>
            </a:pPr>
            <a:r>
              <a:rPr sz="1400" spc="-5" dirty="0">
                <a:latin typeface="Times New Roman"/>
                <a:cs typeface="Times New Roman"/>
              </a:rPr>
              <a:t>SCIENTIFIC DEVICES</a:t>
            </a:r>
            <a:r>
              <a:rPr sz="1400" dirty="0">
                <a:latin typeface="Times New Roman"/>
                <a:cs typeface="Times New Roman"/>
              </a:rPr>
              <a:t> </a:t>
            </a:r>
            <a:r>
              <a:rPr sz="1400" spc="-5" dirty="0">
                <a:latin typeface="Times New Roman"/>
                <a:cs typeface="Times New Roman"/>
              </a:rPr>
              <a:t>(Australia)</a:t>
            </a:r>
            <a:endParaRPr sz="1400">
              <a:latin typeface="Times New Roman"/>
              <a:cs typeface="Times New Roman"/>
            </a:endParaRPr>
          </a:p>
          <a:p>
            <a:pPr marL="187960" indent="-175260">
              <a:lnSpc>
                <a:spcPct val="100000"/>
              </a:lnSpc>
              <a:spcBef>
                <a:spcPts val="720"/>
              </a:spcBef>
              <a:buChar char="•"/>
              <a:tabLst>
                <a:tab pos="187960" algn="l"/>
              </a:tabLst>
            </a:pPr>
            <a:r>
              <a:rPr sz="1400" spc="-5" dirty="0">
                <a:latin typeface="Times New Roman"/>
                <a:cs typeface="Times New Roman"/>
              </a:rPr>
              <a:t>SELEX GALILEO</a:t>
            </a:r>
            <a:r>
              <a:rPr sz="1400" spc="-10" dirty="0">
                <a:latin typeface="Times New Roman"/>
                <a:cs typeface="Times New Roman"/>
              </a:rPr>
              <a:t> </a:t>
            </a:r>
            <a:r>
              <a:rPr sz="1400" spc="-5" dirty="0">
                <a:latin typeface="Times New Roman"/>
                <a:cs typeface="Times New Roman"/>
              </a:rPr>
              <a:t>(Italy)</a:t>
            </a:r>
            <a:endParaRPr sz="1400">
              <a:latin typeface="Times New Roman"/>
              <a:cs typeface="Times New Roman"/>
            </a:endParaRPr>
          </a:p>
        </p:txBody>
      </p:sp>
      <p:sp>
        <p:nvSpPr>
          <p:cNvPr id="9" name="object 9"/>
          <p:cNvSpPr/>
          <p:nvPr/>
        </p:nvSpPr>
        <p:spPr>
          <a:xfrm>
            <a:off x="0" y="1174114"/>
            <a:ext cx="445135" cy="950214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idx="4294967295"/>
          </p:nvPr>
        </p:nvSpPr>
        <p:spPr>
          <a:xfrm>
            <a:off x="6550025" y="1063625"/>
            <a:ext cx="1006475" cy="390525"/>
          </a:xfrm>
          <a:prstGeom prst="rect">
            <a:avLst/>
          </a:prstGeom>
        </p:spPr>
        <p:txBody>
          <a:bodyPr vert="horz" wrap="square" lIns="0" tIns="12700" rIns="0" bIns="0" rtlCol="0">
            <a:spAutoFit/>
          </a:bodyPr>
          <a:lstStyle/>
          <a:p>
            <a:pPr marL="12700">
              <a:lnSpc>
                <a:spcPct val="100000"/>
              </a:lnSpc>
              <a:spcBef>
                <a:spcPts val="100"/>
              </a:spcBef>
            </a:pPr>
            <a:r>
              <a:rPr spc="-5" dirty="0">
                <a:solidFill>
                  <a:srgbClr val="4B4B4B"/>
                </a:solidFill>
              </a:rPr>
              <a:t>N</a:t>
            </a:r>
            <a:r>
              <a:rPr spc="-15" dirty="0">
                <a:solidFill>
                  <a:srgbClr val="4B4B4B"/>
                </a:solidFill>
              </a:rPr>
              <a:t>O</a:t>
            </a:r>
            <a:r>
              <a:rPr spc="-5" dirty="0">
                <a:solidFill>
                  <a:srgbClr val="4B4B4B"/>
                </a:solidFill>
              </a:rPr>
              <a:t>TES</a:t>
            </a:r>
          </a:p>
        </p:txBody>
      </p:sp>
      <p:sp>
        <p:nvSpPr>
          <p:cNvPr id="6" name="object 6"/>
          <p:cNvSpPr txBox="1"/>
          <p:nvPr/>
        </p:nvSpPr>
        <p:spPr>
          <a:xfrm>
            <a:off x="542036" y="1909318"/>
            <a:ext cx="6485890" cy="75850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Arial"/>
                <a:cs typeface="Arial"/>
              </a:rPr>
              <a:t>...................................................................................................................................................................</a:t>
            </a:r>
            <a:endParaRPr sz="1100">
              <a:latin typeface="Arial"/>
              <a:cs typeface="Arial"/>
            </a:endParaRPr>
          </a:p>
          <a:p>
            <a:pPr>
              <a:lnSpc>
                <a:spcPct val="100000"/>
              </a:lnSpc>
              <a:spcBef>
                <a:spcPts val="5"/>
              </a:spcBef>
            </a:pPr>
            <a:endParaRPr sz="1050">
              <a:latin typeface="Arial"/>
              <a:cs typeface="Arial"/>
            </a:endParaRPr>
          </a:p>
          <a:p>
            <a:pPr marL="12700">
              <a:lnSpc>
                <a:spcPct val="100000"/>
              </a:lnSpc>
            </a:pPr>
            <a:r>
              <a:rPr sz="1100" spc="5" dirty="0">
                <a:latin typeface="Arial"/>
                <a:cs typeface="Arial"/>
              </a:rPr>
              <a:t>...................................................................................................................................................................</a:t>
            </a:r>
            <a:endParaRPr sz="1100">
              <a:latin typeface="Arial"/>
              <a:cs typeface="Arial"/>
            </a:endParaRPr>
          </a:p>
          <a:p>
            <a:pPr>
              <a:lnSpc>
                <a:spcPct val="100000"/>
              </a:lnSpc>
              <a:spcBef>
                <a:spcPts val="50"/>
              </a:spcBef>
            </a:pPr>
            <a:endParaRPr sz="1000">
              <a:latin typeface="Arial"/>
              <a:cs typeface="Arial"/>
            </a:endParaRPr>
          </a:p>
          <a:p>
            <a:pPr marL="12700">
              <a:lnSpc>
                <a:spcPct val="100000"/>
              </a:lnSpc>
            </a:pPr>
            <a:r>
              <a:rPr sz="1100" spc="5" dirty="0">
                <a:latin typeface="Arial"/>
                <a:cs typeface="Arial"/>
              </a:rPr>
              <a:t>...................................................................................................................................................................</a:t>
            </a:r>
            <a:endParaRPr sz="1100">
              <a:latin typeface="Arial"/>
              <a:cs typeface="Arial"/>
            </a:endParaRPr>
          </a:p>
          <a:p>
            <a:pPr>
              <a:lnSpc>
                <a:spcPct val="100000"/>
              </a:lnSpc>
              <a:spcBef>
                <a:spcPts val="5"/>
              </a:spcBef>
            </a:pPr>
            <a:endParaRPr sz="1050">
              <a:latin typeface="Arial"/>
              <a:cs typeface="Arial"/>
            </a:endParaRPr>
          </a:p>
          <a:p>
            <a:pPr marL="12700">
              <a:lnSpc>
                <a:spcPct val="100000"/>
              </a:lnSpc>
            </a:pPr>
            <a:r>
              <a:rPr sz="1100" spc="5" dirty="0">
                <a:latin typeface="Arial"/>
                <a:cs typeface="Arial"/>
              </a:rPr>
              <a:t>...................................................................................................................................................................</a:t>
            </a:r>
            <a:endParaRPr sz="1100">
              <a:latin typeface="Arial"/>
              <a:cs typeface="Arial"/>
            </a:endParaRPr>
          </a:p>
          <a:p>
            <a:pPr>
              <a:lnSpc>
                <a:spcPct val="100000"/>
              </a:lnSpc>
              <a:spcBef>
                <a:spcPts val="5"/>
              </a:spcBef>
            </a:pPr>
            <a:endParaRPr sz="1050">
              <a:latin typeface="Arial"/>
              <a:cs typeface="Arial"/>
            </a:endParaRPr>
          </a:p>
          <a:p>
            <a:pPr marL="12700">
              <a:lnSpc>
                <a:spcPct val="100000"/>
              </a:lnSpc>
            </a:pPr>
            <a:r>
              <a:rPr sz="1100" spc="5" dirty="0">
                <a:latin typeface="Arial"/>
                <a:cs typeface="Arial"/>
              </a:rPr>
              <a:t>...................................................................................................................................................................</a:t>
            </a:r>
            <a:endParaRPr sz="1100">
              <a:latin typeface="Arial"/>
              <a:cs typeface="Arial"/>
            </a:endParaRPr>
          </a:p>
          <a:p>
            <a:pPr>
              <a:lnSpc>
                <a:spcPct val="100000"/>
              </a:lnSpc>
              <a:spcBef>
                <a:spcPts val="10"/>
              </a:spcBef>
            </a:pPr>
            <a:endParaRPr sz="1050">
              <a:latin typeface="Arial"/>
              <a:cs typeface="Arial"/>
            </a:endParaRPr>
          </a:p>
          <a:p>
            <a:pPr marL="12700">
              <a:lnSpc>
                <a:spcPct val="100000"/>
              </a:lnSpc>
            </a:pPr>
            <a:r>
              <a:rPr sz="1100" spc="5" dirty="0">
                <a:latin typeface="Arial"/>
                <a:cs typeface="Arial"/>
              </a:rPr>
              <a:t>...................................................................................................................................................................</a:t>
            </a:r>
            <a:endParaRPr sz="1100">
              <a:latin typeface="Arial"/>
              <a:cs typeface="Arial"/>
            </a:endParaRPr>
          </a:p>
          <a:p>
            <a:pPr>
              <a:lnSpc>
                <a:spcPct val="100000"/>
              </a:lnSpc>
              <a:spcBef>
                <a:spcPts val="5"/>
              </a:spcBef>
            </a:pPr>
            <a:endParaRPr sz="1050">
              <a:latin typeface="Arial"/>
              <a:cs typeface="Arial"/>
            </a:endParaRPr>
          </a:p>
          <a:p>
            <a:pPr marL="12700">
              <a:lnSpc>
                <a:spcPct val="100000"/>
              </a:lnSpc>
            </a:pPr>
            <a:r>
              <a:rPr sz="1100" spc="5" dirty="0">
                <a:latin typeface="Arial"/>
                <a:cs typeface="Arial"/>
              </a:rPr>
              <a:t>...................................................................................................................................................................</a:t>
            </a:r>
            <a:endParaRPr sz="1100">
              <a:latin typeface="Arial"/>
              <a:cs typeface="Arial"/>
            </a:endParaRPr>
          </a:p>
          <a:p>
            <a:pPr>
              <a:lnSpc>
                <a:spcPct val="100000"/>
              </a:lnSpc>
            </a:pPr>
            <a:endParaRPr sz="1050">
              <a:latin typeface="Arial"/>
              <a:cs typeface="Arial"/>
            </a:endParaRPr>
          </a:p>
          <a:p>
            <a:pPr marL="12700">
              <a:lnSpc>
                <a:spcPct val="100000"/>
              </a:lnSpc>
              <a:spcBef>
                <a:spcPts val="5"/>
              </a:spcBef>
            </a:pPr>
            <a:r>
              <a:rPr sz="1100" spc="5" dirty="0">
                <a:latin typeface="Arial"/>
                <a:cs typeface="Arial"/>
              </a:rPr>
              <a:t>...................................................................................................................................................................</a:t>
            </a:r>
            <a:endParaRPr sz="1100">
              <a:latin typeface="Arial"/>
              <a:cs typeface="Arial"/>
            </a:endParaRPr>
          </a:p>
          <a:p>
            <a:pPr>
              <a:lnSpc>
                <a:spcPct val="100000"/>
              </a:lnSpc>
              <a:spcBef>
                <a:spcPts val="45"/>
              </a:spcBef>
            </a:pPr>
            <a:endParaRPr sz="1000">
              <a:latin typeface="Arial"/>
              <a:cs typeface="Arial"/>
            </a:endParaRPr>
          </a:p>
          <a:p>
            <a:pPr marL="12700">
              <a:lnSpc>
                <a:spcPct val="100000"/>
              </a:lnSpc>
              <a:spcBef>
                <a:spcPts val="5"/>
              </a:spcBef>
            </a:pPr>
            <a:r>
              <a:rPr sz="1100" spc="5" dirty="0">
                <a:latin typeface="Arial"/>
                <a:cs typeface="Arial"/>
              </a:rPr>
              <a:t>...................................................................................................................................................................</a:t>
            </a:r>
            <a:endParaRPr sz="1100">
              <a:latin typeface="Arial"/>
              <a:cs typeface="Arial"/>
            </a:endParaRPr>
          </a:p>
          <a:p>
            <a:pPr>
              <a:lnSpc>
                <a:spcPct val="100000"/>
              </a:lnSpc>
            </a:pPr>
            <a:endParaRPr sz="1050">
              <a:latin typeface="Arial"/>
              <a:cs typeface="Arial"/>
            </a:endParaRPr>
          </a:p>
          <a:p>
            <a:pPr marL="12700">
              <a:lnSpc>
                <a:spcPct val="100000"/>
              </a:lnSpc>
              <a:spcBef>
                <a:spcPts val="5"/>
              </a:spcBef>
            </a:pPr>
            <a:r>
              <a:rPr sz="1100" spc="5" dirty="0">
                <a:latin typeface="Arial"/>
                <a:cs typeface="Arial"/>
              </a:rPr>
              <a:t>...................................................................................................................................................................</a:t>
            </a:r>
            <a:endParaRPr sz="1100">
              <a:latin typeface="Arial"/>
              <a:cs typeface="Arial"/>
            </a:endParaRPr>
          </a:p>
          <a:p>
            <a:pPr>
              <a:lnSpc>
                <a:spcPct val="100000"/>
              </a:lnSpc>
            </a:pPr>
            <a:endParaRPr sz="1050">
              <a:latin typeface="Arial"/>
              <a:cs typeface="Arial"/>
            </a:endParaRPr>
          </a:p>
          <a:p>
            <a:pPr marL="12700">
              <a:lnSpc>
                <a:spcPct val="100000"/>
              </a:lnSpc>
              <a:spcBef>
                <a:spcPts val="5"/>
              </a:spcBef>
            </a:pPr>
            <a:r>
              <a:rPr sz="1100" spc="5" dirty="0">
                <a:latin typeface="Arial"/>
                <a:cs typeface="Arial"/>
              </a:rPr>
              <a:t>...................................................................................................................................................................</a:t>
            </a:r>
            <a:endParaRPr sz="1100">
              <a:latin typeface="Arial"/>
              <a:cs typeface="Arial"/>
            </a:endParaRPr>
          </a:p>
          <a:p>
            <a:pPr>
              <a:lnSpc>
                <a:spcPct val="100000"/>
              </a:lnSpc>
            </a:pPr>
            <a:endParaRPr sz="1050">
              <a:latin typeface="Arial"/>
              <a:cs typeface="Arial"/>
            </a:endParaRPr>
          </a:p>
          <a:p>
            <a:pPr marL="12700">
              <a:lnSpc>
                <a:spcPct val="100000"/>
              </a:lnSpc>
            </a:pPr>
            <a:r>
              <a:rPr sz="1100" spc="5" dirty="0">
                <a:latin typeface="Arial"/>
                <a:cs typeface="Arial"/>
              </a:rPr>
              <a:t>...................................................................................................................................................................</a:t>
            </a:r>
            <a:endParaRPr sz="1100">
              <a:latin typeface="Arial"/>
              <a:cs typeface="Arial"/>
            </a:endParaRPr>
          </a:p>
          <a:p>
            <a:pPr>
              <a:lnSpc>
                <a:spcPct val="100000"/>
              </a:lnSpc>
              <a:spcBef>
                <a:spcPts val="5"/>
              </a:spcBef>
            </a:pPr>
            <a:endParaRPr sz="1050">
              <a:latin typeface="Arial"/>
              <a:cs typeface="Arial"/>
            </a:endParaRPr>
          </a:p>
          <a:p>
            <a:pPr marL="12700">
              <a:lnSpc>
                <a:spcPct val="100000"/>
              </a:lnSpc>
            </a:pPr>
            <a:r>
              <a:rPr sz="1100" spc="5" dirty="0">
                <a:latin typeface="Arial"/>
                <a:cs typeface="Arial"/>
              </a:rPr>
              <a:t>...................................................................................................................................................................</a:t>
            </a:r>
            <a:endParaRPr sz="1100">
              <a:latin typeface="Arial"/>
              <a:cs typeface="Arial"/>
            </a:endParaRPr>
          </a:p>
          <a:p>
            <a:pPr>
              <a:lnSpc>
                <a:spcPct val="100000"/>
              </a:lnSpc>
              <a:spcBef>
                <a:spcPts val="55"/>
              </a:spcBef>
            </a:pPr>
            <a:endParaRPr sz="1000">
              <a:latin typeface="Arial"/>
              <a:cs typeface="Arial"/>
            </a:endParaRPr>
          </a:p>
          <a:p>
            <a:pPr marL="12700">
              <a:lnSpc>
                <a:spcPct val="100000"/>
              </a:lnSpc>
            </a:pPr>
            <a:r>
              <a:rPr sz="1100" spc="5" dirty="0">
                <a:latin typeface="Arial"/>
                <a:cs typeface="Arial"/>
              </a:rPr>
              <a:t>...................................................................................................................................................................</a:t>
            </a:r>
            <a:endParaRPr sz="1100">
              <a:latin typeface="Arial"/>
              <a:cs typeface="Arial"/>
            </a:endParaRPr>
          </a:p>
          <a:p>
            <a:pPr>
              <a:lnSpc>
                <a:spcPct val="100000"/>
              </a:lnSpc>
            </a:pPr>
            <a:endParaRPr sz="1050">
              <a:latin typeface="Arial"/>
              <a:cs typeface="Arial"/>
            </a:endParaRPr>
          </a:p>
          <a:p>
            <a:pPr marL="12700">
              <a:lnSpc>
                <a:spcPct val="100000"/>
              </a:lnSpc>
              <a:spcBef>
                <a:spcPts val="5"/>
              </a:spcBef>
            </a:pPr>
            <a:r>
              <a:rPr sz="1100" spc="5" dirty="0">
                <a:latin typeface="Arial"/>
                <a:cs typeface="Arial"/>
              </a:rPr>
              <a:t>...................................................................................................................................................................</a:t>
            </a:r>
            <a:endParaRPr sz="1100">
              <a:latin typeface="Arial"/>
              <a:cs typeface="Arial"/>
            </a:endParaRPr>
          </a:p>
          <a:p>
            <a:pPr>
              <a:lnSpc>
                <a:spcPct val="100000"/>
              </a:lnSpc>
            </a:pPr>
            <a:endParaRPr sz="1050">
              <a:latin typeface="Arial"/>
              <a:cs typeface="Arial"/>
            </a:endParaRPr>
          </a:p>
          <a:p>
            <a:pPr marL="12700">
              <a:lnSpc>
                <a:spcPct val="100000"/>
              </a:lnSpc>
              <a:spcBef>
                <a:spcPts val="5"/>
              </a:spcBef>
            </a:pPr>
            <a:r>
              <a:rPr sz="1100" spc="5" dirty="0">
                <a:latin typeface="Arial"/>
                <a:cs typeface="Arial"/>
              </a:rPr>
              <a:t>...................................................................................................................................................................</a:t>
            </a:r>
            <a:endParaRPr sz="1100">
              <a:latin typeface="Arial"/>
              <a:cs typeface="Arial"/>
            </a:endParaRPr>
          </a:p>
          <a:p>
            <a:pPr>
              <a:lnSpc>
                <a:spcPct val="100000"/>
              </a:lnSpc>
            </a:pPr>
            <a:endParaRPr sz="1050">
              <a:latin typeface="Arial"/>
              <a:cs typeface="Arial"/>
            </a:endParaRPr>
          </a:p>
          <a:p>
            <a:pPr marL="12700">
              <a:lnSpc>
                <a:spcPct val="100000"/>
              </a:lnSpc>
              <a:spcBef>
                <a:spcPts val="5"/>
              </a:spcBef>
            </a:pPr>
            <a:r>
              <a:rPr sz="1100" spc="5" dirty="0">
                <a:latin typeface="Arial"/>
                <a:cs typeface="Arial"/>
              </a:rPr>
              <a:t>...................................................................................................................................................................</a:t>
            </a:r>
            <a:endParaRPr sz="1100">
              <a:latin typeface="Arial"/>
              <a:cs typeface="Arial"/>
            </a:endParaRPr>
          </a:p>
          <a:p>
            <a:pPr>
              <a:lnSpc>
                <a:spcPct val="100000"/>
              </a:lnSpc>
            </a:pPr>
            <a:endParaRPr sz="1050">
              <a:latin typeface="Arial"/>
              <a:cs typeface="Arial"/>
            </a:endParaRPr>
          </a:p>
          <a:p>
            <a:pPr marL="12700">
              <a:lnSpc>
                <a:spcPct val="100000"/>
              </a:lnSpc>
            </a:pPr>
            <a:r>
              <a:rPr sz="1100" spc="5" dirty="0">
                <a:latin typeface="Arial"/>
                <a:cs typeface="Arial"/>
              </a:rPr>
              <a:t>...................................................................................................................................................................</a:t>
            </a:r>
            <a:endParaRPr sz="1100">
              <a:latin typeface="Arial"/>
              <a:cs typeface="Arial"/>
            </a:endParaRPr>
          </a:p>
          <a:p>
            <a:pPr>
              <a:lnSpc>
                <a:spcPct val="100000"/>
              </a:lnSpc>
              <a:spcBef>
                <a:spcPts val="5"/>
              </a:spcBef>
            </a:pPr>
            <a:endParaRPr sz="1050">
              <a:latin typeface="Arial"/>
              <a:cs typeface="Arial"/>
            </a:endParaRPr>
          </a:p>
          <a:p>
            <a:pPr marL="12700">
              <a:lnSpc>
                <a:spcPct val="100000"/>
              </a:lnSpc>
            </a:pPr>
            <a:r>
              <a:rPr sz="1100" spc="5" dirty="0">
                <a:latin typeface="Arial"/>
                <a:cs typeface="Arial"/>
              </a:rPr>
              <a:t>...................................................................................................................................................................</a:t>
            </a:r>
            <a:endParaRPr sz="1100">
              <a:latin typeface="Arial"/>
              <a:cs typeface="Arial"/>
            </a:endParaRPr>
          </a:p>
          <a:p>
            <a:pPr>
              <a:lnSpc>
                <a:spcPct val="100000"/>
              </a:lnSpc>
              <a:spcBef>
                <a:spcPts val="50"/>
              </a:spcBef>
            </a:pPr>
            <a:endParaRPr sz="1000">
              <a:latin typeface="Arial"/>
              <a:cs typeface="Arial"/>
            </a:endParaRPr>
          </a:p>
          <a:p>
            <a:pPr marL="12700">
              <a:lnSpc>
                <a:spcPct val="100000"/>
              </a:lnSpc>
            </a:pPr>
            <a:r>
              <a:rPr sz="1100" spc="5" dirty="0">
                <a:latin typeface="Arial"/>
                <a:cs typeface="Arial"/>
              </a:rPr>
              <a:t>...................................................................................................................................................................</a:t>
            </a:r>
            <a:endParaRPr sz="1100">
              <a:latin typeface="Arial"/>
              <a:cs typeface="Arial"/>
            </a:endParaRPr>
          </a:p>
          <a:p>
            <a:pPr>
              <a:lnSpc>
                <a:spcPct val="100000"/>
              </a:lnSpc>
              <a:spcBef>
                <a:spcPts val="10"/>
              </a:spcBef>
            </a:pPr>
            <a:endParaRPr sz="1050">
              <a:latin typeface="Arial"/>
              <a:cs typeface="Arial"/>
            </a:endParaRPr>
          </a:p>
          <a:p>
            <a:pPr marL="12700">
              <a:lnSpc>
                <a:spcPct val="100000"/>
              </a:lnSpc>
            </a:pPr>
            <a:r>
              <a:rPr sz="1100" spc="5" dirty="0">
                <a:latin typeface="Arial"/>
                <a:cs typeface="Arial"/>
              </a:rPr>
              <a:t>...................................................................................................................................................................</a:t>
            </a:r>
            <a:endParaRPr sz="1100">
              <a:latin typeface="Arial"/>
              <a:cs typeface="Arial"/>
            </a:endParaRPr>
          </a:p>
          <a:p>
            <a:pPr>
              <a:lnSpc>
                <a:spcPct val="100000"/>
              </a:lnSpc>
              <a:spcBef>
                <a:spcPts val="5"/>
              </a:spcBef>
            </a:pPr>
            <a:endParaRPr sz="1050">
              <a:latin typeface="Arial"/>
              <a:cs typeface="Arial"/>
            </a:endParaRPr>
          </a:p>
          <a:p>
            <a:pPr marL="12700">
              <a:lnSpc>
                <a:spcPct val="100000"/>
              </a:lnSpc>
            </a:pPr>
            <a:r>
              <a:rPr sz="1100" spc="5" dirty="0">
                <a:latin typeface="Arial"/>
                <a:cs typeface="Arial"/>
              </a:rPr>
              <a:t>...................................................................................................................................................................</a:t>
            </a:r>
            <a:endParaRPr sz="1100">
              <a:latin typeface="Arial"/>
              <a:cs typeface="Arial"/>
            </a:endParaRPr>
          </a:p>
          <a:p>
            <a:pPr>
              <a:lnSpc>
                <a:spcPct val="100000"/>
              </a:lnSpc>
              <a:spcBef>
                <a:spcPts val="5"/>
              </a:spcBef>
            </a:pPr>
            <a:endParaRPr sz="1050">
              <a:latin typeface="Arial"/>
              <a:cs typeface="Arial"/>
            </a:endParaRPr>
          </a:p>
          <a:p>
            <a:pPr marL="12700">
              <a:lnSpc>
                <a:spcPct val="100000"/>
              </a:lnSpc>
            </a:pPr>
            <a:r>
              <a:rPr sz="1100" spc="5" dirty="0">
                <a:latin typeface="Arial"/>
                <a:cs typeface="Arial"/>
              </a:rPr>
              <a:t>...................................................................................................................................................................</a:t>
            </a:r>
            <a:endParaRPr sz="1100">
              <a:latin typeface="Arial"/>
              <a:cs typeface="Arial"/>
            </a:endParaRPr>
          </a:p>
          <a:p>
            <a:pPr>
              <a:lnSpc>
                <a:spcPct val="100000"/>
              </a:lnSpc>
            </a:pPr>
            <a:endParaRPr sz="1050">
              <a:latin typeface="Arial"/>
              <a:cs typeface="Arial"/>
            </a:endParaRPr>
          </a:p>
          <a:p>
            <a:pPr marL="12700">
              <a:lnSpc>
                <a:spcPct val="100000"/>
              </a:lnSpc>
              <a:spcBef>
                <a:spcPts val="5"/>
              </a:spcBef>
            </a:pPr>
            <a:r>
              <a:rPr sz="1100" spc="5" dirty="0">
                <a:latin typeface="Arial"/>
                <a:cs typeface="Arial"/>
              </a:rPr>
              <a:t>...................................................................................................................................................................</a:t>
            </a:r>
            <a:endParaRPr sz="1100">
              <a:latin typeface="Arial"/>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499475"/>
            <a:ext cx="7560564" cy="93599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8630919"/>
            <a:ext cx="6964680" cy="71627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1269"/>
            <a:ext cx="7560564" cy="850582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901763" y="287066"/>
            <a:ext cx="3797934" cy="800544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5939647" y="7811038"/>
            <a:ext cx="1365250" cy="504190"/>
          </a:xfrm>
          <a:custGeom>
            <a:avLst/>
            <a:gdLst/>
            <a:ahLst/>
            <a:cxnLst/>
            <a:rect l="l" t="t" r="r" b="b"/>
            <a:pathLst>
              <a:path w="1365250" h="504190">
                <a:moveTo>
                  <a:pt x="0" y="504190"/>
                </a:moveTo>
                <a:lnTo>
                  <a:pt x="1365250" y="504190"/>
                </a:lnTo>
                <a:lnTo>
                  <a:pt x="1365250" y="0"/>
                </a:lnTo>
                <a:lnTo>
                  <a:pt x="0" y="0"/>
                </a:lnTo>
                <a:lnTo>
                  <a:pt x="0" y="504190"/>
                </a:lnTo>
                <a:close/>
              </a:path>
            </a:pathLst>
          </a:custGeom>
          <a:solidFill>
            <a:srgbClr val="808080">
              <a:alpha val="50195"/>
            </a:srgbClr>
          </a:solidFill>
        </p:spPr>
        <p:txBody>
          <a:bodyPr wrap="square" lIns="0" tIns="0" rIns="0" bIns="0" rtlCol="0"/>
          <a:lstStyle/>
          <a:p>
            <a:endParaRPr/>
          </a:p>
        </p:txBody>
      </p:sp>
      <p:sp>
        <p:nvSpPr>
          <p:cNvPr id="9" name="object 9"/>
          <p:cNvSpPr/>
          <p:nvPr/>
        </p:nvSpPr>
        <p:spPr>
          <a:xfrm>
            <a:off x="5863447" y="7734838"/>
            <a:ext cx="1365250" cy="504190"/>
          </a:xfrm>
          <a:custGeom>
            <a:avLst/>
            <a:gdLst/>
            <a:ahLst/>
            <a:cxnLst/>
            <a:rect l="l" t="t" r="r" b="b"/>
            <a:pathLst>
              <a:path w="1365250" h="504190">
                <a:moveTo>
                  <a:pt x="0" y="504190"/>
                </a:moveTo>
                <a:lnTo>
                  <a:pt x="1365250" y="504190"/>
                </a:lnTo>
                <a:lnTo>
                  <a:pt x="1365250" y="0"/>
                </a:lnTo>
                <a:lnTo>
                  <a:pt x="0" y="0"/>
                </a:lnTo>
                <a:lnTo>
                  <a:pt x="0" y="504190"/>
                </a:lnTo>
                <a:close/>
              </a:path>
            </a:pathLst>
          </a:custGeom>
          <a:solidFill>
            <a:srgbClr val="FFFF00"/>
          </a:solidFill>
        </p:spPr>
        <p:txBody>
          <a:bodyPr wrap="square" lIns="0" tIns="0" rIns="0" bIns="0" rtlCol="0"/>
          <a:lstStyle/>
          <a:p>
            <a:endParaRPr/>
          </a:p>
        </p:txBody>
      </p:sp>
      <p:sp>
        <p:nvSpPr>
          <p:cNvPr id="10" name="object 10"/>
          <p:cNvSpPr txBox="1"/>
          <p:nvPr/>
        </p:nvSpPr>
        <p:spPr>
          <a:xfrm>
            <a:off x="5911850" y="7814198"/>
            <a:ext cx="1289050" cy="373179"/>
          </a:xfrm>
          <a:prstGeom prst="rect">
            <a:avLst/>
          </a:prstGeom>
          <a:solidFill>
            <a:srgbClr val="FFFF00"/>
          </a:solidFill>
        </p:spPr>
        <p:txBody>
          <a:bodyPr vert="horz" wrap="square" lIns="0" tIns="8890" rIns="0" bIns="0" rtlCol="0">
            <a:spAutoFit/>
          </a:bodyPr>
          <a:lstStyle/>
          <a:p>
            <a:pPr marR="66040" algn="ctr">
              <a:lnSpc>
                <a:spcPct val="100000"/>
              </a:lnSpc>
              <a:spcBef>
                <a:spcPts val="70"/>
              </a:spcBef>
            </a:pPr>
            <a:r>
              <a:rPr sz="1100" b="1" spc="-5" dirty="0">
                <a:latin typeface="Comic Sans MS"/>
                <a:cs typeface="Comic Sans MS"/>
              </a:rPr>
              <a:t>Version</a:t>
            </a:r>
            <a:r>
              <a:rPr sz="1100" b="1" spc="-20" dirty="0">
                <a:latin typeface="Comic Sans MS"/>
                <a:cs typeface="Comic Sans MS"/>
              </a:rPr>
              <a:t> </a:t>
            </a:r>
            <a:r>
              <a:rPr lang="fr-FR" sz="1100" b="1" spc="-5" dirty="0">
                <a:latin typeface="Comic Sans MS"/>
                <a:cs typeface="Comic Sans MS"/>
              </a:rPr>
              <a:t>4</a:t>
            </a:r>
            <a:r>
              <a:rPr sz="1100" b="1" spc="-5" dirty="0">
                <a:latin typeface="Comic Sans MS"/>
                <a:cs typeface="Comic Sans MS"/>
              </a:rPr>
              <a:t>.0</a:t>
            </a:r>
            <a:endParaRPr sz="1100" dirty="0">
              <a:latin typeface="Comic Sans MS"/>
              <a:cs typeface="Comic Sans MS"/>
            </a:endParaRPr>
          </a:p>
          <a:p>
            <a:pPr marR="67310" algn="ctr">
              <a:lnSpc>
                <a:spcPct val="100000"/>
              </a:lnSpc>
              <a:spcBef>
                <a:spcPts val="215"/>
              </a:spcBef>
            </a:pPr>
            <a:r>
              <a:rPr sz="1100" b="1" spc="-5" dirty="0">
                <a:latin typeface="Comic Sans MS"/>
                <a:cs typeface="Comic Sans MS"/>
              </a:rPr>
              <a:t>0</a:t>
            </a:r>
            <a:r>
              <a:rPr lang="fr-FR" sz="1100" b="1" spc="-5" dirty="0">
                <a:latin typeface="Comic Sans MS"/>
                <a:cs typeface="Comic Sans MS"/>
              </a:rPr>
              <a:t>1</a:t>
            </a:r>
            <a:r>
              <a:rPr sz="1100" b="1" spc="-5" dirty="0">
                <a:latin typeface="Comic Sans MS"/>
                <a:cs typeface="Comic Sans MS"/>
              </a:rPr>
              <a:t>/20</a:t>
            </a:r>
            <a:r>
              <a:rPr lang="fr-FR" sz="1100" b="1" spc="-5" dirty="0">
                <a:latin typeface="Comic Sans MS"/>
                <a:cs typeface="Comic Sans MS"/>
              </a:rPr>
              <a:t>20</a:t>
            </a:r>
            <a:endParaRPr sz="1100" dirty="0">
              <a:latin typeface="Comic Sans MS"/>
              <a:cs typeface="Comic Sans MS"/>
            </a:endParaRPr>
          </a:p>
        </p:txBody>
      </p:sp>
      <p:sp>
        <p:nvSpPr>
          <p:cNvPr id="13" name="object 2">
            <a:extLst>
              <a:ext uri="{FF2B5EF4-FFF2-40B4-BE49-F238E27FC236}">
                <a16:creationId xmlns:a16="http://schemas.microsoft.com/office/drawing/2014/main" id="{599F1D84-5E59-4227-89E4-38DA34D20670}"/>
              </a:ext>
            </a:extLst>
          </p:cNvPr>
          <p:cNvSpPr txBox="1"/>
          <p:nvPr/>
        </p:nvSpPr>
        <p:spPr>
          <a:xfrm>
            <a:off x="958850" y="9449467"/>
            <a:ext cx="5220970" cy="850233"/>
          </a:xfrm>
          <a:prstGeom prst="rect">
            <a:avLst/>
          </a:prstGeom>
        </p:spPr>
        <p:txBody>
          <a:bodyPr vert="horz" wrap="square" lIns="0" tIns="34290" rIns="0" bIns="0" rtlCol="0">
            <a:spAutoFit/>
          </a:bodyPr>
          <a:lstStyle/>
          <a:p>
            <a:pPr marR="15240" algn="ctr">
              <a:lnSpc>
                <a:spcPct val="100000"/>
              </a:lnSpc>
              <a:spcBef>
                <a:spcPts val="270"/>
              </a:spcBef>
            </a:pPr>
            <a:r>
              <a:rPr lang="fr-FR" sz="1800" spc="100" dirty="0">
                <a:latin typeface="Eras Bold ITC" panose="020B0907030504020204" pitchFamily="34" charset="0"/>
                <a:cs typeface="Comic Sans MS"/>
              </a:rPr>
              <a:t>CEGELEC Défense </a:t>
            </a:r>
            <a:r>
              <a:rPr sz="1800" spc="100" dirty="0">
                <a:latin typeface="Eras Bold ITC" panose="020B0907030504020204" pitchFamily="34" charset="0"/>
                <a:cs typeface="Comic Sans MS"/>
              </a:rPr>
              <a:t>ACC</a:t>
            </a:r>
            <a:r>
              <a:rPr lang="fr-FR" sz="1800" spc="100" dirty="0">
                <a:latin typeface="Eras Bold ITC" panose="020B0907030504020204" pitchFamily="34" charset="0"/>
                <a:cs typeface="Comic Sans MS"/>
              </a:rPr>
              <a:t>IS</a:t>
            </a:r>
            <a:endParaRPr sz="1800" dirty="0">
              <a:latin typeface="Eras Bold ITC" panose="020B0907030504020204" pitchFamily="34" charset="0"/>
              <a:cs typeface="Comic Sans MS"/>
            </a:endParaRPr>
          </a:p>
          <a:p>
            <a:pPr marL="12700" marR="5080" indent="-17145" algn="ctr">
              <a:lnSpc>
                <a:spcPts val="1150"/>
              </a:lnSpc>
              <a:spcBef>
                <a:spcPts val="175"/>
              </a:spcBef>
            </a:pPr>
            <a:r>
              <a:rPr sz="1000" spc="-5" dirty="0">
                <a:latin typeface="Arial"/>
                <a:cs typeface="Arial"/>
              </a:rPr>
              <a:t>2</a:t>
            </a:r>
            <a:r>
              <a:rPr sz="1000" spc="-125" dirty="0">
                <a:latin typeface="Arial"/>
                <a:cs typeface="Arial"/>
              </a:rPr>
              <a:t> </a:t>
            </a:r>
            <a:r>
              <a:rPr sz="1000" spc="-5" dirty="0">
                <a:latin typeface="Arial"/>
                <a:cs typeface="Arial"/>
              </a:rPr>
              <a:t>2</a:t>
            </a:r>
            <a:r>
              <a:rPr sz="1000" spc="30" dirty="0">
                <a:latin typeface="Arial"/>
                <a:cs typeface="Arial"/>
              </a:rPr>
              <a:t> </a:t>
            </a:r>
            <a:r>
              <a:rPr sz="1000" spc="-5" dirty="0">
                <a:latin typeface="Arial"/>
                <a:cs typeface="Arial"/>
              </a:rPr>
              <a:t>R</a:t>
            </a:r>
            <a:r>
              <a:rPr sz="1000" spc="-125" dirty="0">
                <a:latin typeface="Arial"/>
                <a:cs typeface="Arial"/>
              </a:rPr>
              <a:t> </a:t>
            </a:r>
            <a:r>
              <a:rPr sz="1000" spc="-5" dirty="0">
                <a:latin typeface="Arial"/>
                <a:cs typeface="Arial"/>
              </a:rPr>
              <a:t>u</a:t>
            </a:r>
            <a:r>
              <a:rPr sz="1000" spc="-125" dirty="0">
                <a:latin typeface="Arial"/>
                <a:cs typeface="Arial"/>
              </a:rPr>
              <a:t> </a:t>
            </a:r>
            <a:r>
              <a:rPr sz="1000" spc="-5" dirty="0">
                <a:latin typeface="Arial"/>
                <a:cs typeface="Arial"/>
              </a:rPr>
              <a:t>e</a:t>
            </a:r>
            <a:r>
              <a:rPr sz="1000" spc="20" dirty="0">
                <a:latin typeface="Arial"/>
                <a:cs typeface="Arial"/>
              </a:rPr>
              <a:t> </a:t>
            </a:r>
            <a:r>
              <a:rPr sz="1000" spc="-5" dirty="0">
                <a:latin typeface="Arial"/>
                <a:cs typeface="Arial"/>
              </a:rPr>
              <a:t>J</a:t>
            </a:r>
            <a:r>
              <a:rPr sz="1000" spc="-130" dirty="0">
                <a:latin typeface="Arial"/>
                <a:cs typeface="Arial"/>
              </a:rPr>
              <a:t> </a:t>
            </a:r>
            <a:r>
              <a:rPr sz="1000" spc="-5" dirty="0">
                <a:latin typeface="Arial"/>
                <a:cs typeface="Arial"/>
              </a:rPr>
              <a:t>u</a:t>
            </a:r>
            <a:r>
              <a:rPr sz="1000" spc="-125" dirty="0">
                <a:latin typeface="Arial"/>
                <a:cs typeface="Arial"/>
              </a:rPr>
              <a:t> </a:t>
            </a:r>
            <a:r>
              <a:rPr sz="1000" spc="-5" dirty="0">
                <a:latin typeface="Arial"/>
                <a:cs typeface="Arial"/>
              </a:rPr>
              <a:t>l</a:t>
            </a:r>
            <a:r>
              <a:rPr sz="1000" spc="-125" dirty="0">
                <a:latin typeface="Arial"/>
                <a:cs typeface="Arial"/>
              </a:rPr>
              <a:t> </a:t>
            </a:r>
            <a:r>
              <a:rPr sz="1000" spc="-5" dirty="0">
                <a:latin typeface="Arial"/>
                <a:cs typeface="Arial"/>
              </a:rPr>
              <a:t>e</a:t>
            </a:r>
            <a:r>
              <a:rPr sz="1000" spc="-140" dirty="0">
                <a:latin typeface="Arial"/>
                <a:cs typeface="Arial"/>
              </a:rPr>
              <a:t> </a:t>
            </a:r>
            <a:r>
              <a:rPr sz="1000" spc="-5" dirty="0">
                <a:latin typeface="Arial"/>
                <a:cs typeface="Arial"/>
              </a:rPr>
              <a:t>s</a:t>
            </a:r>
            <a:r>
              <a:rPr sz="1000" spc="40" dirty="0">
                <a:latin typeface="Arial"/>
                <a:cs typeface="Arial"/>
              </a:rPr>
              <a:t> </a:t>
            </a:r>
            <a:r>
              <a:rPr sz="1000" spc="-5" dirty="0">
                <a:latin typeface="Arial"/>
                <a:cs typeface="Arial"/>
              </a:rPr>
              <a:t>V</a:t>
            </a:r>
            <a:r>
              <a:rPr sz="1000" spc="-130" dirty="0">
                <a:latin typeface="Arial"/>
                <a:cs typeface="Arial"/>
              </a:rPr>
              <a:t> </a:t>
            </a:r>
            <a:r>
              <a:rPr sz="1000" spc="-5" dirty="0">
                <a:latin typeface="Arial"/>
                <a:cs typeface="Arial"/>
              </a:rPr>
              <a:t>e</a:t>
            </a:r>
            <a:r>
              <a:rPr sz="1000" spc="-140" dirty="0">
                <a:latin typeface="Arial"/>
                <a:cs typeface="Arial"/>
              </a:rPr>
              <a:t> </a:t>
            </a:r>
            <a:r>
              <a:rPr sz="1000" spc="-5" dirty="0">
                <a:latin typeface="Arial"/>
                <a:cs typeface="Arial"/>
              </a:rPr>
              <a:t>r</a:t>
            </a:r>
            <a:r>
              <a:rPr sz="1000" spc="-120" dirty="0">
                <a:latin typeface="Arial"/>
                <a:cs typeface="Arial"/>
              </a:rPr>
              <a:t> </a:t>
            </a:r>
            <a:r>
              <a:rPr sz="1000" spc="-5" dirty="0">
                <a:latin typeface="Arial"/>
                <a:cs typeface="Arial"/>
              </a:rPr>
              <a:t>n</a:t>
            </a:r>
            <a:r>
              <a:rPr sz="1000" spc="-125" dirty="0">
                <a:latin typeface="Arial"/>
                <a:cs typeface="Arial"/>
              </a:rPr>
              <a:t> </a:t>
            </a:r>
            <a:r>
              <a:rPr sz="1000" spc="-5" dirty="0">
                <a:latin typeface="Arial"/>
                <a:cs typeface="Arial"/>
              </a:rPr>
              <a:t>e</a:t>
            </a:r>
            <a:r>
              <a:rPr sz="1000" spc="35" dirty="0">
                <a:latin typeface="Arial"/>
                <a:cs typeface="Arial"/>
              </a:rPr>
              <a:t> </a:t>
            </a:r>
            <a:r>
              <a:rPr sz="1000" spc="-5" dirty="0">
                <a:latin typeface="Arial"/>
                <a:cs typeface="Arial"/>
              </a:rPr>
              <a:t>-</a:t>
            </a:r>
            <a:r>
              <a:rPr sz="1000" spc="-114" dirty="0">
                <a:latin typeface="Arial"/>
                <a:cs typeface="Arial"/>
              </a:rPr>
              <a:t> </a:t>
            </a:r>
            <a:r>
              <a:rPr sz="1000" spc="-5" dirty="0">
                <a:latin typeface="Arial"/>
                <a:cs typeface="Arial"/>
              </a:rPr>
              <a:t>6</a:t>
            </a:r>
            <a:r>
              <a:rPr sz="1000" spc="-125" dirty="0">
                <a:latin typeface="Arial"/>
                <a:cs typeface="Arial"/>
              </a:rPr>
              <a:t> </a:t>
            </a:r>
            <a:r>
              <a:rPr sz="1000" spc="-5" dirty="0">
                <a:latin typeface="Arial"/>
                <a:cs typeface="Arial"/>
              </a:rPr>
              <a:t>3</a:t>
            </a:r>
            <a:r>
              <a:rPr sz="1000" spc="-125" dirty="0">
                <a:latin typeface="Arial"/>
                <a:cs typeface="Arial"/>
              </a:rPr>
              <a:t> </a:t>
            </a:r>
            <a:r>
              <a:rPr sz="1000" spc="-5" dirty="0">
                <a:latin typeface="Arial"/>
                <a:cs typeface="Arial"/>
              </a:rPr>
              <a:t>0</a:t>
            </a:r>
            <a:r>
              <a:rPr sz="1000" spc="-125" dirty="0">
                <a:latin typeface="Arial"/>
                <a:cs typeface="Arial"/>
              </a:rPr>
              <a:t> </a:t>
            </a:r>
            <a:r>
              <a:rPr sz="1000" spc="-5" dirty="0">
                <a:latin typeface="Arial"/>
                <a:cs typeface="Arial"/>
              </a:rPr>
              <a:t>1</a:t>
            </a:r>
            <a:r>
              <a:rPr sz="1000" spc="-125" dirty="0">
                <a:latin typeface="Arial"/>
                <a:cs typeface="Arial"/>
              </a:rPr>
              <a:t> </a:t>
            </a:r>
            <a:r>
              <a:rPr sz="1000" spc="-5" dirty="0">
                <a:latin typeface="Arial"/>
                <a:cs typeface="Arial"/>
              </a:rPr>
              <a:t>7</a:t>
            </a:r>
            <a:r>
              <a:rPr sz="1000" spc="20" dirty="0">
                <a:latin typeface="Arial"/>
                <a:cs typeface="Arial"/>
              </a:rPr>
              <a:t> </a:t>
            </a:r>
            <a:r>
              <a:rPr sz="1000" spc="-5" dirty="0">
                <a:latin typeface="Arial"/>
                <a:cs typeface="Arial"/>
              </a:rPr>
              <a:t>C</a:t>
            </a:r>
            <a:r>
              <a:rPr sz="1000" spc="-125" dirty="0">
                <a:latin typeface="Arial"/>
                <a:cs typeface="Arial"/>
              </a:rPr>
              <a:t> </a:t>
            </a:r>
            <a:r>
              <a:rPr sz="1000" spc="-5" dirty="0">
                <a:latin typeface="Arial"/>
                <a:cs typeface="Arial"/>
              </a:rPr>
              <a:t>L</a:t>
            </a:r>
            <a:r>
              <a:rPr sz="1000" spc="-125" dirty="0">
                <a:latin typeface="Arial"/>
                <a:cs typeface="Arial"/>
              </a:rPr>
              <a:t> </a:t>
            </a:r>
            <a:r>
              <a:rPr sz="1000" spc="-5" dirty="0">
                <a:latin typeface="Arial"/>
                <a:cs typeface="Arial"/>
              </a:rPr>
              <a:t>E</a:t>
            </a:r>
            <a:r>
              <a:rPr sz="1000" spc="-140" dirty="0">
                <a:latin typeface="Arial"/>
                <a:cs typeface="Arial"/>
              </a:rPr>
              <a:t> </a:t>
            </a:r>
            <a:r>
              <a:rPr sz="1000" spc="-5" dirty="0">
                <a:latin typeface="Arial"/>
                <a:cs typeface="Arial"/>
              </a:rPr>
              <a:t>R</a:t>
            </a:r>
            <a:r>
              <a:rPr sz="1000" spc="-125" dirty="0">
                <a:latin typeface="Arial"/>
                <a:cs typeface="Arial"/>
              </a:rPr>
              <a:t> </a:t>
            </a:r>
            <a:r>
              <a:rPr sz="1000" spc="-5" dirty="0">
                <a:latin typeface="Arial"/>
                <a:cs typeface="Arial"/>
              </a:rPr>
              <a:t>M</a:t>
            </a:r>
            <a:r>
              <a:rPr sz="1000" spc="-125" dirty="0">
                <a:latin typeface="Arial"/>
                <a:cs typeface="Arial"/>
              </a:rPr>
              <a:t> </a:t>
            </a:r>
            <a:r>
              <a:rPr sz="1000" spc="-5" dirty="0">
                <a:latin typeface="Arial"/>
                <a:cs typeface="Arial"/>
              </a:rPr>
              <a:t>O</a:t>
            </a:r>
            <a:r>
              <a:rPr sz="1000" spc="-125" dirty="0">
                <a:latin typeface="Arial"/>
                <a:cs typeface="Arial"/>
              </a:rPr>
              <a:t> </a:t>
            </a:r>
            <a:r>
              <a:rPr sz="1000" spc="-5" dirty="0">
                <a:latin typeface="Arial"/>
                <a:cs typeface="Arial"/>
              </a:rPr>
              <a:t>N</a:t>
            </a:r>
            <a:r>
              <a:rPr sz="1000" spc="-135" dirty="0">
                <a:latin typeface="Arial"/>
                <a:cs typeface="Arial"/>
              </a:rPr>
              <a:t> </a:t>
            </a:r>
            <a:r>
              <a:rPr sz="1000" spc="-5" dirty="0">
                <a:latin typeface="Arial"/>
                <a:cs typeface="Arial"/>
              </a:rPr>
              <a:t>T</a:t>
            </a:r>
            <a:r>
              <a:rPr sz="1000" spc="-105" dirty="0">
                <a:latin typeface="Arial"/>
                <a:cs typeface="Arial"/>
              </a:rPr>
              <a:t> </a:t>
            </a:r>
            <a:r>
              <a:rPr sz="1000" spc="-5" dirty="0">
                <a:latin typeface="Arial"/>
                <a:cs typeface="Arial"/>
              </a:rPr>
              <a:t>-</a:t>
            </a:r>
            <a:r>
              <a:rPr sz="1000" spc="-130" dirty="0">
                <a:latin typeface="Arial"/>
                <a:cs typeface="Arial"/>
              </a:rPr>
              <a:t> </a:t>
            </a:r>
            <a:r>
              <a:rPr sz="1000" spc="-5" dirty="0">
                <a:latin typeface="Arial"/>
                <a:cs typeface="Arial"/>
              </a:rPr>
              <a:t>F</a:t>
            </a:r>
            <a:r>
              <a:rPr sz="1000" spc="-120" dirty="0">
                <a:latin typeface="Arial"/>
                <a:cs typeface="Arial"/>
              </a:rPr>
              <a:t> </a:t>
            </a:r>
            <a:r>
              <a:rPr sz="1000" spc="-5" dirty="0">
                <a:latin typeface="Arial"/>
                <a:cs typeface="Arial"/>
              </a:rPr>
              <a:t>E</a:t>
            </a:r>
            <a:r>
              <a:rPr sz="1000" spc="-130" dirty="0">
                <a:latin typeface="Arial"/>
                <a:cs typeface="Arial"/>
              </a:rPr>
              <a:t> </a:t>
            </a:r>
            <a:r>
              <a:rPr sz="1000" spc="-5" dirty="0">
                <a:latin typeface="Arial"/>
                <a:cs typeface="Arial"/>
              </a:rPr>
              <a:t>R</a:t>
            </a:r>
            <a:r>
              <a:rPr sz="1000" spc="-125" dirty="0">
                <a:latin typeface="Arial"/>
                <a:cs typeface="Arial"/>
              </a:rPr>
              <a:t> </a:t>
            </a:r>
            <a:r>
              <a:rPr sz="1000" spc="-5" dirty="0">
                <a:latin typeface="Arial"/>
                <a:cs typeface="Arial"/>
              </a:rPr>
              <a:t>R</a:t>
            </a:r>
            <a:r>
              <a:rPr sz="1000" spc="-125" dirty="0">
                <a:latin typeface="Arial"/>
                <a:cs typeface="Arial"/>
              </a:rPr>
              <a:t> </a:t>
            </a:r>
            <a:r>
              <a:rPr sz="1000" spc="-5" dirty="0">
                <a:latin typeface="Arial"/>
                <a:cs typeface="Arial"/>
              </a:rPr>
              <a:t>A</a:t>
            </a:r>
            <a:r>
              <a:rPr sz="1000" spc="-130" dirty="0">
                <a:latin typeface="Arial"/>
                <a:cs typeface="Arial"/>
              </a:rPr>
              <a:t> </a:t>
            </a:r>
            <a:r>
              <a:rPr sz="1000" spc="-5" dirty="0">
                <a:latin typeface="Arial"/>
                <a:cs typeface="Arial"/>
              </a:rPr>
              <a:t>N</a:t>
            </a:r>
            <a:r>
              <a:rPr sz="1000" spc="-135" dirty="0">
                <a:latin typeface="Arial"/>
                <a:cs typeface="Arial"/>
              </a:rPr>
              <a:t> </a:t>
            </a:r>
            <a:r>
              <a:rPr sz="1000" spc="-5" dirty="0">
                <a:latin typeface="Arial"/>
                <a:cs typeface="Arial"/>
              </a:rPr>
              <a:t>D</a:t>
            </a:r>
            <a:r>
              <a:rPr sz="1000" spc="35" dirty="0">
                <a:latin typeface="Arial"/>
                <a:cs typeface="Arial"/>
              </a:rPr>
              <a:t> </a:t>
            </a:r>
            <a:r>
              <a:rPr sz="1000" spc="-5" dirty="0">
                <a:latin typeface="Arial"/>
                <a:cs typeface="Arial"/>
              </a:rPr>
              <a:t>C</a:t>
            </a:r>
            <a:r>
              <a:rPr sz="1000" spc="-120" dirty="0">
                <a:latin typeface="Arial"/>
                <a:cs typeface="Arial"/>
              </a:rPr>
              <a:t> </a:t>
            </a:r>
            <a:r>
              <a:rPr sz="1000" spc="-5" dirty="0">
                <a:latin typeface="Arial"/>
                <a:cs typeface="Arial"/>
              </a:rPr>
              <a:t>E</a:t>
            </a:r>
            <a:r>
              <a:rPr sz="1000" spc="-140" dirty="0">
                <a:latin typeface="Arial"/>
                <a:cs typeface="Arial"/>
              </a:rPr>
              <a:t> </a:t>
            </a:r>
            <a:r>
              <a:rPr sz="1000" spc="-5" dirty="0">
                <a:latin typeface="Arial"/>
                <a:cs typeface="Arial"/>
              </a:rPr>
              <a:t>D</a:t>
            </a:r>
            <a:r>
              <a:rPr sz="1000" spc="-125" dirty="0">
                <a:latin typeface="Arial"/>
                <a:cs typeface="Arial"/>
              </a:rPr>
              <a:t> </a:t>
            </a:r>
            <a:r>
              <a:rPr sz="1000" spc="-5" dirty="0">
                <a:latin typeface="Arial"/>
                <a:cs typeface="Arial"/>
              </a:rPr>
              <a:t>E</a:t>
            </a:r>
            <a:r>
              <a:rPr sz="1000" spc="-130" dirty="0">
                <a:latin typeface="Arial"/>
                <a:cs typeface="Arial"/>
              </a:rPr>
              <a:t> </a:t>
            </a:r>
            <a:r>
              <a:rPr sz="1000" spc="-5" dirty="0">
                <a:latin typeface="Arial"/>
                <a:cs typeface="Arial"/>
              </a:rPr>
              <a:t>X</a:t>
            </a:r>
            <a:r>
              <a:rPr sz="1000" spc="30" dirty="0">
                <a:latin typeface="Arial"/>
                <a:cs typeface="Arial"/>
              </a:rPr>
              <a:t> </a:t>
            </a:r>
            <a:r>
              <a:rPr sz="1000" spc="-5" dirty="0">
                <a:latin typeface="Arial"/>
                <a:cs typeface="Arial"/>
              </a:rPr>
              <a:t>2</a:t>
            </a:r>
            <a:r>
              <a:rPr sz="1000" spc="35" dirty="0">
                <a:latin typeface="Arial"/>
                <a:cs typeface="Arial"/>
              </a:rPr>
              <a:t> </a:t>
            </a:r>
            <a:r>
              <a:rPr sz="1000" spc="-5" dirty="0">
                <a:latin typeface="Arial"/>
                <a:cs typeface="Arial"/>
              </a:rPr>
              <a:t>–</a:t>
            </a:r>
            <a:r>
              <a:rPr sz="1000" spc="40" dirty="0">
                <a:latin typeface="Arial"/>
                <a:cs typeface="Arial"/>
              </a:rPr>
              <a:t> </a:t>
            </a:r>
            <a:r>
              <a:rPr sz="1000" spc="-5" dirty="0">
                <a:latin typeface="Arial"/>
                <a:cs typeface="Arial"/>
              </a:rPr>
              <a:t>F</a:t>
            </a:r>
            <a:r>
              <a:rPr sz="1000" spc="-135" dirty="0">
                <a:latin typeface="Arial"/>
                <a:cs typeface="Arial"/>
              </a:rPr>
              <a:t> </a:t>
            </a:r>
            <a:r>
              <a:rPr sz="1000" spc="-5" dirty="0">
                <a:latin typeface="Arial"/>
                <a:cs typeface="Arial"/>
              </a:rPr>
              <a:t>r</a:t>
            </a:r>
            <a:r>
              <a:rPr sz="1000" spc="-120" dirty="0">
                <a:latin typeface="Arial"/>
                <a:cs typeface="Arial"/>
              </a:rPr>
              <a:t> </a:t>
            </a:r>
            <a:r>
              <a:rPr sz="1000" spc="-5" dirty="0">
                <a:latin typeface="Arial"/>
                <a:cs typeface="Arial"/>
              </a:rPr>
              <a:t>a</a:t>
            </a:r>
            <a:r>
              <a:rPr sz="1000" spc="-125" dirty="0">
                <a:latin typeface="Arial"/>
                <a:cs typeface="Arial"/>
              </a:rPr>
              <a:t> </a:t>
            </a:r>
            <a:r>
              <a:rPr sz="1000" spc="-5" dirty="0">
                <a:latin typeface="Arial"/>
                <a:cs typeface="Arial"/>
              </a:rPr>
              <a:t>n</a:t>
            </a:r>
            <a:r>
              <a:rPr sz="1000" spc="-140" dirty="0">
                <a:latin typeface="Arial"/>
                <a:cs typeface="Arial"/>
              </a:rPr>
              <a:t> </a:t>
            </a:r>
            <a:r>
              <a:rPr sz="1000" spc="-5" dirty="0">
                <a:latin typeface="Arial"/>
                <a:cs typeface="Arial"/>
              </a:rPr>
              <a:t>c</a:t>
            </a:r>
            <a:r>
              <a:rPr sz="1000" spc="-120" dirty="0">
                <a:latin typeface="Arial"/>
                <a:cs typeface="Arial"/>
              </a:rPr>
              <a:t> </a:t>
            </a:r>
            <a:r>
              <a:rPr sz="1000" spc="-5" dirty="0">
                <a:latin typeface="Arial"/>
                <a:cs typeface="Arial"/>
              </a:rPr>
              <a:t>e </a:t>
            </a:r>
            <a:endParaRPr lang="fr-FR" sz="1000" spc="-5" dirty="0">
              <a:latin typeface="Arial"/>
              <a:cs typeface="Arial"/>
            </a:endParaRPr>
          </a:p>
          <a:p>
            <a:pPr marL="12700" marR="5080" indent="-17145" algn="ctr">
              <a:lnSpc>
                <a:spcPts val="1150"/>
              </a:lnSpc>
              <a:spcBef>
                <a:spcPts val="175"/>
              </a:spcBef>
            </a:pPr>
            <a:r>
              <a:rPr sz="1000" spc="-5" dirty="0">
                <a:latin typeface="Arial"/>
                <a:cs typeface="Arial"/>
              </a:rPr>
              <a:t>P</a:t>
            </a:r>
            <a:r>
              <a:rPr sz="1000" spc="-130" dirty="0">
                <a:latin typeface="Arial"/>
                <a:cs typeface="Arial"/>
              </a:rPr>
              <a:t> </a:t>
            </a:r>
            <a:r>
              <a:rPr sz="1000" spc="-5" dirty="0">
                <a:latin typeface="Arial"/>
                <a:cs typeface="Arial"/>
              </a:rPr>
              <a:t>h</a:t>
            </a:r>
            <a:r>
              <a:rPr sz="1000" spc="-125" dirty="0">
                <a:latin typeface="Arial"/>
                <a:cs typeface="Arial"/>
              </a:rPr>
              <a:t> </a:t>
            </a:r>
            <a:r>
              <a:rPr sz="1000" spc="-5" dirty="0">
                <a:latin typeface="Arial"/>
                <a:cs typeface="Arial"/>
              </a:rPr>
              <a:t>o</a:t>
            </a:r>
            <a:r>
              <a:rPr sz="1000" spc="-125" dirty="0">
                <a:latin typeface="Arial"/>
                <a:cs typeface="Arial"/>
              </a:rPr>
              <a:t> </a:t>
            </a:r>
            <a:r>
              <a:rPr sz="1000" spc="-5" dirty="0">
                <a:latin typeface="Arial"/>
                <a:cs typeface="Arial"/>
              </a:rPr>
              <a:t>n</a:t>
            </a:r>
            <a:r>
              <a:rPr sz="1000" spc="-125" dirty="0">
                <a:latin typeface="Arial"/>
                <a:cs typeface="Arial"/>
              </a:rPr>
              <a:t> </a:t>
            </a:r>
            <a:r>
              <a:rPr sz="1000" spc="-5" dirty="0">
                <a:latin typeface="Arial"/>
                <a:cs typeface="Arial"/>
              </a:rPr>
              <a:t>e</a:t>
            </a:r>
            <a:r>
              <a:rPr sz="1000" spc="-125" dirty="0">
                <a:latin typeface="Arial"/>
                <a:cs typeface="Arial"/>
              </a:rPr>
              <a:t> </a:t>
            </a:r>
            <a:r>
              <a:rPr sz="1000" spc="-5" dirty="0">
                <a:latin typeface="Arial"/>
                <a:cs typeface="Arial"/>
              </a:rPr>
              <a:t>:</a:t>
            </a:r>
            <a:r>
              <a:rPr sz="1000" spc="25" dirty="0">
                <a:latin typeface="Arial"/>
                <a:cs typeface="Arial"/>
              </a:rPr>
              <a:t> </a:t>
            </a:r>
            <a:r>
              <a:rPr sz="1000" spc="-120" dirty="0">
                <a:latin typeface="Arial"/>
                <a:cs typeface="Arial"/>
              </a:rPr>
              <a:t> </a:t>
            </a:r>
            <a:r>
              <a:rPr sz="1000" spc="-5" dirty="0">
                <a:latin typeface="Arial"/>
                <a:cs typeface="Arial"/>
              </a:rPr>
              <a:t>+</a:t>
            </a:r>
            <a:r>
              <a:rPr sz="1000" spc="-130" dirty="0">
                <a:latin typeface="Arial"/>
                <a:cs typeface="Arial"/>
              </a:rPr>
              <a:t> </a:t>
            </a:r>
            <a:r>
              <a:rPr sz="1000" spc="-5" dirty="0">
                <a:latin typeface="Arial"/>
                <a:cs typeface="Arial"/>
              </a:rPr>
              <a:t>3</a:t>
            </a:r>
            <a:r>
              <a:rPr sz="1000" spc="-125" dirty="0">
                <a:latin typeface="Arial"/>
                <a:cs typeface="Arial"/>
              </a:rPr>
              <a:t> </a:t>
            </a:r>
            <a:r>
              <a:rPr sz="1000" spc="-5" dirty="0">
                <a:latin typeface="Arial"/>
                <a:cs typeface="Arial"/>
              </a:rPr>
              <a:t>3</a:t>
            </a:r>
            <a:r>
              <a:rPr sz="1000" spc="30" dirty="0">
                <a:latin typeface="Arial"/>
                <a:cs typeface="Arial"/>
              </a:rPr>
              <a:t> </a:t>
            </a:r>
            <a:r>
              <a:rPr sz="1000" spc="-5" dirty="0">
                <a:latin typeface="Arial"/>
                <a:cs typeface="Arial"/>
              </a:rPr>
              <a:t>(</a:t>
            </a:r>
            <a:r>
              <a:rPr sz="1000" spc="-120" dirty="0">
                <a:latin typeface="Arial"/>
                <a:cs typeface="Arial"/>
              </a:rPr>
              <a:t> </a:t>
            </a:r>
            <a:r>
              <a:rPr sz="1000" spc="-5" dirty="0">
                <a:latin typeface="Arial"/>
                <a:cs typeface="Arial"/>
              </a:rPr>
              <a:t>0</a:t>
            </a:r>
            <a:r>
              <a:rPr sz="1000" spc="-140" dirty="0">
                <a:latin typeface="Arial"/>
                <a:cs typeface="Arial"/>
              </a:rPr>
              <a:t> </a:t>
            </a:r>
            <a:r>
              <a:rPr sz="1000" spc="-5" dirty="0">
                <a:latin typeface="Arial"/>
                <a:cs typeface="Arial"/>
              </a:rPr>
              <a:t>)</a:t>
            </a:r>
            <a:r>
              <a:rPr sz="1000" spc="-120" dirty="0">
                <a:latin typeface="Arial"/>
                <a:cs typeface="Arial"/>
              </a:rPr>
              <a:t> </a:t>
            </a:r>
            <a:r>
              <a:rPr sz="1000" spc="-5" dirty="0">
                <a:latin typeface="Arial"/>
                <a:cs typeface="Arial"/>
              </a:rPr>
              <a:t>4</a:t>
            </a:r>
            <a:r>
              <a:rPr sz="1000" spc="35" dirty="0">
                <a:latin typeface="Arial"/>
                <a:cs typeface="Arial"/>
              </a:rPr>
              <a:t> </a:t>
            </a:r>
            <a:r>
              <a:rPr sz="1000" spc="-5" dirty="0">
                <a:latin typeface="Arial"/>
                <a:cs typeface="Arial"/>
              </a:rPr>
              <a:t>7</a:t>
            </a:r>
            <a:r>
              <a:rPr sz="1000" spc="-140" dirty="0">
                <a:latin typeface="Arial"/>
                <a:cs typeface="Arial"/>
              </a:rPr>
              <a:t> </a:t>
            </a:r>
            <a:r>
              <a:rPr sz="1000" spc="-5" dirty="0">
                <a:latin typeface="Arial"/>
                <a:cs typeface="Arial"/>
              </a:rPr>
              <a:t>3</a:t>
            </a:r>
            <a:r>
              <a:rPr sz="1000" spc="25" dirty="0">
                <a:latin typeface="Arial"/>
                <a:cs typeface="Arial"/>
              </a:rPr>
              <a:t> </a:t>
            </a:r>
            <a:r>
              <a:rPr sz="1000" spc="-5" dirty="0">
                <a:latin typeface="Arial"/>
                <a:cs typeface="Arial"/>
              </a:rPr>
              <a:t>9</a:t>
            </a:r>
            <a:r>
              <a:rPr sz="1000" spc="-125" dirty="0">
                <a:latin typeface="Arial"/>
                <a:cs typeface="Arial"/>
              </a:rPr>
              <a:t> </a:t>
            </a:r>
            <a:r>
              <a:rPr sz="1000" spc="-5" dirty="0">
                <a:latin typeface="Arial"/>
                <a:cs typeface="Arial"/>
              </a:rPr>
              <a:t>8</a:t>
            </a:r>
            <a:r>
              <a:rPr sz="1000" spc="35" dirty="0">
                <a:latin typeface="Arial"/>
                <a:cs typeface="Arial"/>
              </a:rPr>
              <a:t> </a:t>
            </a:r>
            <a:r>
              <a:rPr sz="1000" spc="-5" dirty="0">
                <a:latin typeface="Arial"/>
                <a:cs typeface="Arial"/>
              </a:rPr>
              <a:t>3</a:t>
            </a:r>
            <a:r>
              <a:rPr sz="1000" spc="-125" dirty="0">
                <a:latin typeface="Arial"/>
                <a:cs typeface="Arial"/>
              </a:rPr>
              <a:t> </a:t>
            </a:r>
            <a:r>
              <a:rPr sz="1000" spc="-5" dirty="0">
                <a:latin typeface="Arial"/>
                <a:cs typeface="Arial"/>
              </a:rPr>
              <a:t>8</a:t>
            </a:r>
            <a:r>
              <a:rPr sz="1000" spc="20" dirty="0">
                <a:latin typeface="Arial"/>
                <a:cs typeface="Arial"/>
              </a:rPr>
              <a:t> </a:t>
            </a:r>
            <a:r>
              <a:rPr sz="1000" spc="-5" dirty="0">
                <a:latin typeface="Arial"/>
                <a:cs typeface="Arial"/>
              </a:rPr>
              <a:t>3</a:t>
            </a:r>
            <a:r>
              <a:rPr sz="1000" spc="-125" dirty="0">
                <a:latin typeface="Arial"/>
                <a:cs typeface="Arial"/>
              </a:rPr>
              <a:t> </a:t>
            </a:r>
            <a:r>
              <a:rPr sz="1000" spc="-5" dirty="0">
                <a:latin typeface="Arial"/>
                <a:cs typeface="Arial"/>
              </a:rPr>
              <a:t>8</a:t>
            </a:r>
            <a:r>
              <a:rPr sz="1000" spc="65" dirty="0">
                <a:latin typeface="Arial"/>
                <a:cs typeface="Arial"/>
              </a:rPr>
              <a:t> </a:t>
            </a:r>
            <a:r>
              <a:rPr sz="1000" spc="-5" dirty="0">
                <a:latin typeface="Arial"/>
                <a:cs typeface="Arial"/>
              </a:rPr>
              <a:t>–</a:t>
            </a:r>
            <a:r>
              <a:rPr sz="1000" spc="25" dirty="0">
                <a:latin typeface="Arial"/>
                <a:cs typeface="Arial"/>
              </a:rPr>
              <a:t> </a:t>
            </a:r>
            <a:r>
              <a:rPr sz="1000" spc="-5" dirty="0">
                <a:latin typeface="Arial"/>
                <a:cs typeface="Arial"/>
              </a:rPr>
              <a:t>E</a:t>
            </a:r>
            <a:r>
              <a:rPr sz="1000" spc="-140" dirty="0">
                <a:latin typeface="Arial"/>
                <a:cs typeface="Arial"/>
              </a:rPr>
              <a:t> </a:t>
            </a:r>
            <a:r>
              <a:rPr sz="1000" spc="-5" dirty="0">
                <a:latin typeface="Arial"/>
                <a:cs typeface="Arial"/>
              </a:rPr>
              <a:t>m</a:t>
            </a:r>
            <a:r>
              <a:rPr sz="1000" spc="-114" dirty="0">
                <a:latin typeface="Arial"/>
                <a:cs typeface="Arial"/>
              </a:rPr>
              <a:t> </a:t>
            </a:r>
            <a:r>
              <a:rPr sz="1000" spc="-5" dirty="0">
                <a:latin typeface="Arial"/>
                <a:cs typeface="Arial"/>
              </a:rPr>
              <a:t>a</a:t>
            </a:r>
            <a:r>
              <a:rPr sz="1000" spc="-125" dirty="0">
                <a:latin typeface="Arial"/>
                <a:cs typeface="Arial"/>
              </a:rPr>
              <a:t> </a:t>
            </a:r>
            <a:r>
              <a:rPr sz="1000" spc="-5" dirty="0">
                <a:latin typeface="Arial"/>
                <a:cs typeface="Arial"/>
              </a:rPr>
              <a:t>i</a:t>
            </a:r>
            <a:r>
              <a:rPr sz="1000" spc="-130" dirty="0">
                <a:latin typeface="Arial"/>
                <a:cs typeface="Arial"/>
              </a:rPr>
              <a:t> </a:t>
            </a:r>
            <a:r>
              <a:rPr sz="1000" spc="-5" dirty="0">
                <a:latin typeface="Arial"/>
                <a:cs typeface="Arial"/>
              </a:rPr>
              <a:t>l</a:t>
            </a:r>
            <a:r>
              <a:rPr sz="1000" spc="20" dirty="0">
                <a:latin typeface="Arial"/>
                <a:cs typeface="Arial"/>
              </a:rPr>
              <a:t> </a:t>
            </a:r>
            <a:r>
              <a:rPr sz="1000" spc="-5" dirty="0">
                <a:latin typeface="Arial"/>
                <a:cs typeface="Arial"/>
              </a:rPr>
              <a:t>:</a:t>
            </a:r>
            <a:r>
              <a:rPr sz="1000" spc="20" dirty="0">
                <a:latin typeface="Arial"/>
                <a:cs typeface="Arial"/>
              </a:rPr>
              <a:t> </a:t>
            </a:r>
            <a:r>
              <a:rPr lang="fr-FR" sz="1000" spc="20" dirty="0">
                <a:latin typeface="Arial"/>
                <a:cs typeface="Arial"/>
              </a:rPr>
              <a:t>service-</a:t>
            </a:r>
            <a:r>
              <a:rPr lang="fr-FR" sz="1000" spc="20" dirty="0" err="1">
                <a:latin typeface="Arial"/>
                <a:cs typeface="Arial"/>
              </a:rPr>
              <a:t>commercial.</a:t>
            </a:r>
            <a:r>
              <a:rPr lang="fr-FR" sz="1000" spc="-5" dirty="0" err="1">
                <a:latin typeface="Arial"/>
                <a:cs typeface="Arial"/>
              </a:rPr>
              <a:t>accis</a:t>
            </a:r>
            <a:r>
              <a:rPr sz="1000" spc="-5" dirty="0">
                <a:latin typeface="Arial"/>
                <a:cs typeface="Arial"/>
              </a:rPr>
              <a:t>@</a:t>
            </a:r>
            <a:r>
              <a:rPr lang="fr-FR" sz="1000" spc="-5" dirty="0" err="1">
                <a:latin typeface="Arial"/>
                <a:cs typeface="Arial"/>
              </a:rPr>
              <a:t>cegelec</a:t>
            </a:r>
            <a:r>
              <a:rPr sz="1000" spc="-5" dirty="0">
                <a:latin typeface="Arial"/>
                <a:cs typeface="Arial"/>
              </a:rPr>
              <a:t>.com  </a:t>
            </a:r>
            <a:endParaRPr lang="fr-FR" sz="1000" spc="-5" dirty="0">
              <a:latin typeface="Arial"/>
              <a:cs typeface="Arial"/>
            </a:endParaRPr>
          </a:p>
          <a:p>
            <a:pPr marL="12700" marR="5080" indent="-17145" algn="ctr">
              <a:lnSpc>
                <a:spcPts val="1150"/>
              </a:lnSpc>
              <a:spcBef>
                <a:spcPts val="175"/>
              </a:spcBef>
            </a:pPr>
            <a:r>
              <a:rPr sz="1000" spc="-5" dirty="0">
                <a:latin typeface="Arial"/>
                <a:cs typeface="Arial"/>
              </a:rPr>
              <a:t>W</a:t>
            </a:r>
            <a:r>
              <a:rPr sz="1000" spc="-100" dirty="0">
                <a:latin typeface="Arial"/>
                <a:cs typeface="Arial"/>
              </a:rPr>
              <a:t> </a:t>
            </a:r>
            <a:r>
              <a:rPr sz="1000" spc="-5" dirty="0">
                <a:latin typeface="Arial"/>
                <a:cs typeface="Arial"/>
              </a:rPr>
              <a:t>e</a:t>
            </a:r>
            <a:r>
              <a:rPr sz="1000" spc="-140" dirty="0">
                <a:latin typeface="Arial"/>
                <a:cs typeface="Arial"/>
              </a:rPr>
              <a:t> </a:t>
            </a:r>
            <a:r>
              <a:rPr sz="1000" spc="-5" dirty="0">
                <a:latin typeface="Arial"/>
                <a:cs typeface="Arial"/>
              </a:rPr>
              <a:t>b </a:t>
            </a:r>
            <a:r>
              <a:rPr sz="1000" spc="10" dirty="0">
                <a:latin typeface="Arial"/>
                <a:cs typeface="Arial"/>
              </a:rPr>
              <a:t> </a:t>
            </a:r>
            <a:r>
              <a:rPr sz="1000" spc="-5" dirty="0">
                <a:latin typeface="Arial"/>
                <a:cs typeface="Arial"/>
              </a:rPr>
              <a:t>: </a:t>
            </a:r>
            <a:r>
              <a:rPr sz="1000" spc="35" dirty="0">
                <a:latin typeface="Arial"/>
                <a:cs typeface="Arial"/>
              </a:rPr>
              <a:t> </a:t>
            </a:r>
            <a:r>
              <a:rPr sz="1000" spc="-5" dirty="0">
                <a:latin typeface="Arial"/>
                <a:cs typeface="Arial"/>
              </a:rPr>
              <a:t>w</a:t>
            </a:r>
            <a:r>
              <a:rPr sz="1000" spc="-135" dirty="0">
                <a:latin typeface="Arial"/>
                <a:cs typeface="Arial"/>
              </a:rPr>
              <a:t> </a:t>
            </a:r>
            <a:r>
              <a:rPr sz="1000" spc="-5" dirty="0">
                <a:latin typeface="Arial"/>
                <a:cs typeface="Arial"/>
              </a:rPr>
              <a:t>w</a:t>
            </a:r>
            <a:r>
              <a:rPr sz="1000" spc="-140" dirty="0">
                <a:latin typeface="Arial"/>
                <a:cs typeface="Arial"/>
              </a:rPr>
              <a:t> </a:t>
            </a:r>
            <a:r>
              <a:rPr sz="1000" spc="-5" dirty="0">
                <a:latin typeface="Arial"/>
                <a:cs typeface="Arial"/>
              </a:rPr>
              <a:t>w</a:t>
            </a:r>
            <a:r>
              <a:rPr sz="1000" spc="-135" dirty="0">
                <a:latin typeface="Arial"/>
                <a:cs typeface="Arial"/>
              </a:rPr>
              <a:t> </a:t>
            </a:r>
            <a:r>
              <a:rPr sz="1000" spc="-5" dirty="0">
                <a:latin typeface="Arial"/>
                <a:cs typeface="Arial"/>
              </a:rPr>
              <a:t>. </a:t>
            </a:r>
            <a:r>
              <a:rPr lang="fr-FR" sz="1000" spc="-5" dirty="0" err="1">
                <a:latin typeface="Arial"/>
                <a:cs typeface="Arial"/>
              </a:rPr>
              <a:t>cegelec-defense</a:t>
            </a:r>
            <a:r>
              <a:rPr sz="1000" spc="-114" dirty="0">
                <a:latin typeface="Arial"/>
                <a:cs typeface="Arial"/>
              </a:rPr>
              <a:t> </a:t>
            </a:r>
            <a:r>
              <a:rPr sz="1000" spc="-5" dirty="0">
                <a:latin typeface="Arial"/>
                <a:cs typeface="Arial"/>
              </a:rPr>
              <a:t>.</a:t>
            </a:r>
            <a:r>
              <a:rPr sz="1000" spc="-145" dirty="0">
                <a:latin typeface="Arial"/>
                <a:cs typeface="Arial"/>
              </a:rPr>
              <a:t> </a:t>
            </a:r>
            <a:r>
              <a:rPr sz="1000" spc="-5" dirty="0">
                <a:latin typeface="Arial"/>
                <a:cs typeface="Arial"/>
              </a:rPr>
              <a:t>c</a:t>
            </a:r>
            <a:r>
              <a:rPr sz="1000" spc="-130" dirty="0">
                <a:latin typeface="Arial"/>
                <a:cs typeface="Arial"/>
              </a:rPr>
              <a:t> </a:t>
            </a:r>
            <a:r>
              <a:rPr sz="1000" spc="-5" dirty="0">
                <a:latin typeface="Arial"/>
                <a:cs typeface="Arial"/>
              </a:rPr>
              <a:t>o</a:t>
            </a:r>
            <a:r>
              <a:rPr sz="1000" spc="-140" dirty="0">
                <a:latin typeface="Arial"/>
                <a:cs typeface="Arial"/>
              </a:rPr>
              <a:t> </a:t>
            </a:r>
            <a:r>
              <a:rPr sz="1000" spc="-5" dirty="0">
                <a:latin typeface="Arial"/>
                <a:cs typeface="Arial"/>
              </a:rPr>
              <a:t>m</a:t>
            </a:r>
            <a:endParaRPr sz="1000" dirty="0">
              <a:latin typeface="Arial"/>
              <a:cs typeface="Arial"/>
            </a:endParaRPr>
          </a:p>
        </p:txBody>
      </p:sp>
      <p:pic>
        <p:nvPicPr>
          <p:cNvPr id="14" name="Image 13" descr="Une image contenant clipart&#10;&#10;Description générée automatiquement">
            <a:extLst>
              <a:ext uri="{FF2B5EF4-FFF2-40B4-BE49-F238E27FC236}">
                <a16:creationId xmlns:a16="http://schemas.microsoft.com/office/drawing/2014/main" id="{7F06A295-9120-4FB1-B91E-EB9C23CDE1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115" y="9435466"/>
            <a:ext cx="725319" cy="778510"/>
          </a:xfrm>
          <a:prstGeom prst="rect">
            <a:avLst/>
          </a:prstGeom>
        </p:spPr>
      </p:pic>
      <p:pic>
        <p:nvPicPr>
          <p:cNvPr id="15" name="Image 14">
            <a:extLst>
              <a:ext uri="{FF2B5EF4-FFF2-40B4-BE49-F238E27FC236}">
                <a16:creationId xmlns:a16="http://schemas.microsoft.com/office/drawing/2014/main" id="{E799C252-72C9-4845-93CA-F8721688FC6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8207" b="17155"/>
          <a:stretch/>
        </p:blipFill>
        <p:spPr>
          <a:xfrm>
            <a:off x="6138205" y="9464039"/>
            <a:ext cx="1448066" cy="9359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idx="4294967295"/>
          </p:nvPr>
        </p:nvSpPr>
        <p:spPr>
          <a:xfrm>
            <a:off x="4762500" y="1038225"/>
            <a:ext cx="2794000" cy="742950"/>
          </a:xfrm>
          <a:prstGeom prst="rect">
            <a:avLst/>
          </a:prstGeom>
        </p:spPr>
        <p:txBody>
          <a:bodyPr vert="horz" wrap="square" lIns="0" tIns="12700" rIns="0" bIns="0" rtlCol="0">
            <a:spAutoFit/>
          </a:bodyPr>
          <a:lstStyle/>
          <a:p>
            <a:pPr marR="5080" algn="r">
              <a:lnSpc>
                <a:spcPts val="2825"/>
              </a:lnSpc>
              <a:spcBef>
                <a:spcPts val="100"/>
              </a:spcBef>
            </a:pPr>
            <a:r>
              <a:rPr spc="-5" dirty="0"/>
              <a:t>Présentation</a:t>
            </a:r>
            <a:r>
              <a:rPr spc="-55" dirty="0"/>
              <a:t> </a:t>
            </a:r>
            <a:r>
              <a:rPr dirty="0"/>
              <a:t>société</a:t>
            </a:r>
          </a:p>
          <a:p>
            <a:pPr marR="5080" algn="r">
              <a:lnSpc>
                <a:spcPts val="2825"/>
              </a:lnSpc>
            </a:pPr>
            <a:r>
              <a:rPr i="1" spc="-5" dirty="0">
                <a:solidFill>
                  <a:srgbClr val="5F5F5F"/>
                </a:solidFill>
                <a:latin typeface="Times New Roman"/>
                <a:cs typeface="Times New Roman"/>
              </a:rPr>
              <a:t>Company</a:t>
            </a:r>
            <a:r>
              <a:rPr i="1" spc="-65" dirty="0">
                <a:solidFill>
                  <a:srgbClr val="5F5F5F"/>
                </a:solidFill>
                <a:latin typeface="Times New Roman"/>
                <a:cs typeface="Times New Roman"/>
              </a:rPr>
              <a:t> </a:t>
            </a:r>
            <a:r>
              <a:rPr i="1" dirty="0">
                <a:solidFill>
                  <a:srgbClr val="5F5F5F"/>
                </a:solidFill>
                <a:latin typeface="Times New Roman"/>
                <a:cs typeface="Times New Roman"/>
              </a:rPr>
              <a:t>presentation</a:t>
            </a:r>
          </a:p>
        </p:txBody>
      </p:sp>
      <p:sp>
        <p:nvSpPr>
          <p:cNvPr id="8" name="object 8"/>
          <p:cNvSpPr txBox="1"/>
          <p:nvPr/>
        </p:nvSpPr>
        <p:spPr>
          <a:xfrm>
            <a:off x="546608" y="2060193"/>
            <a:ext cx="2950210" cy="7044877"/>
          </a:xfrm>
          <a:prstGeom prst="rect">
            <a:avLst/>
          </a:prstGeom>
        </p:spPr>
        <p:txBody>
          <a:bodyPr vert="horz" wrap="square" lIns="0" tIns="12065" rIns="0" bIns="0" rtlCol="0">
            <a:spAutoFit/>
          </a:bodyPr>
          <a:lstStyle/>
          <a:p>
            <a:pPr marL="12700" marR="5080" algn="just">
              <a:lnSpc>
                <a:spcPct val="100200"/>
              </a:lnSpc>
              <a:spcBef>
                <a:spcPts val="95"/>
              </a:spcBef>
            </a:pPr>
            <a:r>
              <a:rPr lang="fr-FR" sz="1100" spc="-5" dirty="0">
                <a:latin typeface="Times New Roman"/>
                <a:cs typeface="Times New Roman"/>
              </a:rPr>
              <a:t>L’entreprise </a:t>
            </a:r>
            <a:r>
              <a:rPr lang="fr-FR" sz="1100" spc="-5" dirty="0" err="1">
                <a:latin typeface="Times New Roman"/>
                <a:cs typeface="Times New Roman"/>
              </a:rPr>
              <a:t>ACCIS</a:t>
            </a:r>
            <a:r>
              <a:rPr lang="fr-FR" sz="1100" spc="-5" dirty="0">
                <a:latin typeface="Times New Roman"/>
                <a:cs typeface="Times New Roman"/>
              </a:rPr>
              <a:t> de la société CEGELEC Défense </a:t>
            </a:r>
            <a:r>
              <a:rPr sz="1100" dirty="0" err="1">
                <a:latin typeface="Times New Roman"/>
                <a:cs typeface="Times New Roman"/>
              </a:rPr>
              <a:t>est</a:t>
            </a:r>
            <a:r>
              <a:rPr sz="1100" dirty="0">
                <a:latin typeface="Times New Roman"/>
                <a:cs typeface="Times New Roman"/>
              </a:rPr>
              <a:t> spécialisée  dans </a:t>
            </a:r>
            <a:r>
              <a:rPr sz="1100" spc="-5" dirty="0">
                <a:latin typeface="Times New Roman"/>
                <a:cs typeface="Times New Roman"/>
              </a:rPr>
              <a:t>la conception et réalisation </a:t>
            </a:r>
            <a:r>
              <a:rPr sz="1100" dirty="0">
                <a:latin typeface="Times New Roman"/>
                <a:cs typeface="Times New Roman"/>
              </a:rPr>
              <a:t>de </a:t>
            </a:r>
            <a:r>
              <a:rPr sz="1100" spc="-5" dirty="0">
                <a:latin typeface="Times New Roman"/>
                <a:cs typeface="Times New Roman"/>
              </a:rPr>
              <a:t>systèmes  multiaxes asservis pour </a:t>
            </a:r>
            <a:r>
              <a:rPr sz="1100" spc="-10" dirty="0">
                <a:latin typeface="Times New Roman"/>
                <a:cs typeface="Times New Roman"/>
              </a:rPr>
              <a:t>les </a:t>
            </a:r>
            <a:r>
              <a:rPr sz="1100" dirty="0">
                <a:latin typeface="Times New Roman"/>
                <a:cs typeface="Times New Roman"/>
              </a:rPr>
              <a:t>applications </a:t>
            </a:r>
            <a:r>
              <a:rPr sz="1100" spc="-5" dirty="0">
                <a:latin typeface="Times New Roman"/>
                <a:cs typeface="Times New Roman"/>
              </a:rPr>
              <a:t>civiles et  militaires </a:t>
            </a:r>
            <a:r>
              <a:rPr sz="1100" dirty="0">
                <a:latin typeface="Times New Roman"/>
                <a:cs typeface="Times New Roman"/>
              </a:rPr>
              <a:t>:</a:t>
            </a:r>
          </a:p>
          <a:p>
            <a:pPr>
              <a:lnSpc>
                <a:spcPct val="100000"/>
              </a:lnSpc>
              <a:spcBef>
                <a:spcPts val="20"/>
              </a:spcBef>
            </a:pPr>
            <a:endParaRPr sz="1200" dirty="0">
              <a:latin typeface="Times New Roman"/>
              <a:cs typeface="Times New Roman"/>
            </a:endParaRPr>
          </a:p>
          <a:p>
            <a:pPr marL="190500" indent="-178435">
              <a:lnSpc>
                <a:spcPct val="100000"/>
              </a:lnSpc>
              <a:spcBef>
                <a:spcPts val="5"/>
              </a:spcBef>
              <a:buClr>
                <a:srgbClr val="4B4B4B"/>
              </a:buClr>
              <a:buFont typeface="Symbol"/>
              <a:buChar char=""/>
              <a:tabLst>
                <a:tab pos="191135" algn="l"/>
              </a:tabLst>
            </a:pPr>
            <a:r>
              <a:rPr sz="1100" spc="-5" dirty="0">
                <a:latin typeface="Times New Roman"/>
                <a:cs typeface="Times New Roman"/>
              </a:rPr>
              <a:t>positionneurs de mesures</a:t>
            </a:r>
            <a:r>
              <a:rPr sz="1100" spc="10" dirty="0">
                <a:latin typeface="Times New Roman"/>
                <a:cs typeface="Times New Roman"/>
              </a:rPr>
              <a:t> </a:t>
            </a:r>
            <a:r>
              <a:rPr sz="1100" spc="-5" dirty="0">
                <a:latin typeface="Times New Roman"/>
                <a:cs typeface="Times New Roman"/>
              </a:rPr>
              <a:t>d'antennes</a:t>
            </a:r>
            <a:endParaRPr sz="1100" dirty="0">
              <a:latin typeface="Times New Roman"/>
              <a:cs typeface="Times New Roman"/>
            </a:endParaRPr>
          </a:p>
          <a:p>
            <a:pPr marL="190500" indent="-178435">
              <a:lnSpc>
                <a:spcPct val="100000"/>
              </a:lnSpc>
              <a:spcBef>
                <a:spcPts val="70"/>
              </a:spcBef>
              <a:buClr>
                <a:srgbClr val="4B4B4B"/>
              </a:buClr>
              <a:buFont typeface="Symbol"/>
              <a:buChar char=""/>
              <a:tabLst>
                <a:tab pos="191135" algn="l"/>
              </a:tabLst>
            </a:pPr>
            <a:r>
              <a:rPr sz="1100" spc="-5" dirty="0">
                <a:latin typeface="Times New Roman"/>
                <a:cs typeface="Times New Roman"/>
              </a:rPr>
              <a:t>tourelles </a:t>
            </a:r>
            <a:r>
              <a:rPr sz="1100" dirty="0">
                <a:latin typeface="Times New Roman"/>
                <a:cs typeface="Times New Roman"/>
              </a:rPr>
              <a:t>de</a:t>
            </a:r>
            <a:r>
              <a:rPr sz="1100" spc="-20" dirty="0">
                <a:latin typeface="Times New Roman"/>
                <a:cs typeface="Times New Roman"/>
              </a:rPr>
              <a:t> </a:t>
            </a:r>
            <a:r>
              <a:rPr sz="1100" spc="-5" dirty="0">
                <a:latin typeface="Times New Roman"/>
                <a:cs typeface="Times New Roman"/>
              </a:rPr>
              <a:t>trajectographie</a:t>
            </a:r>
            <a:endParaRPr sz="1100" dirty="0">
              <a:latin typeface="Times New Roman"/>
              <a:cs typeface="Times New Roman"/>
            </a:endParaRPr>
          </a:p>
          <a:p>
            <a:pPr marL="190500" indent="-178435">
              <a:lnSpc>
                <a:spcPct val="100000"/>
              </a:lnSpc>
              <a:spcBef>
                <a:spcPts val="70"/>
              </a:spcBef>
              <a:buClr>
                <a:srgbClr val="4B4B4B"/>
              </a:buClr>
              <a:buFont typeface="Symbol"/>
              <a:buChar char=""/>
              <a:tabLst>
                <a:tab pos="191135" algn="l"/>
              </a:tabLst>
            </a:pPr>
            <a:r>
              <a:rPr sz="1100" spc="-5" dirty="0">
                <a:latin typeface="Times New Roman"/>
                <a:cs typeface="Times New Roman"/>
              </a:rPr>
              <a:t>stabilisateurs</a:t>
            </a:r>
            <a:r>
              <a:rPr sz="1100" spc="-15" dirty="0">
                <a:latin typeface="Times New Roman"/>
                <a:cs typeface="Times New Roman"/>
              </a:rPr>
              <a:t> </a:t>
            </a:r>
            <a:r>
              <a:rPr sz="1100" dirty="0">
                <a:latin typeface="Times New Roman"/>
                <a:cs typeface="Times New Roman"/>
              </a:rPr>
              <a:t>navals</a:t>
            </a:r>
          </a:p>
          <a:p>
            <a:pPr marL="190500" indent="-178435">
              <a:lnSpc>
                <a:spcPct val="100000"/>
              </a:lnSpc>
              <a:spcBef>
                <a:spcPts val="90"/>
              </a:spcBef>
              <a:buClr>
                <a:srgbClr val="4B4B4B"/>
              </a:buClr>
              <a:buFont typeface="Symbol"/>
              <a:buChar char=""/>
              <a:tabLst>
                <a:tab pos="191135" algn="l"/>
              </a:tabLst>
            </a:pPr>
            <a:r>
              <a:rPr sz="1100" dirty="0">
                <a:latin typeface="Times New Roman"/>
                <a:cs typeface="Times New Roman"/>
              </a:rPr>
              <a:t>scanners</a:t>
            </a:r>
          </a:p>
          <a:p>
            <a:pPr marL="190500" indent="-178435">
              <a:lnSpc>
                <a:spcPct val="100000"/>
              </a:lnSpc>
              <a:spcBef>
                <a:spcPts val="70"/>
              </a:spcBef>
              <a:buClr>
                <a:srgbClr val="4B4B4B"/>
              </a:buClr>
              <a:buFont typeface="Symbol"/>
              <a:buChar char=""/>
              <a:tabLst>
                <a:tab pos="191135" algn="l"/>
              </a:tabLst>
            </a:pPr>
            <a:r>
              <a:rPr sz="1100" spc="-5" dirty="0">
                <a:latin typeface="Times New Roman"/>
                <a:cs typeface="Times New Roman"/>
              </a:rPr>
              <a:t>tourelles </a:t>
            </a:r>
            <a:r>
              <a:rPr sz="1100" dirty="0">
                <a:latin typeface="Times New Roman"/>
                <a:cs typeface="Times New Roman"/>
              </a:rPr>
              <a:t>pour </a:t>
            </a:r>
            <a:r>
              <a:rPr sz="1100" spc="-5" dirty="0">
                <a:latin typeface="Times New Roman"/>
                <a:cs typeface="Times New Roman"/>
              </a:rPr>
              <a:t>mâts</a:t>
            </a:r>
            <a:r>
              <a:rPr sz="1100" spc="-15" dirty="0">
                <a:latin typeface="Times New Roman"/>
                <a:cs typeface="Times New Roman"/>
              </a:rPr>
              <a:t> </a:t>
            </a:r>
            <a:r>
              <a:rPr sz="1100" spc="-5" dirty="0">
                <a:latin typeface="Times New Roman"/>
                <a:cs typeface="Times New Roman"/>
              </a:rPr>
              <a:t>télescopiques</a:t>
            </a:r>
            <a:endParaRPr sz="1100" dirty="0">
              <a:latin typeface="Times New Roman"/>
              <a:cs typeface="Times New Roman"/>
            </a:endParaRPr>
          </a:p>
          <a:p>
            <a:pPr>
              <a:lnSpc>
                <a:spcPct val="100000"/>
              </a:lnSpc>
              <a:spcBef>
                <a:spcPts val="45"/>
              </a:spcBef>
            </a:pPr>
            <a:endParaRPr sz="1100" dirty="0">
              <a:latin typeface="Times New Roman"/>
              <a:cs typeface="Times New Roman"/>
            </a:endParaRPr>
          </a:p>
          <a:p>
            <a:pPr marL="12700" marR="5080" algn="just">
              <a:lnSpc>
                <a:spcPct val="100000"/>
              </a:lnSpc>
            </a:pPr>
            <a:r>
              <a:rPr sz="1100" spc="-5" dirty="0">
                <a:latin typeface="Times New Roman"/>
                <a:cs typeface="Times New Roman"/>
              </a:rPr>
              <a:t>Notre catalogue "Positionneurs </a:t>
            </a:r>
            <a:r>
              <a:rPr sz="1100" dirty="0">
                <a:latin typeface="Times New Roman"/>
                <a:cs typeface="Times New Roman"/>
              </a:rPr>
              <a:t>de </a:t>
            </a:r>
            <a:r>
              <a:rPr sz="1100" spc="-5" dirty="0">
                <a:latin typeface="Times New Roman"/>
                <a:cs typeface="Times New Roman"/>
              </a:rPr>
              <a:t>mesure  d'antennes" présente </a:t>
            </a:r>
            <a:r>
              <a:rPr sz="1100" dirty="0">
                <a:latin typeface="Times New Roman"/>
                <a:cs typeface="Times New Roman"/>
              </a:rPr>
              <a:t>nos </a:t>
            </a:r>
            <a:r>
              <a:rPr sz="1100" spc="-5" dirty="0">
                <a:latin typeface="Times New Roman"/>
                <a:cs typeface="Times New Roman"/>
              </a:rPr>
              <a:t>modèles standards </a:t>
            </a:r>
            <a:r>
              <a:rPr sz="1100" dirty="0">
                <a:latin typeface="Times New Roman"/>
                <a:cs typeface="Times New Roman"/>
              </a:rPr>
              <a:t>en taille  et </a:t>
            </a:r>
            <a:r>
              <a:rPr sz="1100" spc="-5" dirty="0">
                <a:latin typeface="Times New Roman"/>
                <a:cs typeface="Times New Roman"/>
              </a:rPr>
              <a:t>précision répondant </a:t>
            </a:r>
            <a:r>
              <a:rPr sz="1100" dirty="0">
                <a:latin typeface="Times New Roman"/>
                <a:cs typeface="Times New Roman"/>
              </a:rPr>
              <a:t>à </a:t>
            </a:r>
            <a:r>
              <a:rPr sz="1100" spc="-5" dirty="0">
                <a:latin typeface="Times New Roman"/>
                <a:cs typeface="Times New Roman"/>
              </a:rPr>
              <a:t>la </a:t>
            </a:r>
            <a:r>
              <a:rPr sz="1100" dirty="0">
                <a:latin typeface="Times New Roman"/>
                <a:cs typeface="Times New Roman"/>
              </a:rPr>
              <a:t>plupart des</a:t>
            </a:r>
            <a:r>
              <a:rPr sz="1100" spc="-10" dirty="0">
                <a:latin typeface="Times New Roman"/>
                <a:cs typeface="Times New Roman"/>
              </a:rPr>
              <a:t> </a:t>
            </a:r>
            <a:r>
              <a:rPr sz="1100" spc="-5" dirty="0">
                <a:latin typeface="Times New Roman"/>
                <a:cs typeface="Times New Roman"/>
              </a:rPr>
              <a:t>besoins.</a:t>
            </a:r>
            <a:endParaRPr sz="1100" dirty="0">
              <a:latin typeface="Times New Roman"/>
              <a:cs typeface="Times New Roman"/>
            </a:endParaRPr>
          </a:p>
          <a:p>
            <a:pPr>
              <a:lnSpc>
                <a:spcPct val="100000"/>
              </a:lnSpc>
            </a:pPr>
            <a:endParaRPr sz="1200" dirty="0">
              <a:latin typeface="Times New Roman"/>
              <a:cs typeface="Times New Roman"/>
            </a:endParaRPr>
          </a:p>
          <a:p>
            <a:pPr>
              <a:lnSpc>
                <a:spcPct val="100000"/>
              </a:lnSpc>
              <a:spcBef>
                <a:spcPts val="40"/>
              </a:spcBef>
            </a:pPr>
            <a:endParaRPr sz="1050" dirty="0">
              <a:latin typeface="Times New Roman"/>
              <a:cs typeface="Times New Roman"/>
            </a:endParaRPr>
          </a:p>
          <a:p>
            <a:pPr marL="12700" marR="7620" algn="just">
              <a:lnSpc>
                <a:spcPct val="100000"/>
              </a:lnSpc>
            </a:pPr>
            <a:r>
              <a:rPr sz="1100" spc="-5" dirty="0">
                <a:latin typeface="Times New Roman"/>
                <a:cs typeface="Times New Roman"/>
              </a:rPr>
              <a:t>Nous avons </a:t>
            </a:r>
            <a:r>
              <a:rPr sz="1100" dirty="0">
                <a:latin typeface="Times New Roman"/>
                <a:cs typeface="Times New Roman"/>
              </a:rPr>
              <a:t>souvent </a:t>
            </a:r>
            <a:r>
              <a:rPr sz="1100" spc="-5" dirty="0">
                <a:latin typeface="Times New Roman"/>
                <a:cs typeface="Times New Roman"/>
              </a:rPr>
              <a:t>été amenés </a:t>
            </a:r>
            <a:r>
              <a:rPr sz="1100" dirty="0">
                <a:latin typeface="Times New Roman"/>
                <a:cs typeface="Times New Roman"/>
              </a:rPr>
              <a:t>à </a:t>
            </a:r>
            <a:r>
              <a:rPr sz="1100" spc="-5" dirty="0">
                <a:latin typeface="Times New Roman"/>
                <a:cs typeface="Times New Roman"/>
              </a:rPr>
              <a:t>fabriquer des  positionneurs </a:t>
            </a:r>
            <a:r>
              <a:rPr sz="1100" dirty="0">
                <a:latin typeface="Times New Roman"/>
                <a:cs typeface="Times New Roman"/>
              </a:rPr>
              <a:t>non </a:t>
            </a:r>
            <a:r>
              <a:rPr sz="1100" spc="-5" dirty="0">
                <a:latin typeface="Times New Roman"/>
                <a:cs typeface="Times New Roman"/>
              </a:rPr>
              <a:t>catalogués différents </a:t>
            </a:r>
            <a:r>
              <a:rPr sz="1100" dirty="0">
                <a:latin typeface="Times New Roman"/>
                <a:cs typeface="Times New Roman"/>
              </a:rPr>
              <a:t>par la </a:t>
            </a:r>
            <a:r>
              <a:rPr sz="1100" spc="-5" dirty="0">
                <a:latin typeface="Times New Roman"/>
                <a:cs typeface="Times New Roman"/>
              </a:rPr>
              <a:t>taille,  </a:t>
            </a:r>
            <a:r>
              <a:rPr sz="1100" dirty="0">
                <a:latin typeface="Times New Roman"/>
                <a:cs typeface="Times New Roman"/>
              </a:rPr>
              <a:t>la </a:t>
            </a:r>
            <a:r>
              <a:rPr sz="1100" spc="-5" dirty="0">
                <a:latin typeface="Times New Roman"/>
                <a:cs typeface="Times New Roman"/>
              </a:rPr>
              <a:t>configuration particulière des axes, </a:t>
            </a:r>
            <a:r>
              <a:rPr sz="1100" dirty="0">
                <a:latin typeface="Times New Roman"/>
                <a:cs typeface="Times New Roman"/>
              </a:rPr>
              <a:t>les  </a:t>
            </a:r>
            <a:r>
              <a:rPr sz="1100" spc="-5" dirty="0">
                <a:latin typeface="Times New Roman"/>
                <a:cs typeface="Times New Roman"/>
              </a:rPr>
              <a:t>précisions…</a:t>
            </a:r>
            <a:endParaRPr sz="1100" dirty="0">
              <a:latin typeface="Times New Roman"/>
              <a:cs typeface="Times New Roman"/>
            </a:endParaRPr>
          </a:p>
          <a:p>
            <a:pPr>
              <a:lnSpc>
                <a:spcPct val="100000"/>
              </a:lnSpc>
              <a:spcBef>
                <a:spcPts val="40"/>
              </a:spcBef>
            </a:pPr>
            <a:endParaRPr sz="1100" dirty="0">
              <a:latin typeface="Times New Roman"/>
              <a:cs typeface="Times New Roman"/>
            </a:endParaRPr>
          </a:p>
          <a:p>
            <a:pPr marL="12700" marR="5715" algn="just">
              <a:lnSpc>
                <a:spcPct val="100000"/>
              </a:lnSpc>
              <a:spcBef>
                <a:spcPts val="5"/>
              </a:spcBef>
            </a:pPr>
            <a:r>
              <a:rPr sz="1100" dirty="0">
                <a:latin typeface="Times New Roman"/>
                <a:cs typeface="Times New Roman"/>
              </a:rPr>
              <a:t>En </a:t>
            </a:r>
            <a:r>
              <a:rPr sz="1100" spc="-5" dirty="0">
                <a:latin typeface="Times New Roman"/>
                <a:cs typeface="Times New Roman"/>
              </a:rPr>
              <a:t>cas </a:t>
            </a:r>
            <a:r>
              <a:rPr sz="1100" dirty="0">
                <a:latin typeface="Times New Roman"/>
                <a:cs typeface="Times New Roman"/>
              </a:rPr>
              <a:t>de </a:t>
            </a:r>
            <a:r>
              <a:rPr sz="1100" spc="-5" dirty="0">
                <a:latin typeface="Times New Roman"/>
                <a:cs typeface="Times New Roman"/>
              </a:rPr>
              <a:t>besoin, nous </a:t>
            </a:r>
            <a:r>
              <a:rPr sz="1100" spc="-10" dirty="0">
                <a:latin typeface="Times New Roman"/>
                <a:cs typeface="Times New Roman"/>
              </a:rPr>
              <a:t>sommes </a:t>
            </a:r>
            <a:r>
              <a:rPr sz="1100" dirty="0">
                <a:latin typeface="Times New Roman"/>
                <a:cs typeface="Times New Roman"/>
              </a:rPr>
              <a:t>à </a:t>
            </a:r>
            <a:r>
              <a:rPr sz="1100" spc="-5" dirty="0">
                <a:latin typeface="Times New Roman"/>
                <a:cs typeface="Times New Roman"/>
              </a:rPr>
              <a:t>votre disposition  </a:t>
            </a:r>
            <a:r>
              <a:rPr sz="1100" dirty="0">
                <a:latin typeface="Times New Roman"/>
                <a:cs typeface="Times New Roman"/>
              </a:rPr>
              <a:t>pour </a:t>
            </a:r>
            <a:r>
              <a:rPr sz="1100" spc="-5" dirty="0">
                <a:latin typeface="Times New Roman"/>
                <a:cs typeface="Times New Roman"/>
              </a:rPr>
              <a:t>personnaliser notre matériel </a:t>
            </a:r>
            <a:r>
              <a:rPr sz="1100" dirty="0">
                <a:latin typeface="Times New Roman"/>
                <a:cs typeface="Times New Roman"/>
              </a:rPr>
              <a:t>à </a:t>
            </a:r>
            <a:r>
              <a:rPr sz="1100" spc="-5" dirty="0">
                <a:latin typeface="Times New Roman"/>
                <a:cs typeface="Times New Roman"/>
              </a:rPr>
              <a:t>votre </a:t>
            </a:r>
            <a:r>
              <a:rPr sz="1100" dirty="0">
                <a:latin typeface="Times New Roman"/>
                <a:cs typeface="Times New Roman"/>
              </a:rPr>
              <a:t>besoin  </a:t>
            </a:r>
            <a:r>
              <a:rPr sz="1100" spc="-5" dirty="0">
                <a:latin typeface="Times New Roman"/>
                <a:cs typeface="Times New Roman"/>
              </a:rPr>
              <a:t>spécifique</a:t>
            </a:r>
            <a:endParaRPr sz="1100" dirty="0">
              <a:latin typeface="Times New Roman"/>
              <a:cs typeface="Times New Roman"/>
            </a:endParaRPr>
          </a:p>
          <a:p>
            <a:pPr>
              <a:lnSpc>
                <a:spcPct val="100000"/>
              </a:lnSpc>
            </a:pPr>
            <a:endParaRPr sz="1150" dirty="0">
              <a:latin typeface="Times New Roman"/>
              <a:cs typeface="Times New Roman"/>
            </a:endParaRPr>
          </a:p>
          <a:p>
            <a:pPr marL="12700" marR="5080" algn="just">
              <a:lnSpc>
                <a:spcPct val="99800"/>
              </a:lnSpc>
            </a:pPr>
            <a:r>
              <a:rPr sz="1100" dirty="0">
                <a:latin typeface="Times New Roman"/>
                <a:cs typeface="Times New Roman"/>
              </a:rPr>
              <a:t>Les </a:t>
            </a:r>
            <a:r>
              <a:rPr sz="1100" spc="-5" dirty="0">
                <a:latin typeface="Times New Roman"/>
                <a:cs typeface="Times New Roman"/>
              </a:rPr>
              <a:t>unités </a:t>
            </a:r>
            <a:r>
              <a:rPr sz="1100" spc="-10" dirty="0">
                <a:latin typeface="Times New Roman"/>
                <a:cs typeface="Times New Roman"/>
              </a:rPr>
              <a:t>de </a:t>
            </a:r>
            <a:r>
              <a:rPr sz="1100" spc="-5" dirty="0">
                <a:latin typeface="Times New Roman"/>
                <a:cs typeface="Times New Roman"/>
              </a:rPr>
              <a:t>contrôle </a:t>
            </a:r>
            <a:r>
              <a:rPr sz="1100" spc="-5" dirty="0" err="1">
                <a:latin typeface="Times New Roman"/>
                <a:cs typeface="Times New Roman"/>
              </a:rPr>
              <a:t>électronique</a:t>
            </a:r>
            <a:r>
              <a:rPr sz="1100" spc="-5" dirty="0">
                <a:latin typeface="Times New Roman"/>
                <a:cs typeface="Times New Roman"/>
              </a:rPr>
              <a:t> ACC</a:t>
            </a:r>
            <a:r>
              <a:rPr lang="fr-FR" sz="1100" spc="-5" dirty="0">
                <a:latin typeface="Times New Roman"/>
                <a:cs typeface="Times New Roman"/>
              </a:rPr>
              <a:t>IS</a:t>
            </a:r>
            <a:r>
              <a:rPr sz="1100" spc="-5" dirty="0">
                <a:latin typeface="Times New Roman"/>
                <a:cs typeface="Times New Roman"/>
              </a:rPr>
              <a:t> </a:t>
            </a:r>
            <a:r>
              <a:rPr sz="1100" dirty="0">
                <a:latin typeface="Times New Roman"/>
                <a:cs typeface="Times New Roman"/>
              </a:rPr>
              <a:t>associées  à nos </a:t>
            </a:r>
            <a:r>
              <a:rPr sz="1100" spc="-5" dirty="0">
                <a:latin typeface="Times New Roman"/>
                <a:cs typeface="Times New Roman"/>
              </a:rPr>
              <a:t>positionneurs assurent </a:t>
            </a:r>
            <a:r>
              <a:rPr sz="1100" dirty="0">
                <a:latin typeface="Times New Roman"/>
                <a:cs typeface="Times New Roman"/>
              </a:rPr>
              <a:t>à </a:t>
            </a:r>
            <a:r>
              <a:rPr sz="1100" spc="-5" dirty="0">
                <a:latin typeface="Times New Roman"/>
                <a:cs typeface="Times New Roman"/>
              </a:rPr>
              <a:t>l'utilisateur </a:t>
            </a:r>
            <a:r>
              <a:rPr sz="1100" dirty="0">
                <a:latin typeface="Times New Roman"/>
                <a:cs typeface="Times New Roman"/>
              </a:rPr>
              <a:t>une  </a:t>
            </a:r>
            <a:r>
              <a:rPr sz="1100" spc="-5" dirty="0">
                <a:latin typeface="Times New Roman"/>
                <a:cs typeface="Times New Roman"/>
              </a:rPr>
              <a:t>solution performante et sécurisée. Leur grande  modularité lui permet cependant </a:t>
            </a:r>
            <a:r>
              <a:rPr sz="1100" dirty="0">
                <a:latin typeface="Times New Roman"/>
                <a:cs typeface="Times New Roman"/>
              </a:rPr>
              <a:t>de s'adapter à </a:t>
            </a:r>
            <a:r>
              <a:rPr sz="1100" spc="-5" dirty="0">
                <a:latin typeface="Times New Roman"/>
                <a:cs typeface="Times New Roman"/>
              </a:rPr>
              <a:t>tous  </a:t>
            </a:r>
            <a:r>
              <a:rPr sz="1100" dirty="0">
                <a:latin typeface="Times New Roman"/>
                <a:cs typeface="Times New Roman"/>
              </a:rPr>
              <a:t>les </a:t>
            </a:r>
            <a:r>
              <a:rPr sz="1100" spc="-5" dirty="0">
                <a:latin typeface="Times New Roman"/>
                <a:cs typeface="Times New Roman"/>
              </a:rPr>
              <a:t>positionneurs </a:t>
            </a:r>
            <a:r>
              <a:rPr sz="1100" dirty="0">
                <a:latin typeface="Times New Roman"/>
                <a:cs typeface="Times New Roman"/>
              </a:rPr>
              <a:t>de </a:t>
            </a:r>
            <a:r>
              <a:rPr sz="1100" spc="-5" dirty="0">
                <a:latin typeface="Times New Roman"/>
                <a:cs typeface="Times New Roman"/>
              </a:rPr>
              <a:t>mesure actuellement </a:t>
            </a:r>
            <a:r>
              <a:rPr sz="1100" dirty="0">
                <a:latin typeface="Times New Roman"/>
                <a:cs typeface="Times New Roman"/>
              </a:rPr>
              <a:t>en  </a:t>
            </a:r>
            <a:r>
              <a:rPr sz="1100" spc="-5" dirty="0">
                <a:latin typeface="Times New Roman"/>
                <a:cs typeface="Times New Roman"/>
              </a:rPr>
              <a:t>service.</a:t>
            </a:r>
            <a:endParaRPr sz="1100" dirty="0">
              <a:latin typeface="Times New Roman"/>
              <a:cs typeface="Times New Roman"/>
            </a:endParaRPr>
          </a:p>
          <a:p>
            <a:pPr>
              <a:lnSpc>
                <a:spcPct val="100000"/>
              </a:lnSpc>
            </a:pPr>
            <a:endParaRPr sz="1200" dirty="0">
              <a:latin typeface="Times New Roman"/>
              <a:cs typeface="Times New Roman"/>
            </a:endParaRPr>
          </a:p>
          <a:p>
            <a:pPr>
              <a:lnSpc>
                <a:spcPct val="100000"/>
              </a:lnSpc>
              <a:spcBef>
                <a:spcPts val="40"/>
              </a:spcBef>
            </a:pPr>
            <a:endParaRPr sz="1050" dirty="0">
              <a:latin typeface="Times New Roman"/>
              <a:cs typeface="Times New Roman"/>
            </a:endParaRPr>
          </a:p>
          <a:p>
            <a:pPr marL="12700" marR="5080" algn="just">
              <a:lnSpc>
                <a:spcPct val="100000"/>
              </a:lnSpc>
            </a:pPr>
            <a:r>
              <a:rPr sz="1100" spc="-5" dirty="0">
                <a:latin typeface="Times New Roman"/>
                <a:cs typeface="Times New Roman"/>
              </a:rPr>
              <a:t>Nos équipes </a:t>
            </a:r>
            <a:r>
              <a:rPr sz="1100" dirty="0">
                <a:latin typeface="Times New Roman"/>
                <a:cs typeface="Times New Roman"/>
              </a:rPr>
              <a:t>de </a:t>
            </a:r>
            <a:r>
              <a:rPr sz="1100" spc="-5" dirty="0">
                <a:latin typeface="Times New Roman"/>
                <a:cs typeface="Times New Roman"/>
              </a:rPr>
              <a:t>techniciens spécialisés </a:t>
            </a:r>
            <a:r>
              <a:rPr sz="1100" dirty="0">
                <a:latin typeface="Times New Roman"/>
                <a:cs typeface="Times New Roman"/>
              </a:rPr>
              <a:t>assurent  </a:t>
            </a:r>
            <a:r>
              <a:rPr sz="1100" spc="-5" dirty="0">
                <a:latin typeface="Times New Roman"/>
                <a:cs typeface="Times New Roman"/>
              </a:rPr>
              <a:t>l'installation </a:t>
            </a:r>
            <a:r>
              <a:rPr sz="1100" dirty="0">
                <a:latin typeface="Times New Roman"/>
                <a:cs typeface="Times New Roman"/>
              </a:rPr>
              <a:t>de </a:t>
            </a:r>
            <a:r>
              <a:rPr sz="1100" spc="-5" dirty="0">
                <a:latin typeface="Times New Roman"/>
                <a:cs typeface="Times New Roman"/>
              </a:rPr>
              <a:t>notre matériel. Nous sommes </a:t>
            </a:r>
            <a:r>
              <a:rPr sz="1100" dirty="0">
                <a:latin typeface="Times New Roman"/>
                <a:cs typeface="Times New Roman"/>
              </a:rPr>
              <a:t>en  </a:t>
            </a:r>
            <a:r>
              <a:rPr sz="1100" spc="-5" dirty="0">
                <a:latin typeface="Times New Roman"/>
                <a:cs typeface="Times New Roman"/>
              </a:rPr>
              <a:t>mesure d'assurer la maintenance préventive et  curative </a:t>
            </a:r>
            <a:r>
              <a:rPr sz="1100" dirty="0">
                <a:latin typeface="Times New Roman"/>
                <a:cs typeface="Times New Roman"/>
              </a:rPr>
              <a:t>de ce </a:t>
            </a:r>
            <a:r>
              <a:rPr sz="1100" spc="-5" dirty="0">
                <a:latin typeface="Times New Roman"/>
                <a:cs typeface="Times New Roman"/>
              </a:rPr>
              <a:t>type </a:t>
            </a:r>
            <a:r>
              <a:rPr sz="1100" dirty="0">
                <a:latin typeface="Times New Roman"/>
                <a:cs typeface="Times New Roman"/>
              </a:rPr>
              <a:t>de </a:t>
            </a:r>
            <a:r>
              <a:rPr sz="1100" spc="-5" dirty="0">
                <a:latin typeface="Times New Roman"/>
                <a:cs typeface="Times New Roman"/>
              </a:rPr>
              <a:t>matériel. Nous </a:t>
            </a:r>
            <a:r>
              <a:rPr sz="1100" dirty="0">
                <a:latin typeface="Times New Roman"/>
                <a:cs typeface="Times New Roman"/>
              </a:rPr>
              <a:t>intervenons  </a:t>
            </a:r>
            <a:r>
              <a:rPr sz="1100" spc="-5" dirty="0">
                <a:latin typeface="Times New Roman"/>
                <a:cs typeface="Times New Roman"/>
              </a:rPr>
              <a:t>également </a:t>
            </a:r>
            <a:r>
              <a:rPr sz="1100" dirty="0">
                <a:latin typeface="Times New Roman"/>
                <a:cs typeface="Times New Roman"/>
              </a:rPr>
              <a:t>en </a:t>
            </a:r>
            <a:r>
              <a:rPr sz="1100" spc="-5" dirty="0">
                <a:latin typeface="Times New Roman"/>
                <a:cs typeface="Times New Roman"/>
              </a:rPr>
              <a:t>qualification </a:t>
            </a:r>
            <a:r>
              <a:rPr sz="1100" dirty="0">
                <a:latin typeface="Times New Roman"/>
                <a:cs typeface="Times New Roman"/>
              </a:rPr>
              <a:t>de </a:t>
            </a:r>
            <a:r>
              <a:rPr sz="1100" spc="-5" dirty="0">
                <a:latin typeface="Times New Roman"/>
                <a:cs typeface="Times New Roman"/>
              </a:rPr>
              <a:t>précision des  positionneurs.</a:t>
            </a:r>
            <a:endParaRPr sz="1100" dirty="0">
              <a:latin typeface="Times New Roman"/>
              <a:cs typeface="Times New Roman"/>
            </a:endParaRPr>
          </a:p>
          <a:p>
            <a:pPr>
              <a:lnSpc>
                <a:spcPct val="100000"/>
              </a:lnSpc>
              <a:spcBef>
                <a:spcPts val="40"/>
              </a:spcBef>
            </a:pPr>
            <a:endParaRPr sz="1150" dirty="0">
              <a:latin typeface="Times New Roman"/>
              <a:cs typeface="Times New Roman"/>
            </a:endParaRPr>
          </a:p>
          <a:p>
            <a:pPr marL="12700" marR="8890" algn="just">
              <a:lnSpc>
                <a:spcPts val="1310"/>
              </a:lnSpc>
            </a:pPr>
            <a:r>
              <a:rPr sz="1100" spc="-5" dirty="0">
                <a:latin typeface="Times New Roman"/>
                <a:cs typeface="Times New Roman"/>
              </a:rPr>
              <a:t>Notre activité </a:t>
            </a:r>
            <a:r>
              <a:rPr sz="1100" dirty="0">
                <a:latin typeface="Times New Roman"/>
                <a:cs typeface="Times New Roman"/>
              </a:rPr>
              <a:t>a </a:t>
            </a:r>
            <a:r>
              <a:rPr sz="1100" spc="-5" dirty="0">
                <a:latin typeface="Times New Roman"/>
                <a:cs typeface="Times New Roman"/>
              </a:rPr>
              <a:t>obtenu </a:t>
            </a:r>
            <a:r>
              <a:rPr sz="1100" dirty="0">
                <a:latin typeface="Times New Roman"/>
                <a:cs typeface="Times New Roman"/>
              </a:rPr>
              <a:t>la </a:t>
            </a:r>
            <a:r>
              <a:rPr sz="1100" spc="-5" dirty="0">
                <a:latin typeface="Times New Roman"/>
                <a:cs typeface="Times New Roman"/>
              </a:rPr>
              <a:t>qualification ISO  </a:t>
            </a:r>
            <a:r>
              <a:rPr sz="1100" dirty="0">
                <a:latin typeface="Times New Roman"/>
                <a:cs typeface="Times New Roman"/>
              </a:rPr>
              <a:t>9001:2008.</a:t>
            </a:r>
          </a:p>
        </p:txBody>
      </p:sp>
      <p:sp>
        <p:nvSpPr>
          <p:cNvPr id="9" name="object 9"/>
          <p:cNvSpPr txBox="1"/>
          <p:nvPr/>
        </p:nvSpPr>
        <p:spPr>
          <a:xfrm>
            <a:off x="3974972" y="4562982"/>
            <a:ext cx="800100" cy="193675"/>
          </a:xfrm>
          <a:prstGeom prst="rect">
            <a:avLst/>
          </a:prstGeom>
        </p:spPr>
        <p:txBody>
          <a:bodyPr vert="horz" wrap="square" lIns="0" tIns="13335" rIns="0" bIns="0" rtlCol="0">
            <a:spAutoFit/>
          </a:bodyPr>
          <a:lstStyle/>
          <a:p>
            <a:pPr marL="12700">
              <a:lnSpc>
                <a:spcPct val="100000"/>
              </a:lnSpc>
              <a:spcBef>
                <a:spcPts val="105"/>
              </a:spcBef>
            </a:pPr>
            <a:r>
              <a:rPr sz="1100" i="1" spc="-5" dirty="0">
                <a:solidFill>
                  <a:srgbClr val="5F5F5F"/>
                </a:solidFill>
                <a:latin typeface="Times New Roman"/>
                <a:cs typeface="Times New Roman"/>
              </a:rPr>
              <a:t>requirements.</a:t>
            </a:r>
            <a:endParaRPr sz="1100">
              <a:latin typeface="Times New Roman"/>
              <a:cs typeface="Times New Roman"/>
            </a:endParaRPr>
          </a:p>
        </p:txBody>
      </p:sp>
      <p:sp>
        <p:nvSpPr>
          <p:cNvPr id="10" name="object 10"/>
          <p:cNvSpPr txBox="1"/>
          <p:nvPr/>
        </p:nvSpPr>
        <p:spPr>
          <a:xfrm>
            <a:off x="3974972" y="2061717"/>
            <a:ext cx="3089275" cy="5365571"/>
          </a:xfrm>
          <a:prstGeom prst="rect">
            <a:avLst/>
          </a:prstGeom>
        </p:spPr>
        <p:txBody>
          <a:bodyPr vert="horz" wrap="square" lIns="0" tIns="12700" rIns="0" bIns="0" rtlCol="0">
            <a:spAutoFit/>
          </a:bodyPr>
          <a:lstStyle/>
          <a:p>
            <a:pPr marL="12700" marR="29845" algn="just">
              <a:lnSpc>
                <a:spcPct val="100000"/>
              </a:lnSpc>
              <a:spcBef>
                <a:spcPts val="100"/>
              </a:spcBef>
            </a:pPr>
            <a:r>
              <a:rPr lang="fr-FR" sz="1100" i="1" spc="-5" dirty="0">
                <a:solidFill>
                  <a:srgbClr val="5F5F5F"/>
                </a:solidFill>
                <a:latin typeface="Times New Roman"/>
                <a:cs typeface="Times New Roman"/>
              </a:rPr>
              <a:t>CEGELEC Défense </a:t>
            </a:r>
            <a:r>
              <a:rPr lang="fr-FR" sz="1100" i="1" spc="-5" dirty="0" err="1">
                <a:solidFill>
                  <a:srgbClr val="5F5F5F"/>
                </a:solidFill>
                <a:latin typeface="Times New Roman"/>
                <a:cs typeface="Times New Roman"/>
              </a:rPr>
              <a:t>ACCIS</a:t>
            </a:r>
            <a:r>
              <a:rPr lang="fr-FR" sz="1100" i="1" spc="-5" dirty="0">
                <a:solidFill>
                  <a:srgbClr val="5F5F5F"/>
                </a:solidFill>
                <a:latin typeface="Times New Roman"/>
                <a:cs typeface="Times New Roman"/>
              </a:rPr>
              <a:t> Business Unit </a:t>
            </a:r>
            <a:r>
              <a:rPr sz="1100" i="1" dirty="0">
                <a:solidFill>
                  <a:srgbClr val="5F5F5F"/>
                </a:solidFill>
                <a:latin typeface="Times New Roman"/>
                <a:cs typeface="Times New Roman"/>
              </a:rPr>
              <a:t>is </a:t>
            </a:r>
            <a:r>
              <a:rPr sz="1100" i="1" spc="-5" dirty="0">
                <a:solidFill>
                  <a:srgbClr val="5F5F5F"/>
                </a:solidFill>
                <a:latin typeface="Times New Roman"/>
                <a:cs typeface="Times New Roman"/>
              </a:rPr>
              <a:t>specialized  </a:t>
            </a:r>
            <a:r>
              <a:rPr sz="1100" i="1" dirty="0">
                <a:solidFill>
                  <a:srgbClr val="5F5F5F"/>
                </a:solidFill>
                <a:latin typeface="Times New Roman"/>
                <a:cs typeface="Times New Roman"/>
              </a:rPr>
              <a:t>in </a:t>
            </a:r>
            <a:r>
              <a:rPr sz="1100" i="1" spc="-5" dirty="0">
                <a:solidFill>
                  <a:srgbClr val="5F5F5F"/>
                </a:solidFill>
                <a:latin typeface="Times New Roman"/>
                <a:cs typeface="Times New Roman"/>
              </a:rPr>
              <a:t>the design </a:t>
            </a:r>
            <a:r>
              <a:rPr sz="1100" i="1" dirty="0">
                <a:solidFill>
                  <a:srgbClr val="5F5F5F"/>
                </a:solidFill>
                <a:latin typeface="Times New Roman"/>
                <a:cs typeface="Times New Roman"/>
              </a:rPr>
              <a:t>and </a:t>
            </a:r>
            <a:r>
              <a:rPr sz="1100" i="1" spc="-5" dirty="0">
                <a:solidFill>
                  <a:srgbClr val="5F5F5F"/>
                </a:solidFill>
                <a:latin typeface="Times New Roman"/>
                <a:cs typeface="Times New Roman"/>
              </a:rPr>
              <a:t>manufacture </a:t>
            </a:r>
            <a:r>
              <a:rPr sz="1100" i="1" spc="-10" dirty="0">
                <a:solidFill>
                  <a:srgbClr val="5F5F5F"/>
                </a:solidFill>
                <a:latin typeface="Times New Roman"/>
                <a:cs typeface="Times New Roman"/>
              </a:rPr>
              <a:t>of </a:t>
            </a:r>
            <a:r>
              <a:rPr sz="1100" i="1" spc="-5" dirty="0">
                <a:solidFill>
                  <a:srgbClr val="5F5F5F"/>
                </a:solidFill>
                <a:latin typeface="Times New Roman"/>
                <a:cs typeface="Times New Roman"/>
              </a:rPr>
              <a:t>multiaxis servo  </a:t>
            </a:r>
            <a:r>
              <a:rPr sz="1100" i="1" dirty="0">
                <a:solidFill>
                  <a:srgbClr val="5F5F5F"/>
                </a:solidFill>
                <a:latin typeface="Times New Roman"/>
                <a:cs typeface="Times New Roman"/>
              </a:rPr>
              <a:t>controlled </a:t>
            </a:r>
            <a:r>
              <a:rPr sz="1100" i="1" spc="-5" dirty="0">
                <a:solidFill>
                  <a:srgbClr val="5F5F5F"/>
                </a:solidFill>
                <a:latin typeface="Times New Roman"/>
                <a:cs typeface="Times New Roman"/>
              </a:rPr>
              <a:t>systems </a:t>
            </a:r>
            <a:r>
              <a:rPr sz="1100" i="1" dirty="0">
                <a:solidFill>
                  <a:srgbClr val="5F5F5F"/>
                </a:solidFill>
                <a:latin typeface="Times New Roman"/>
                <a:cs typeface="Times New Roman"/>
              </a:rPr>
              <a:t>for </a:t>
            </a:r>
            <a:r>
              <a:rPr sz="1100" i="1" spc="-5" dirty="0">
                <a:solidFill>
                  <a:srgbClr val="5F5F5F"/>
                </a:solidFill>
                <a:latin typeface="Times New Roman"/>
                <a:cs typeface="Times New Roman"/>
              </a:rPr>
              <a:t>civil </a:t>
            </a:r>
            <a:r>
              <a:rPr sz="1100" i="1" dirty="0">
                <a:solidFill>
                  <a:srgbClr val="5F5F5F"/>
                </a:solidFill>
                <a:latin typeface="Times New Roman"/>
                <a:cs typeface="Times New Roman"/>
              </a:rPr>
              <a:t>and </a:t>
            </a:r>
            <a:r>
              <a:rPr sz="1100" i="1" spc="-5" dirty="0">
                <a:solidFill>
                  <a:srgbClr val="5F5F5F"/>
                </a:solidFill>
                <a:latin typeface="Times New Roman"/>
                <a:cs typeface="Times New Roman"/>
              </a:rPr>
              <a:t>military</a:t>
            </a:r>
            <a:r>
              <a:rPr sz="1100" i="1" spc="245" dirty="0">
                <a:solidFill>
                  <a:srgbClr val="5F5F5F"/>
                </a:solidFill>
                <a:latin typeface="Times New Roman"/>
                <a:cs typeface="Times New Roman"/>
              </a:rPr>
              <a:t> </a:t>
            </a:r>
            <a:r>
              <a:rPr sz="1100" i="1" spc="-5" dirty="0">
                <a:solidFill>
                  <a:srgbClr val="5F5F5F"/>
                </a:solidFill>
                <a:latin typeface="Times New Roman"/>
                <a:cs typeface="Times New Roman"/>
              </a:rPr>
              <a:t>applications:</a:t>
            </a:r>
            <a:endParaRPr sz="1100" dirty="0">
              <a:latin typeface="Times New Roman"/>
              <a:cs typeface="Times New Roman"/>
            </a:endParaRPr>
          </a:p>
          <a:p>
            <a:pPr>
              <a:lnSpc>
                <a:spcPct val="100000"/>
              </a:lnSpc>
            </a:pPr>
            <a:endParaRPr sz="1200" dirty="0">
              <a:latin typeface="Times New Roman"/>
              <a:cs typeface="Times New Roman"/>
            </a:endParaRPr>
          </a:p>
          <a:p>
            <a:pPr marL="192405" indent="-180340">
              <a:lnSpc>
                <a:spcPct val="100000"/>
              </a:lnSpc>
              <a:buFont typeface="Symbol"/>
              <a:buChar char=""/>
              <a:tabLst>
                <a:tab pos="193040" algn="l"/>
              </a:tabLst>
            </a:pPr>
            <a:r>
              <a:rPr sz="1100" i="1" dirty="0">
                <a:solidFill>
                  <a:srgbClr val="5F5F5F"/>
                </a:solidFill>
                <a:latin typeface="Times New Roman"/>
                <a:cs typeface="Times New Roman"/>
              </a:rPr>
              <a:t>antenna </a:t>
            </a:r>
            <a:r>
              <a:rPr sz="1100" i="1" spc="-5" dirty="0">
                <a:solidFill>
                  <a:srgbClr val="5F5F5F"/>
                </a:solidFill>
                <a:latin typeface="Times New Roman"/>
                <a:cs typeface="Times New Roman"/>
              </a:rPr>
              <a:t>measurement</a:t>
            </a:r>
            <a:r>
              <a:rPr sz="1100" i="1" dirty="0">
                <a:solidFill>
                  <a:srgbClr val="5F5F5F"/>
                </a:solidFill>
                <a:latin typeface="Times New Roman"/>
                <a:cs typeface="Times New Roman"/>
              </a:rPr>
              <a:t> </a:t>
            </a:r>
            <a:r>
              <a:rPr sz="1100" i="1" spc="-5" dirty="0">
                <a:solidFill>
                  <a:srgbClr val="5F5F5F"/>
                </a:solidFill>
                <a:latin typeface="Times New Roman"/>
                <a:cs typeface="Times New Roman"/>
              </a:rPr>
              <a:t>positioners</a:t>
            </a:r>
            <a:endParaRPr sz="1100" dirty="0">
              <a:latin typeface="Times New Roman"/>
              <a:cs typeface="Times New Roman"/>
            </a:endParaRPr>
          </a:p>
          <a:p>
            <a:pPr marL="192405" indent="-180340">
              <a:lnSpc>
                <a:spcPct val="100000"/>
              </a:lnSpc>
              <a:spcBef>
                <a:spcPts val="70"/>
              </a:spcBef>
              <a:buFont typeface="Symbol"/>
              <a:buChar char=""/>
              <a:tabLst>
                <a:tab pos="193040" algn="l"/>
              </a:tabLst>
            </a:pPr>
            <a:r>
              <a:rPr sz="1100" i="1" spc="-5" dirty="0">
                <a:solidFill>
                  <a:srgbClr val="5F5F5F"/>
                </a:solidFill>
                <a:latin typeface="Times New Roman"/>
                <a:cs typeface="Times New Roman"/>
              </a:rPr>
              <a:t>flightpath</a:t>
            </a:r>
            <a:r>
              <a:rPr sz="1100" i="1" spc="-15" dirty="0">
                <a:solidFill>
                  <a:srgbClr val="5F5F5F"/>
                </a:solidFill>
                <a:latin typeface="Times New Roman"/>
                <a:cs typeface="Times New Roman"/>
              </a:rPr>
              <a:t> </a:t>
            </a:r>
            <a:r>
              <a:rPr sz="1100" i="1" spc="-5" dirty="0">
                <a:solidFill>
                  <a:srgbClr val="5F5F5F"/>
                </a:solidFill>
                <a:latin typeface="Times New Roman"/>
                <a:cs typeface="Times New Roman"/>
              </a:rPr>
              <a:t>turrets</a:t>
            </a:r>
            <a:endParaRPr sz="1100" dirty="0">
              <a:latin typeface="Times New Roman"/>
              <a:cs typeface="Times New Roman"/>
            </a:endParaRPr>
          </a:p>
          <a:p>
            <a:pPr marL="192405" indent="-180340">
              <a:lnSpc>
                <a:spcPct val="100000"/>
              </a:lnSpc>
              <a:spcBef>
                <a:spcPts val="75"/>
              </a:spcBef>
              <a:buFont typeface="Symbol"/>
              <a:buChar char=""/>
              <a:tabLst>
                <a:tab pos="193040" algn="l"/>
              </a:tabLst>
            </a:pPr>
            <a:r>
              <a:rPr sz="1100" i="1" dirty="0">
                <a:solidFill>
                  <a:srgbClr val="5F5F5F"/>
                </a:solidFill>
                <a:latin typeface="Times New Roman"/>
                <a:cs typeface="Times New Roman"/>
              </a:rPr>
              <a:t>naval</a:t>
            </a:r>
            <a:r>
              <a:rPr sz="1100" i="1" spc="-10" dirty="0">
                <a:solidFill>
                  <a:srgbClr val="5F5F5F"/>
                </a:solidFill>
                <a:latin typeface="Times New Roman"/>
                <a:cs typeface="Times New Roman"/>
              </a:rPr>
              <a:t> </a:t>
            </a:r>
            <a:r>
              <a:rPr sz="1100" i="1" spc="-5" dirty="0">
                <a:solidFill>
                  <a:srgbClr val="5F5F5F"/>
                </a:solidFill>
                <a:latin typeface="Times New Roman"/>
                <a:cs typeface="Times New Roman"/>
              </a:rPr>
              <a:t>stabilizers</a:t>
            </a:r>
            <a:endParaRPr sz="1100" dirty="0">
              <a:latin typeface="Times New Roman"/>
              <a:cs typeface="Times New Roman"/>
            </a:endParaRPr>
          </a:p>
          <a:p>
            <a:pPr marL="192405" indent="-180340">
              <a:lnSpc>
                <a:spcPct val="100000"/>
              </a:lnSpc>
              <a:spcBef>
                <a:spcPts val="85"/>
              </a:spcBef>
              <a:buFont typeface="Symbol"/>
              <a:buChar char=""/>
              <a:tabLst>
                <a:tab pos="193040" algn="l"/>
              </a:tabLst>
            </a:pPr>
            <a:r>
              <a:rPr sz="1100" i="1" dirty="0">
                <a:solidFill>
                  <a:srgbClr val="5F5F5F"/>
                </a:solidFill>
                <a:latin typeface="Times New Roman"/>
                <a:cs typeface="Times New Roman"/>
              </a:rPr>
              <a:t>scanners</a:t>
            </a:r>
            <a:endParaRPr sz="1100" dirty="0">
              <a:latin typeface="Times New Roman"/>
              <a:cs typeface="Times New Roman"/>
            </a:endParaRPr>
          </a:p>
          <a:p>
            <a:pPr marL="192405" indent="-180340">
              <a:lnSpc>
                <a:spcPct val="100000"/>
              </a:lnSpc>
              <a:spcBef>
                <a:spcPts val="70"/>
              </a:spcBef>
              <a:buFont typeface="Symbol"/>
              <a:buChar char=""/>
              <a:tabLst>
                <a:tab pos="193040" algn="l"/>
              </a:tabLst>
            </a:pPr>
            <a:r>
              <a:rPr sz="1100" i="1" spc="-5" dirty="0">
                <a:solidFill>
                  <a:srgbClr val="5F5F5F"/>
                </a:solidFill>
                <a:latin typeface="Times New Roman"/>
                <a:cs typeface="Times New Roman"/>
              </a:rPr>
              <a:t>turrets for telescopic</a:t>
            </a:r>
            <a:r>
              <a:rPr sz="1100" i="1" spc="5" dirty="0">
                <a:solidFill>
                  <a:srgbClr val="5F5F5F"/>
                </a:solidFill>
                <a:latin typeface="Times New Roman"/>
                <a:cs typeface="Times New Roman"/>
              </a:rPr>
              <a:t> </a:t>
            </a:r>
            <a:r>
              <a:rPr sz="1100" i="1" spc="-5" dirty="0">
                <a:solidFill>
                  <a:srgbClr val="5F5F5F"/>
                </a:solidFill>
                <a:latin typeface="Times New Roman"/>
                <a:cs typeface="Times New Roman"/>
              </a:rPr>
              <a:t>masts</a:t>
            </a:r>
            <a:endParaRPr sz="1100" dirty="0">
              <a:latin typeface="Times New Roman"/>
              <a:cs typeface="Times New Roman"/>
            </a:endParaRPr>
          </a:p>
          <a:p>
            <a:pPr>
              <a:lnSpc>
                <a:spcPct val="100000"/>
              </a:lnSpc>
              <a:spcBef>
                <a:spcPts val="45"/>
              </a:spcBef>
            </a:pPr>
            <a:endParaRPr sz="1100" dirty="0">
              <a:latin typeface="Times New Roman"/>
              <a:cs typeface="Times New Roman"/>
            </a:endParaRPr>
          </a:p>
          <a:p>
            <a:pPr marL="12700" marR="145415" algn="just">
              <a:lnSpc>
                <a:spcPct val="100000"/>
              </a:lnSpc>
            </a:pPr>
            <a:r>
              <a:rPr sz="1100" i="1" spc="-5" dirty="0">
                <a:solidFill>
                  <a:srgbClr val="5F5F5F"/>
                </a:solidFill>
                <a:latin typeface="Times New Roman"/>
                <a:cs typeface="Times New Roman"/>
              </a:rPr>
              <a:t>Our brochure "Antenna measurement positioners"  introduces </a:t>
            </a:r>
            <a:r>
              <a:rPr sz="1100" i="1" dirty="0">
                <a:solidFill>
                  <a:srgbClr val="5F5F5F"/>
                </a:solidFill>
                <a:latin typeface="Times New Roman"/>
                <a:cs typeface="Times New Roman"/>
              </a:rPr>
              <a:t>our </a:t>
            </a:r>
            <a:r>
              <a:rPr sz="1100" i="1" spc="-5" dirty="0">
                <a:solidFill>
                  <a:srgbClr val="5F5F5F"/>
                </a:solidFill>
                <a:latin typeface="Times New Roman"/>
                <a:cs typeface="Times New Roman"/>
              </a:rPr>
              <a:t>standard </a:t>
            </a:r>
            <a:r>
              <a:rPr sz="1100" i="1" dirty="0">
                <a:solidFill>
                  <a:srgbClr val="5F5F5F"/>
                </a:solidFill>
                <a:latin typeface="Times New Roman"/>
                <a:cs typeface="Times New Roman"/>
              </a:rPr>
              <a:t>models in </a:t>
            </a:r>
            <a:r>
              <a:rPr sz="1100" i="1" spc="-5" dirty="0">
                <a:solidFill>
                  <a:srgbClr val="5F5F5F"/>
                </a:solidFill>
                <a:latin typeface="Times New Roman"/>
                <a:cs typeface="Times New Roman"/>
              </a:rPr>
              <a:t>terms </a:t>
            </a:r>
            <a:r>
              <a:rPr sz="1100" i="1" dirty="0">
                <a:solidFill>
                  <a:srgbClr val="5F5F5F"/>
                </a:solidFill>
                <a:latin typeface="Times New Roman"/>
                <a:cs typeface="Times New Roman"/>
              </a:rPr>
              <a:t>of size and  accuracy </a:t>
            </a:r>
            <a:r>
              <a:rPr sz="1100" i="1" spc="-5" dirty="0">
                <a:solidFill>
                  <a:srgbClr val="5F5F5F"/>
                </a:solidFill>
                <a:latin typeface="Times New Roman"/>
                <a:cs typeface="Times New Roman"/>
              </a:rPr>
              <a:t>corresponding </a:t>
            </a:r>
            <a:r>
              <a:rPr sz="1100" i="1" dirty="0">
                <a:solidFill>
                  <a:srgbClr val="5F5F5F"/>
                </a:solidFill>
                <a:latin typeface="Times New Roman"/>
                <a:cs typeface="Times New Roman"/>
              </a:rPr>
              <a:t>to </a:t>
            </a:r>
            <a:r>
              <a:rPr sz="1100" i="1" spc="-5" dirty="0">
                <a:solidFill>
                  <a:srgbClr val="5F5F5F"/>
                </a:solidFill>
                <a:latin typeface="Times New Roman"/>
                <a:cs typeface="Times New Roman"/>
              </a:rPr>
              <a:t>most </a:t>
            </a:r>
            <a:r>
              <a:rPr sz="1100" i="1" spc="-10" dirty="0">
                <a:solidFill>
                  <a:srgbClr val="5F5F5F"/>
                </a:solidFill>
                <a:latin typeface="Times New Roman"/>
                <a:cs typeface="Times New Roman"/>
              </a:rPr>
              <a:t>of</a:t>
            </a:r>
            <a:r>
              <a:rPr sz="1100" i="1" spc="35" dirty="0">
                <a:solidFill>
                  <a:srgbClr val="5F5F5F"/>
                </a:solidFill>
                <a:latin typeface="Times New Roman"/>
                <a:cs typeface="Times New Roman"/>
              </a:rPr>
              <a:t> </a:t>
            </a:r>
            <a:r>
              <a:rPr sz="1100" i="1" dirty="0">
                <a:solidFill>
                  <a:srgbClr val="5F5F5F"/>
                </a:solidFill>
                <a:latin typeface="Times New Roman"/>
                <a:cs typeface="Times New Roman"/>
              </a:rPr>
              <a:t>the</a:t>
            </a:r>
            <a:endParaRPr sz="1100" dirty="0">
              <a:latin typeface="Times New Roman"/>
              <a:cs typeface="Times New Roman"/>
            </a:endParaRPr>
          </a:p>
          <a:p>
            <a:pPr>
              <a:lnSpc>
                <a:spcPct val="100000"/>
              </a:lnSpc>
            </a:pPr>
            <a:endParaRPr sz="1200" dirty="0">
              <a:latin typeface="Times New Roman"/>
              <a:cs typeface="Times New Roman"/>
            </a:endParaRPr>
          </a:p>
          <a:p>
            <a:pPr>
              <a:lnSpc>
                <a:spcPct val="100000"/>
              </a:lnSpc>
              <a:spcBef>
                <a:spcPts val="40"/>
              </a:spcBef>
            </a:pPr>
            <a:endParaRPr sz="1050" dirty="0">
              <a:latin typeface="Times New Roman"/>
              <a:cs typeface="Times New Roman"/>
            </a:endParaRPr>
          </a:p>
          <a:p>
            <a:pPr marL="12700" marR="29209" algn="just">
              <a:lnSpc>
                <a:spcPct val="100000"/>
              </a:lnSpc>
            </a:pPr>
            <a:r>
              <a:rPr sz="1100" i="1" spc="-10" dirty="0">
                <a:solidFill>
                  <a:srgbClr val="5F5F5F"/>
                </a:solidFill>
                <a:latin typeface="Times New Roman"/>
                <a:cs typeface="Times New Roman"/>
              </a:rPr>
              <a:t>We </a:t>
            </a:r>
            <a:r>
              <a:rPr sz="1100" i="1" dirty="0">
                <a:solidFill>
                  <a:srgbClr val="5F5F5F"/>
                </a:solidFill>
                <a:latin typeface="Times New Roman"/>
                <a:cs typeface="Times New Roman"/>
              </a:rPr>
              <a:t>often </a:t>
            </a:r>
            <a:r>
              <a:rPr sz="1100" i="1" spc="-5" dirty="0">
                <a:solidFill>
                  <a:srgbClr val="5F5F5F"/>
                </a:solidFill>
                <a:latin typeface="Times New Roman"/>
                <a:cs typeface="Times New Roman"/>
              </a:rPr>
              <a:t>manufactured positioners not </a:t>
            </a:r>
            <a:r>
              <a:rPr sz="1100" i="1" dirty="0">
                <a:solidFill>
                  <a:srgbClr val="5F5F5F"/>
                </a:solidFill>
                <a:latin typeface="Times New Roman"/>
                <a:cs typeface="Times New Roman"/>
              </a:rPr>
              <a:t>presented in  the </a:t>
            </a:r>
            <a:r>
              <a:rPr sz="1100" i="1" spc="-5" dirty="0">
                <a:solidFill>
                  <a:srgbClr val="5F5F5F"/>
                </a:solidFill>
                <a:latin typeface="Times New Roman"/>
                <a:cs typeface="Times New Roman"/>
              </a:rPr>
              <a:t>brochure </a:t>
            </a:r>
            <a:r>
              <a:rPr sz="1100" i="1" dirty="0">
                <a:solidFill>
                  <a:srgbClr val="5F5F5F"/>
                </a:solidFill>
                <a:latin typeface="Times New Roman"/>
                <a:cs typeface="Times New Roman"/>
              </a:rPr>
              <a:t>which </a:t>
            </a:r>
            <a:r>
              <a:rPr sz="1100" i="1" spc="-5" dirty="0">
                <a:solidFill>
                  <a:srgbClr val="5F5F5F"/>
                </a:solidFill>
                <a:latin typeface="Times New Roman"/>
                <a:cs typeface="Times New Roman"/>
              </a:rPr>
              <a:t>are different </a:t>
            </a:r>
            <a:r>
              <a:rPr sz="1100" i="1" dirty="0">
                <a:solidFill>
                  <a:srgbClr val="5F5F5F"/>
                </a:solidFill>
                <a:latin typeface="Times New Roman"/>
                <a:cs typeface="Times New Roman"/>
              </a:rPr>
              <a:t>by the </a:t>
            </a:r>
            <a:r>
              <a:rPr sz="1100" i="1" spc="-5" dirty="0">
                <a:solidFill>
                  <a:srgbClr val="5F5F5F"/>
                </a:solidFill>
                <a:latin typeface="Times New Roman"/>
                <a:cs typeface="Times New Roman"/>
              </a:rPr>
              <a:t>size, </a:t>
            </a:r>
            <a:r>
              <a:rPr sz="1100" i="1" dirty="0">
                <a:solidFill>
                  <a:srgbClr val="5F5F5F"/>
                </a:solidFill>
                <a:latin typeface="Times New Roman"/>
                <a:cs typeface="Times New Roman"/>
              </a:rPr>
              <a:t>special  axis </a:t>
            </a:r>
            <a:r>
              <a:rPr sz="1100" i="1" spc="-5" dirty="0">
                <a:solidFill>
                  <a:srgbClr val="5F5F5F"/>
                </a:solidFill>
                <a:latin typeface="Times New Roman"/>
                <a:cs typeface="Times New Roman"/>
              </a:rPr>
              <a:t>configuration,</a:t>
            </a:r>
            <a:r>
              <a:rPr sz="1100" i="1" spc="-25" dirty="0">
                <a:solidFill>
                  <a:srgbClr val="5F5F5F"/>
                </a:solidFill>
                <a:latin typeface="Times New Roman"/>
                <a:cs typeface="Times New Roman"/>
              </a:rPr>
              <a:t> </a:t>
            </a:r>
            <a:r>
              <a:rPr sz="1100" i="1" spc="-5" dirty="0">
                <a:solidFill>
                  <a:srgbClr val="5F5F5F"/>
                </a:solidFill>
                <a:latin typeface="Times New Roman"/>
                <a:cs typeface="Times New Roman"/>
              </a:rPr>
              <a:t>accuracies…</a:t>
            </a:r>
            <a:endParaRPr sz="1100" dirty="0">
              <a:latin typeface="Times New Roman"/>
              <a:cs typeface="Times New Roman"/>
            </a:endParaRPr>
          </a:p>
          <a:p>
            <a:pPr>
              <a:lnSpc>
                <a:spcPct val="100000"/>
              </a:lnSpc>
            </a:pPr>
            <a:endParaRPr sz="1200" dirty="0">
              <a:latin typeface="Times New Roman"/>
              <a:cs typeface="Times New Roman"/>
            </a:endParaRPr>
          </a:p>
          <a:p>
            <a:pPr>
              <a:lnSpc>
                <a:spcPct val="100000"/>
              </a:lnSpc>
              <a:spcBef>
                <a:spcPts val="40"/>
              </a:spcBef>
            </a:pPr>
            <a:endParaRPr sz="1050" dirty="0">
              <a:latin typeface="Times New Roman"/>
              <a:cs typeface="Times New Roman"/>
            </a:endParaRPr>
          </a:p>
          <a:p>
            <a:pPr marL="12700" marR="5080" algn="just">
              <a:lnSpc>
                <a:spcPct val="100000"/>
              </a:lnSpc>
            </a:pPr>
            <a:r>
              <a:rPr sz="1100" i="1" dirty="0">
                <a:solidFill>
                  <a:srgbClr val="5F5F5F"/>
                </a:solidFill>
                <a:latin typeface="Times New Roman"/>
                <a:cs typeface="Times New Roman"/>
              </a:rPr>
              <a:t>If </a:t>
            </a:r>
            <a:r>
              <a:rPr sz="1100" i="1" spc="-5" dirty="0">
                <a:solidFill>
                  <a:srgbClr val="5F5F5F"/>
                </a:solidFill>
                <a:latin typeface="Times New Roman"/>
                <a:cs typeface="Times New Roman"/>
              </a:rPr>
              <a:t>necessary, </a:t>
            </a:r>
            <a:r>
              <a:rPr sz="1100" i="1" dirty="0">
                <a:solidFill>
                  <a:srgbClr val="5F5F5F"/>
                </a:solidFill>
                <a:latin typeface="Times New Roman"/>
                <a:cs typeface="Times New Roman"/>
              </a:rPr>
              <a:t>we </a:t>
            </a:r>
            <a:r>
              <a:rPr sz="1100" i="1" spc="-5" dirty="0">
                <a:solidFill>
                  <a:srgbClr val="5F5F5F"/>
                </a:solidFill>
                <a:latin typeface="Times New Roman"/>
                <a:cs typeface="Times New Roman"/>
              </a:rPr>
              <a:t>are </a:t>
            </a:r>
            <a:r>
              <a:rPr sz="1100" i="1" spc="-10" dirty="0">
                <a:solidFill>
                  <a:srgbClr val="5F5F5F"/>
                </a:solidFill>
                <a:latin typeface="Times New Roman"/>
                <a:cs typeface="Times New Roman"/>
              </a:rPr>
              <a:t>at </a:t>
            </a:r>
            <a:r>
              <a:rPr sz="1100" i="1" spc="-5" dirty="0">
                <a:solidFill>
                  <a:srgbClr val="5F5F5F"/>
                </a:solidFill>
                <a:latin typeface="Times New Roman"/>
                <a:cs typeface="Times New Roman"/>
              </a:rPr>
              <a:t>your disposal </a:t>
            </a:r>
            <a:r>
              <a:rPr sz="1100" i="1" dirty="0">
                <a:solidFill>
                  <a:srgbClr val="5F5F5F"/>
                </a:solidFill>
                <a:latin typeface="Times New Roman"/>
                <a:cs typeface="Times New Roman"/>
              </a:rPr>
              <a:t>to </a:t>
            </a:r>
            <a:r>
              <a:rPr sz="1100" i="1" spc="-5" dirty="0">
                <a:solidFill>
                  <a:srgbClr val="5F5F5F"/>
                </a:solidFill>
                <a:latin typeface="Times New Roman"/>
                <a:cs typeface="Times New Roman"/>
              </a:rPr>
              <a:t>customize  </a:t>
            </a:r>
            <a:r>
              <a:rPr sz="1100" i="1" dirty="0">
                <a:solidFill>
                  <a:srgbClr val="5F5F5F"/>
                </a:solidFill>
                <a:latin typeface="Times New Roman"/>
                <a:cs typeface="Times New Roman"/>
              </a:rPr>
              <a:t>your </a:t>
            </a:r>
            <a:r>
              <a:rPr sz="1100" i="1" spc="-5" dirty="0">
                <a:solidFill>
                  <a:srgbClr val="5F5F5F"/>
                </a:solidFill>
                <a:latin typeface="Times New Roman"/>
                <a:cs typeface="Times New Roman"/>
              </a:rPr>
              <a:t>equipment according </a:t>
            </a:r>
            <a:r>
              <a:rPr sz="1100" i="1" dirty="0">
                <a:solidFill>
                  <a:srgbClr val="5F5F5F"/>
                </a:solidFill>
                <a:latin typeface="Times New Roman"/>
                <a:cs typeface="Times New Roman"/>
              </a:rPr>
              <a:t>to </a:t>
            </a:r>
            <a:r>
              <a:rPr sz="1100" i="1" spc="-5" dirty="0">
                <a:solidFill>
                  <a:srgbClr val="5F5F5F"/>
                </a:solidFill>
                <a:latin typeface="Times New Roman"/>
                <a:cs typeface="Times New Roman"/>
              </a:rPr>
              <a:t>your specific</a:t>
            </a:r>
            <a:r>
              <a:rPr sz="1100" i="1" spc="145" dirty="0">
                <a:solidFill>
                  <a:srgbClr val="5F5F5F"/>
                </a:solidFill>
                <a:latin typeface="Times New Roman"/>
                <a:cs typeface="Times New Roman"/>
              </a:rPr>
              <a:t> </a:t>
            </a:r>
            <a:r>
              <a:rPr sz="1100" i="1" spc="-5" dirty="0">
                <a:solidFill>
                  <a:srgbClr val="5F5F5F"/>
                </a:solidFill>
                <a:latin typeface="Times New Roman"/>
                <a:cs typeface="Times New Roman"/>
              </a:rPr>
              <a:t>need.</a:t>
            </a:r>
            <a:endParaRPr sz="11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100" dirty="0">
              <a:latin typeface="Times New Roman"/>
              <a:cs typeface="Times New Roman"/>
            </a:endParaRPr>
          </a:p>
          <a:p>
            <a:pPr marL="12700" marR="17780" algn="just">
              <a:lnSpc>
                <a:spcPct val="99800"/>
              </a:lnSpc>
            </a:pP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ACC</a:t>
            </a:r>
            <a:r>
              <a:rPr lang="fr-FR" sz="1100" i="1" spc="-5" dirty="0">
                <a:solidFill>
                  <a:srgbClr val="5F5F5F"/>
                </a:solidFill>
                <a:latin typeface="Times New Roman"/>
                <a:cs typeface="Times New Roman"/>
              </a:rPr>
              <a:t>IS</a:t>
            </a:r>
            <a:r>
              <a:rPr sz="1100" i="1" spc="-5" dirty="0">
                <a:solidFill>
                  <a:srgbClr val="5F5F5F"/>
                </a:solidFill>
                <a:latin typeface="Times New Roman"/>
                <a:cs typeface="Times New Roman"/>
              </a:rPr>
              <a:t> </a:t>
            </a:r>
            <a:r>
              <a:rPr sz="1100" i="1" dirty="0">
                <a:solidFill>
                  <a:srgbClr val="5F5F5F"/>
                </a:solidFill>
                <a:latin typeface="Times New Roman"/>
                <a:cs typeface="Times New Roman"/>
              </a:rPr>
              <a:t>electronic </a:t>
            </a:r>
            <a:r>
              <a:rPr sz="1100" i="1" spc="-5" dirty="0">
                <a:solidFill>
                  <a:srgbClr val="5F5F5F"/>
                </a:solidFill>
                <a:latin typeface="Times New Roman"/>
                <a:cs typeface="Times New Roman"/>
              </a:rPr>
              <a:t>control units </a:t>
            </a:r>
            <a:r>
              <a:rPr sz="1100" i="1" dirty="0">
                <a:solidFill>
                  <a:srgbClr val="5F5F5F"/>
                </a:solidFill>
                <a:latin typeface="Times New Roman"/>
                <a:cs typeface="Times New Roman"/>
              </a:rPr>
              <a:t>combined </a:t>
            </a:r>
            <a:r>
              <a:rPr sz="1100" i="1" spc="-5" dirty="0">
                <a:solidFill>
                  <a:srgbClr val="5F5F5F"/>
                </a:solidFill>
                <a:latin typeface="Times New Roman"/>
                <a:cs typeface="Times New Roman"/>
              </a:rPr>
              <a:t>with </a:t>
            </a:r>
            <a:r>
              <a:rPr sz="1100" i="1" dirty="0">
                <a:solidFill>
                  <a:srgbClr val="5F5F5F"/>
                </a:solidFill>
                <a:latin typeface="Times New Roman"/>
                <a:cs typeface="Times New Roman"/>
              </a:rPr>
              <a:t>our  </a:t>
            </a:r>
            <a:r>
              <a:rPr sz="1100" i="1" spc="-5" dirty="0">
                <a:solidFill>
                  <a:srgbClr val="5F5F5F"/>
                </a:solidFill>
                <a:latin typeface="Times New Roman"/>
                <a:cs typeface="Times New Roman"/>
              </a:rPr>
              <a:t>positioners give the user </a:t>
            </a:r>
            <a:r>
              <a:rPr sz="1100" i="1" dirty="0">
                <a:solidFill>
                  <a:srgbClr val="5F5F5F"/>
                </a:solidFill>
                <a:latin typeface="Times New Roman"/>
                <a:cs typeface="Times New Roman"/>
              </a:rPr>
              <a:t>a </a:t>
            </a:r>
            <a:r>
              <a:rPr sz="1100" i="1" spc="-5" dirty="0">
                <a:solidFill>
                  <a:srgbClr val="5F5F5F"/>
                </a:solidFill>
                <a:latin typeface="Times New Roman"/>
                <a:cs typeface="Times New Roman"/>
              </a:rPr>
              <a:t>performing </a:t>
            </a:r>
            <a:r>
              <a:rPr sz="1100" i="1" dirty="0">
                <a:solidFill>
                  <a:srgbClr val="5F5F5F"/>
                </a:solidFill>
                <a:latin typeface="Times New Roman"/>
                <a:cs typeface="Times New Roman"/>
              </a:rPr>
              <a:t>and </a:t>
            </a:r>
            <a:r>
              <a:rPr sz="1100" i="1" spc="-5" dirty="0">
                <a:solidFill>
                  <a:srgbClr val="5F5F5F"/>
                </a:solidFill>
                <a:latin typeface="Times New Roman"/>
                <a:cs typeface="Times New Roman"/>
              </a:rPr>
              <a:t>safe  solution. They can </a:t>
            </a:r>
            <a:r>
              <a:rPr sz="1100" i="1" spc="-10" dirty="0">
                <a:solidFill>
                  <a:srgbClr val="5F5F5F"/>
                </a:solidFill>
                <a:latin typeface="Times New Roman"/>
                <a:cs typeface="Times New Roman"/>
              </a:rPr>
              <a:t>be </a:t>
            </a:r>
            <a:r>
              <a:rPr sz="1100" i="1" dirty="0">
                <a:solidFill>
                  <a:srgbClr val="5F5F5F"/>
                </a:solidFill>
                <a:latin typeface="Times New Roman"/>
                <a:cs typeface="Times New Roman"/>
              </a:rPr>
              <a:t>adapted to </a:t>
            </a:r>
            <a:r>
              <a:rPr sz="1100" i="1" spc="-5" dirty="0">
                <a:solidFill>
                  <a:srgbClr val="5F5F5F"/>
                </a:solidFill>
                <a:latin typeface="Times New Roman"/>
                <a:cs typeface="Times New Roman"/>
              </a:rPr>
              <a:t>all kinds </a:t>
            </a:r>
            <a:r>
              <a:rPr sz="1100" i="1" dirty="0">
                <a:solidFill>
                  <a:srgbClr val="5F5F5F"/>
                </a:solidFill>
                <a:latin typeface="Times New Roman"/>
                <a:cs typeface="Times New Roman"/>
              </a:rPr>
              <a:t>of  </a:t>
            </a:r>
            <a:r>
              <a:rPr sz="1100" i="1" spc="-5" dirty="0">
                <a:solidFill>
                  <a:srgbClr val="5F5F5F"/>
                </a:solidFill>
                <a:latin typeface="Times New Roman"/>
                <a:cs typeface="Times New Roman"/>
              </a:rPr>
              <a:t>measurement positioners currently in service thanks  </a:t>
            </a:r>
            <a:r>
              <a:rPr sz="1100" i="1" dirty="0">
                <a:solidFill>
                  <a:srgbClr val="5F5F5F"/>
                </a:solidFill>
                <a:latin typeface="Times New Roman"/>
                <a:cs typeface="Times New Roman"/>
              </a:rPr>
              <a:t>to </a:t>
            </a:r>
            <a:r>
              <a:rPr sz="1100" i="1" spc="-5" dirty="0">
                <a:solidFill>
                  <a:srgbClr val="5F5F5F"/>
                </a:solidFill>
                <a:latin typeface="Times New Roman"/>
                <a:cs typeface="Times New Roman"/>
              </a:rPr>
              <a:t>their </a:t>
            </a:r>
            <a:r>
              <a:rPr sz="1100" i="1" dirty="0">
                <a:solidFill>
                  <a:srgbClr val="5F5F5F"/>
                </a:solidFill>
                <a:latin typeface="Times New Roman"/>
                <a:cs typeface="Times New Roman"/>
              </a:rPr>
              <a:t>high </a:t>
            </a:r>
            <a:r>
              <a:rPr sz="1100" i="1" spc="-5" dirty="0">
                <a:solidFill>
                  <a:srgbClr val="5F5F5F"/>
                </a:solidFill>
                <a:latin typeface="Times New Roman"/>
                <a:cs typeface="Times New Roman"/>
              </a:rPr>
              <a:t>modularity.</a:t>
            </a:r>
            <a:endParaRPr sz="1100" dirty="0">
              <a:latin typeface="Times New Roman"/>
              <a:cs typeface="Times New Roman"/>
            </a:endParaRPr>
          </a:p>
        </p:txBody>
      </p:sp>
      <p:sp>
        <p:nvSpPr>
          <p:cNvPr id="11" name="object 11"/>
          <p:cNvSpPr txBox="1"/>
          <p:nvPr/>
        </p:nvSpPr>
        <p:spPr>
          <a:xfrm>
            <a:off x="3974972" y="7472045"/>
            <a:ext cx="3087370" cy="1361911"/>
          </a:xfrm>
          <a:prstGeom prst="rect">
            <a:avLst/>
          </a:prstGeom>
        </p:spPr>
        <p:txBody>
          <a:bodyPr vert="horz" wrap="square" lIns="0" tIns="12700" rIns="0" bIns="0" rtlCol="0">
            <a:spAutoFit/>
          </a:bodyPr>
          <a:lstStyle/>
          <a:p>
            <a:pPr marL="12700" marR="92075" algn="just">
              <a:lnSpc>
                <a:spcPct val="100000"/>
              </a:lnSpc>
              <a:spcBef>
                <a:spcPts val="100"/>
              </a:spcBef>
            </a:pPr>
            <a:r>
              <a:rPr sz="1100" i="1" spc="-5" dirty="0">
                <a:solidFill>
                  <a:srgbClr val="5F5F5F"/>
                </a:solidFill>
                <a:latin typeface="Times New Roman"/>
                <a:cs typeface="Times New Roman"/>
              </a:rPr>
              <a:t>Our specialized technician teams provide the  installation </a:t>
            </a:r>
            <a:r>
              <a:rPr sz="1100" i="1" spc="-10" dirty="0">
                <a:solidFill>
                  <a:srgbClr val="5F5F5F"/>
                </a:solidFill>
                <a:latin typeface="Times New Roman"/>
                <a:cs typeface="Times New Roman"/>
              </a:rPr>
              <a:t>of </a:t>
            </a:r>
            <a:r>
              <a:rPr sz="1100" i="1" spc="-5" dirty="0">
                <a:solidFill>
                  <a:srgbClr val="5F5F5F"/>
                </a:solidFill>
                <a:latin typeface="Times New Roman"/>
                <a:cs typeface="Times New Roman"/>
              </a:rPr>
              <a:t>our equipment. </a:t>
            </a:r>
            <a:r>
              <a:rPr sz="1100" i="1" spc="-10" dirty="0">
                <a:solidFill>
                  <a:srgbClr val="5F5F5F"/>
                </a:solidFill>
                <a:latin typeface="Times New Roman"/>
                <a:cs typeface="Times New Roman"/>
              </a:rPr>
              <a:t>We </a:t>
            </a:r>
            <a:r>
              <a:rPr sz="1100" i="1" dirty="0">
                <a:solidFill>
                  <a:srgbClr val="5F5F5F"/>
                </a:solidFill>
                <a:latin typeface="Times New Roman"/>
                <a:cs typeface="Times New Roman"/>
              </a:rPr>
              <a:t>can perform the  </a:t>
            </a:r>
            <a:r>
              <a:rPr sz="1100" i="1" spc="-5" dirty="0">
                <a:solidFill>
                  <a:srgbClr val="5F5F5F"/>
                </a:solidFill>
                <a:latin typeface="Times New Roman"/>
                <a:cs typeface="Times New Roman"/>
              </a:rPr>
              <a:t>preventive </a:t>
            </a:r>
            <a:r>
              <a:rPr sz="1100" i="1" dirty="0">
                <a:solidFill>
                  <a:srgbClr val="5F5F5F"/>
                </a:solidFill>
                <a:latin typeface="Times New Roman"/>
                <a:cs typeface="Times New Roman"/>
              </a:rPr>
              <a:t>and </a:t>
            </a:r>
            <a:r>
              <a:rPr sz="1100" i="1" spc="-5" dirty="0">
                <a:solidFill>
                  <a:srgbClr val="5F5F5F"/>
                </a:solidFill>
                <a:latin typeface="Times New Roman"/>
                <a:cs typeface="Times New Roman"/>
              </a:rPr>
              <a:t>curative </a:t>
            </a:r>
            <a:r>
              <a:rPr sz="1100" i="1" dirty="0">
                <a:solidFill>
                  <a:srgbClr val="5F5F5F"/>
                </a:solidFill>
                <a:latin typeface="Times New Roman"/>
                <a:cs typeface="Times New Roman"/>
              </a:rPr>
              <a:t>maintenance </a:t>
            </a:r>
            <a:r>
              <a:rPr sz="1100" i="1" spc="-10" dirty="0">
                <a:solidFill>
                  <a:srgbClr val="5F5F5F"/>
                </a:solidFill>
                <a:latin typeface="Times New Roman"/>
                <a:cs typeface="Times New Roman"/>
              </a:rPr>
              <a:t>of </a:t>
            </a:r>
            <a:r>
              <a:rPr sz="1100" i="1" spc="-5" dirty="0">
                <a:solidFill>
                  <a:srgbClr val="5F5F5F"/>
                </a:solidFill>
                <a:latin typeface="Times New Roman"/>
                <a:cs typeface="Times New Roman"/>
              </a:rPr>
              <a:t>this type </a:t>
            </a:r>
            <a:r>
              <a:rPr sz="1100" i="1" spc="-10" dirty="0">
                <a:solidFill>
                  <a:srgbClr val="5F5F5F"/>
                </a:solidFill>
                <a:latin typeface="Times New Roman"/>
                <a:cs typeface="Times New Roman"/>
              </a:rPr>
              <a:t>of  </a:t>
            </a:r>
            <a:r>
              <a:rPr sz="1100" i="1" dirty="0">
                <a:solidFill>
                  <a:srgbClr val="5F5F5F"/>
                </a:solidFill>
                <a:latin typeface="Times New Roman"/>
                <a:cs typeface="Times New Roman"/>
              </a:rPr>
              <a:t>equipment. </a:t>
            </a:r>
            <a:r>
              <a:rPr sz="1100" i="1" spc="-10" dirty="0">
                <a:solidFill>
                  <a:srgbClr val="5F5F5F"/>
                </a:solidFill>
                <a:latin typeface="Times New Roman"/>
                <a:cs typeface="Times New Roman"/>
              </a:rPr>
              <a:t>We </a:t>
            </a:r>
            <a:r>
              <a:rPr sz="1100" i="1" dirty="0">
                <a:solidFill>
                  <a:srgbClr val="5F5F5F"/>
                </a:solidFill>
                <a:latin typeface="Times New Roman"/>
                <a:cs typeface="Times New Roman"/>
              </a:rPr>
              <a:t>also </a:t>
            </a:r>
            <a:r>
              <a:rPr sz="1100" i="1" spc="-5" dirty="0">
                <a:solidFill>
                  <a:srgbClr val="5F5F5F"/>
                </a:solidFill>
                <a:latin typeface="Times New Roman"/>
                <a:cs typeface="Times New Roman"/>
              </a:rPr>
              <a:t>act </a:t>
            </a:r>
            <a:r>
              <a:rPr sz="1100" i="1" dirty="0">
                <a:solidFill>
                  <a:srgbClr val="5F5F5F"/>
                </a:solidFill>
                <a:latin typeface="Times New Roman"/>
                <a:cs typeface="Times New Roman"/>
              </a:rPr>
              <a:t>in accuracy </a:t>
            </a:r>
            <a:r>
              <a:rPr sz="1100" i="1" spc="-5" dirty="0">
                <a:solidFill>
                  <a:srgbClr val="5F5F5F"/>
                </a:solidFill>
                <a:latin typeface="Times New Roman"/>
                <a:cs typeface="Times New Roman"/>
              </a:rPr>
              <a:t>qualification </a:t>
            </a:r>
            <a:r>
              <a:rPr sz="1100" i="1" dirty="0">
                <a:solidFill>
                  <a:srgbClr val="5F5F5F"/>
                </a:solidFill>
                <a:latin typeface="Times New Roman"/>
                <a:cs typeface="Times New Roman"/>
              </a:rPr>
              <a:t>of  the</a:t>
            </a:r>
            <a:r>
              <a:rPr sz="1100" i="1" spc="-5" dirty="0">
                <a:solidFill>
                  <a:srgbClr val="5F5F5F"/>
                </a:solidFill>
                <a:latin typeface="Times New Roman"/>
                <a:cs typeface="Times New Roman"/>
              </a:rPr>
              <a:t> positioners.</a:t>
            </a:r>
            <a:endParaRPr sz="1100" dirty="0">
              <a:latin typeface="Times New Roman"/>
              <a:cs typeface="Times New Roman"/>
            </a:endParaRPr>
          </a:p>
          <a:p>
            <a:pPr>
              <a:lnSpc>
                <a:spcPct val="100000"/>
              </a:lnSpc>
              <a:spcBef>
                <a:spcPts val="40"/>
              </a:spcBef>
            </a:pPr>
            <a:endParaRPr sz="1100" dirty="0">
              <a:latin typeface="Times New Roman"/>
              <a:cs typeface="Times New Roman"/>
            </a:endParaRPr>
          </a:p>
          <a:p>
            <a:pPr marL="12700" marR="5080">
              <a:lnSpc>
                <a:spcPts val="1310"/>
              </a:lnSpc>
            </a:pPr>
            <a:r>
              <a:rPr sz="1100" i="1" spc="-5" dirty="0">
                <a:solidFill>
                  <a:srgbClr val="5F5F5F"/>
                </a:solidFill>
                <a:latin typeface="Times New Roman"/>
                <a:cs typeface="Times New Roman"/>
              </a:rPr>
              <a:t>Our activity </a:t>
            </a:r>
            <a:r>
              <a:rPr sz="1100" i="1" dirty="0">
                <a:solidFill>
                  <a:srgbClr val="5F5F5F"/>
                </a:solidFill>
                <a:latin typeface="Times New Roman"/>
                <a:cs typeface="Times New Roman"/>
              </a:rPr>
              <a:t>has </a:t>
            </a:r>
            <a:r>
              <a:rPr sz="1100" i="1" spc="-5" dirty="0">
                <a:solidFill>
                  <a:srgbClr val="5F5F5F"/>
                </a:solidFill>
                <a:latin typeface="Times New Roman"/>
                <a:cs typeface="Times New Roman"/>
              </a:rPr>
              <a:t>obtained the </a:t>
            </a:r>
            <a:r>
              <a:rPr sz="1100" i="1" dirty="0">
                <a:solidFill>
                  <a:srgbClr val="5F5F5F"/>
                </a:solidFill>
                <a:latin typeface="Times New Roman"/>
                <a:cs typeface="Times New Roman"/>
              </a:rPr>
              <a:t>ISO </a:t>
            </a:r>
            <a:r>
              <a:rPr sz="1100" i="1" spc="-5" dirty="0">
                <a:solidFill>
                  <a:srgbClr val="5F5F5F"/>
                </a:solidFill>
                <a:latin typeface="Times New Roman"/>
                <a:cs typeface="Times New Roman"/>
              </a:rPr>
              <a:t>9001:2008  certification.</a:t>
            </a:r>
            <a:endParaRPr sz="1100" dirty="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853236" y="2093721"/>
            <a:ext cx="297243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Times New Roman"/>
                <a:cs typeface="Times New Roman"/>
              </a:rPr>
              <a:t>dimensionnés</a:t>
            </a:r>
            <a:r>
              <a:rPr sz="1100" spc="70" dirty="0">
                <a:latin typeface="Times New Roman"/>
                <a:cs typeface="Times New Roman"/>
              </a:rPr>
              <a:t> </a:t>
            </a:r>
            <a:r>
              <a:rPr sz="1100" spc="-5" dirty="0">
                <a:latin typeface="Times New Roman"/>
                <a:cs typeface="Times New Roman"/>
              </a:rPr>
              <a:t>avec</a:t>
            </a:r>
            <a:r>
              <a:rPr sz="1100" spc="70" dirty="0">
                <a:latin typeface="Times New Roman"/>
                <a:cs typeface="Times New Roman"/>
              </a:rPr>
              <a:t> </a:t>
            </a:r>
            <a:r>
              <a:rPr sz="1100" spc="-5" dirty="0">
                <a:latin typeface="Times New Roman"/>
                <a:cs typeface="Times New Roman"/>
              </a:rPr>
              <a:t>d'importants</a:t>
            </a:r>
            <a:r>
              <a:rPr sz="1100" spc="75" dirty="0">
                <a:latin typeface="Times New Roman"/>
                <a:cs typeface="Times New Roman"/>
              </a:rPr>
              <a:t> </a:t>
            </a:r>
            <a:r>
              <a:rPr sz="1100" spc="-5" dirty="0">
                <a:latin typeface="Times New Roman"/>
                <a:cs typeface="Times New Roman"/>
              </a:rPr>
              <a:t>coefficients</a:t>
            </a:r>
            <a:r>
              <a:rPr sz="1100" spc="70" dirty="0">
                <a:latin typeface="Times New Roman"/>
                <a:cs typeface="Times New Roman"/>
              </a:rPr>
              <a:t> </a:t>
            </a:r>
            <a:r>
              <a:rPr sz="1100" dirty="0">
                <a:latin typeface="Times New Roman"/>
                <a:cs typeface="Times New Roman"/>
              </a:rPr>
              <a:t>de</a:t>
            </a:r>
            <a:endParaRPr sz="1100">
              <a:latin typeface="Times New Roman"/>
              <a:cs typeface="Times New Roman"/>
            </a:endParaRPr>
          </a:p>
        </p:txBody>
      </p:sp>
      <p:sp>
        <p:nvSpPr>
          <p:cNvPr id="10" name="object 10"/>
          <p:cNvSpPr txBox="1"/>
          <p:nvPr/>
        </p:nvSpPr>
        <p:spPr>
          <a:xfrm>
            <a:off x="853236" y="2261361"/>
            <a:ext cx="2973070" cy="193675"/>
          </a:xfrm>
          <a:prstGeom prst="rect">
            <a:avLst/>
          </a:prstGeom>
        </p:spPr>
        <p:txBody>
          <a:bodyPr vert="horz" wrap="square" lIns="0" tIns="12700" rIns="0" bIns="0" rtlCol="0">
            <a:spAutoFit/>
          </a:bodyPr>
          <a:lstStyle/>
          <a:p>
            <a:pPr marL="12700">
              <a:lnSpc>
                <a:spcPct val="100000"/>
              </a:lnSpc>
              <a:spcBef>
                <a:spcPts val="100"/>
              </a:spcBef>
              <a:tabLst>
                <a:tab pos="588010" algn="l"/>
                <a:tab pos="1326515" algn="l"/>
                <a:tab pos="1599565" algn="l"/>
                <a:tab pos="2205355" algn="l"/>
                <a:tab pos="2533015" algn="l"/>
              </a:tabLst>
            </a:pPr>
            <a:r>
              <a:rPr sz="1100" spc="-5" dirty="0">
                <a:latin typeface="Times New Roman"/>
                <a:cs typeface="Times New Roman"/>
              </a:rPr>
              <a:t>sécurité	permettant	</a:t>
            </a:r>
            <a:r>
              <a:rPr sz="1100" dirty="0">
                <a:latin typeface="Times New Roman"/>
                <a:cs typeface="Times New Roman"/>
              </a:rPr>
              <a:t>de	</a:t>
            </a:r>
            <a:r>
              <a:rPr sz="1100" spc="-5" dirty="0">
                <a:latin typeface="Times New Roman"/>
                <a:cs typeface="Times New Roman"/>
              </a:rPr>
              <a:t>disposer	</a:t>
            </a:r>
            <a:r>
              <a:rPr sz="1100" dirty="0">
                <a:latin typeface="Times New Roman"/>
                <a:cs typeface="Times New Roman"/>
              </a:rPr>
              <a:t>des	</a:t>
            </a:r>
            <a:r>
              <a:rPr sz="1100" spc="-5" dirty="0">
                <a:latin typeface="Times New Roman"/>
                <a:cs typeface="Times New Roman"/>
              </a:rPr>
              <a:t>couples</a:t>
            </a:r>
            <a:endParaRPr sz="1100">
              <a:latin typeface="Times New Roman"/>
              <a:cs typeface="Times New Roman"/>
            </a:endParaRPr>
          </a:p>
        </p:txBody>
      </p:sp>
      <p:sp>
        <p:nvSpPr>
          <p:cNvPr id="11" name="object 11"/>
          <p:cNvSpPr txBox="1"/>
          <p:nvPr/>
        </p:nvSpPr>
        <p:spPr>
          <a:xfrm>
            <a:off x="853236" y="2429001"/>
            <a:ext cx="2972435" cy="361315"/>
          </a:xfrm>
          <a:prstGeom prst="rect">
            <a:avLst/>
          </a:prstGeom>
        </p:spPr>
        <p:txBody>
          <a:bodyPr vert="horz" wrap="square" lIns="0" tIns="12700" rIns="0" bIns="0" rtlCol="0">
            <a:spAutoFit/>
          </a:bodyPr>
          <a:lstStyle/>
          <a:p>
            <a:pPr marL="12700" marR="5080">
              <a:lnSpc>
                <a:spcPct val="100000"/>
              </a:lnSpc>
              <a:spcBef>
                <a:spcPts val="100"/>
              </a:spcBef>
            </a:pPr>
            <a:r>
              <a:rPr sz="1100" dirty="0">
                <a:latin typeface="Times New Roman"/>
                <a:cs typeface="Times New Roman"/>
              </a:rPr>
              <a:t>annoncés en </a:t>
            </a:r>
            <a:r>
              <a:rPr sz="1100" spc="-5" dirty="0">
                <a:latin typeface="Times New Roman"/>
                <a:cs typeface="Times New Roman"/>
              </a:rPr>
              <a:t>gardant leur précision pendant </a:t>
            </a:r>
            <a:r>
              <a:rPr sz="1100" spc="-10" dirty="0">
                <a:latin typeface="Times New Roman"/>
                <a:cs typeface="Times New Roman"/>
              </a:rPr>
              <a:t>de  </a:t>
            </a:r>
            <a:r>
              <a:rPr sz="1100" spc="-5" dirty="0">
                <a:latin typeface="Times New Roman"/>
                <a:cs typeface="Times New Roman"/>
              </a:rPr>
              <a:t>nombreuses années</a:t>
            </a:r>
            <a:endParaRPr sz="1100">
              <a:latin typeface="Times New Roman"/>
              <a:cs typeface="Times New Roman"/>
            </a:endParaRPr>
          </a:p>
        </p:txBody>
      </p:sp>
      <p:sp>
        <p:nvSpPr>
          <p:cNvPr id="12" name="object 12"/>
          <p:cNvSpPr txBox="1"/>
          <p:nvPr/>
        </p:nvSpPr>
        <p:spPr>
          <a:xfrm>
            <a:off x="706627" y="2930397"/>
            <a:ext cx="3133090" cy="864869"/>
          </a:xfrm>
          <a:prstGeom prst="rect">
            <a:avLst/>
          </a:prstGeom>
        </p:spPr>
        <p:txBody>
          <a:bodyPr vert="horz" wrap="square" lIns="0" tIns="12700" rIns="0" bIns="0" rtlCol="0">
            <a:spAutoFit/>
          </a:bodyPr>
          <a:lstStyle/>
          <a:p>
            <a:pPr marL="158750" marR="5080" indent="-146685" algn="just">
              <a:lnSpc>
                <a:spcPct val="100000"/>
              </a:lnSpc>
              <a:spcBef>
                <a:spcPts val="100"/>
              </a:spcBef>
              <a:buChar char="•"/>
              <a:tabLst>
                <a:tab pos="159385" algn="l"/>
              </a:tabLst>
            </a:pPr>
            <a:r>
              <a:rPr sz="1100" spc="-10" dirty="0">
                <a:latin typeface="Times New Roman"/>
                <a:cs typeface="Times New Roman"/>
              </a:rPr>
              <a:t>Ils </a:t>
            </a:r>
            <a:r>
              <a:rPr sz="1100" dirty="0">
                <a:latin typeface="Times New Roman"/>
                <a:cs typeface="Times New Roman"/>
              </a:rPr>
              <a:t>sont prévus pour </a:t>
            </a:r>
            <a:r>
              <a:rPr sz="1100" spc="-5" dirty="0">
                <a:latin typeface="Times New Roman"/>
                <a:cs typeface="Times New Roman"/>
              </a:rPr>
              <a:t>fonctionner </a:t>
            </a:r>
            <a:r>
              <a:rPr sz="1100" dirty="0">
                <a:latin typeface="Times New Roman"/>
                <a:cs typeface="Times New Roman"/>
              </a:rPr>
              <a:t>à </a:t>
            </a:r>
            <a:r>
              <a:rPr sz="1100" spc="-5" dirty="0">
                <a:latin typeface="Times New Roman"/>
                <a:cs typeface="Times New Roman"/>
              </a:rPr>
              <a:t>l'extérieur (IP54,  température </a:t>
            </a:r>
            <a:r>
              <a:rPr sz="1100" dirty="0">
                <a:latin typeface="Times New Roman"/>
                <a:cs typeface="Times New Roman"/>
              </a:rPr>
              <a:t>–20° C à +50° C). Les bâtis </a:t>
            </a:r>
            <a:r>
              <a:rPr sz="1100" spc="-5" dirty="0">
                <a:latin typeface="Times New Roman"/>
                <a:cs typeface="Times New Roman"/>
              </a:rPr>
              <a:t>sont  réalisés </a:t>
            </a:r>
            <a:r>
              <a:rPr sz="1100" dirty="0">
                <a:latin typeface="Times New Roman"/>
                <a:cs typeface="Times New Roman"/>
              </a:rPr>
              <a:t>en </a:t>
            </a:r>
            <a:r>
              <a:rPr sz="1100" spc="-5" dirty="0">
                <a:latin typeface="Times New Roman"/>
                <a:cs typeface="Times New Roman"/>
              </a:rPr>
              <a:t>aluminium </a:t>
            </a:r>
            <a:r>
              <a:rPr sz="1100" dirty="0">
                <a:latin typeface="Times New Roman"/>
                <a:cs typeface="Times New Roman"/>
              </a:rPr>
              <a:t>ou en </a:t>
            </a:r>
            <a:r>
              <a:rPr sz="1100" spc="-5" dirty="0">
                <a:latin typeface="Times New Roman"/>
                <a:cs typeface="Times New Roman"/>
              </a:rPr>
              <a:t>acier suivant les  modèles. </a:t>
            </a:r>
            <a:r>
              <a:rPr sz="1100" spc="-10" dirty="0">
                <a:latin typeface="Times New Roman"/>
                <a:cs typeface="Times New Roman"/>
              </a:rPr>
              <a:t>Ils </a:t>
            </a:r>
            <a:r>
              <a:rPr sz="1100" dirty="0">
                <a:latin typeface="Times New Roman"/>
                <a:cs typeface="Times New Roman"/>
              </a:rPr>
              <a:t>subissent </a:t>
            </a:r>
            <a:r>
              <a:rPr sz="1100" spc="-10" dirty="0">
                <a:latin typeface="Times New Roman"/>
                <a:cs typeface="Times New Roman"/>
              </a:rPr>
              <a:t>un </a:t>
            </a:r>
            <a:r>
              <a:rPr sz="1100" spc="-5" dirty="0">
                <a:latin typeface="Times New Roman"/>
                <a:cs typeface="Times New Roman"/>
              </a:rPr>
              <a:t>traitement anti corrosion  </a:t>
            </a:r>
            <a:r>
              <a:rPr sz="1100" dirty="0">
                <a:latin typeface="Times New Roman"/>
                <a:cs typeface="Times New Roman"/>
              </a:rPr>
              <a:t>de </a:t>
            </a:r>
            <a:r>
              <a:rPr sz="1100" spc="-5" dirty="0">
                <a:latin typeface="Times New Roman"/>
                <a:cs typeface="Times New Roman"/>
              </a:rPr>
              <a:t>qualité marine</a:t>
            </a:r>
            <a:endParaRPr sz="1100">
              <a:latin typeface="Times New Roman"/>
              <a:cs typeface="Times New Roman"/>
            </a:endParaRPr>
          </a:p>
        </p:txBody>
      </p:sp>
      <p:sp>
        <p:nvSpPr>
          <p:cNvPr id="13" name="object 13"/>
          <p:cNvSpPr txBox="1"/>
          <p:nvPr/>
        </p:nvSpPr>
        <p:spPr>
          <a:xfrm>
            <a:off x="706627" y="3935094"/>
            <a:ext cx="3120390" cy="696595"/>
          </a:xfrm>
          <a:prstGeom prst="rect">
            <a:avLst/>
          </a:prstGeom>
        </p:spPr>
        <p:txBody>
          <a:bodyPr vert="horz" wrap="square" lIns="0" tIns="12700" rIns="0" bIns="0" rtlCol="0">
            <a:spAutoFit/>
          </a:bodyPr>
          <a:lstStyle/>
          <a:p>
            <a:pPr marL="158750" marR="5080" indent="-146685" algn="just">
              <a:lnSpc>
                <a:spcPct val="100000"/>
              </a:lnSpc>
              <a:spcBef>
                <a:spcPts val="100"/>
              </a:spcBef>
              <a:buChar char="•"/>
              <a:tabLst>
                <a:tab pos="159385" algn="l"/>
              </a:tabLst>
            </a:pPr>
            <a:r>
              <a:rPr sz="1100" dirty="0">
                <a:latin typeface="Times New Roman"/>
                <a:cs typeface="Times New Roman"/>
              </a:rPr>
              <a:t>Les </a:t>
            </a:r>
            <a:r>
              <a:rPr sz="1100" spc="-5" dirty="0">
                <a:latin typeface="Times New Roman"/>
                <a:cs typeface="Times New Roman"/>
              </a:rPr>
              <a:t>unités </a:t>
            </a:r>
            <a:r>
              <a:rPr sz="1100" dirty="0">
                <a:latin typeface="Times New Roman"/>
                <a:cs typeface="Times New Roman"/>
              </a:rPr>
              <a:t>de </a:t>
            </a:r>
            <a:r>
              <a:rPr sz="1100" spc="-5" dirty="0">
                <a:latin typeface="Times New Roman"/>
                <a:cs typeface="Times New Roman"/>
              </a:rPr>
              <a:t>contrôle ACC </a:t>
            </a:r>
            <a:r>
              <a:rPr sz="1100" dirty="0">
                <a:latin typeface="Times New Roman"/>
                <a:cs typeface="Times New Roman"/>
              </a:rPr>
              <a:t>contribuent à la  </a:t>
            </a:r>
            <a:r>
              <a:rPr sz="1100" spc="-5" dirty="0">
                <a:latin typeface="Times New Roman"/>
                <a:cs typeface="Times New Roman"/>
              </a:rPr>
              <a:t>longévité des positionneurs par leur </a:t>
            </a:r>
            <a:r>
              <a:rPr sz="1100" dirty="0">
                <a:latin typeface="Times New Roman"/>
                <a:cs typeface="Times New Roman"/>
              </a:rPr>
              <a:t>fonction </a:t>
            </a:r>
            <a:r>
              <a:rPr sz="1100" spc="-10" dirty="0">
                <a:latin typeface="Times New Roman"/>
                <a:cs typeface="Times New Roman"/>
              </a:rPr>
              <a:t>de  </a:t>
            </a:r>
            <a:r>
              <a:rPr sz="1100" spc="-5" dirty="0">
                <a:latin typeface="Times New Roman"/>
                <a:cs typeface="Times New Roman"/>
              </a:rPr>
              <a:t>protection </a:t>
            </a:r>
            <a:r>
              <a:rPr sz="1100" dirty="0">
                <a:latin typeface="Times New Roman"/>
                <a:cs typeface="Times New Roman"/>
              </a:rPr>
              <a:t>de </a:t>
            </a:r>
            <a:r>
              <a:rPr sz="1100" spc="-5" dirty="0">
                <a:latin typeface="Times New Roman"/>
                <a:cs typeface="Times New Roman"/>
              </a:rPr>
              <a:t>surcharges et </a:t>
            </a:r>
            <a:r>
              <a:rPr sz="1100" dirty="0">
                <a:latin typeface="Times New Roman"/>
                <a:cs typeface="Times New Roman"/>
              </a:rPr>
              <a:t>de </a:t>
            </a:r>
            <a:r>
              <a:rPr sz="1100" spc="-5" dirty="0">
                <a:latin typeface="Times New Roman"/>
                <a:cs typeface="Times New Roman"/>
              </a:rPr>
              <a:t>filtrage </a:t>
            </a:r>
            <a:r>
              <a:rPr sz="1100" dirty="0">
                <a:latin typeface="Times New Roman"/>
                <a:cs typeface="Times New Roman"/>
              </a:rPr>
              <a:t>des </a:t>
            </a:r>
            <a:r>
              <a:rPr sz="1100" spc="-5" dirty="0">
                <a:latin typeface="Times New Roman"/>
                <a:cs typeface="Times New Roman"/>
              </a:rPr>
              <a:t>fausses  manipulations.</a:t>
            </a:r>
            <a:endParaRPr sz="1100" dirty="0">
              <a:latin typeface="Times New Roman"/>
              <a:cs typeface="Times New Roman"/>
            </a:endParaRPr>
          </a:p>
        </p:txBody>
      </p:sp>
      <p:sp>
        <p:nvSpPr>
          <p:cNvPr id="14" name="object 14"/>
          <p:cNvSpPr txBox="1"/>
          <p:nvPr/>
        </p:nvSpPr>
        <p:spPr>
          <a:xfrm>
            <a:off x="712723" y="4771770"/>
            <a:ext cx="1002665" cy="193675"/>
          </a:xfrm>
          <a:prstGeom prst="rect">
            <a:avLst/>
          </a:prstGeom>
        </p:spPr>
        <p:txBody>
          <a:bodyPr vert="horz" wrap="square" lIns="0" tIns="13335" rIns="0" bIns="0" rtlCol="0">
            <a:spAutoFit/>
          </a:bodyPr>
          <a:lstStyle/>
          <a:p>
            <a:pPr marL="12700">
              <a:lnSpc>
                <a:spcPct val="100000"/>
              </a:lnSpc>
              <a:spcBef>
                <a:spcPts val="105"/>
              </a:spcBef>
            </a:pPr>
            <a:r>
              <a:rPr sz="1100" dirty="0">
                <a:latin typeface="Times New Roman"/>
                <a:cs typeface="Times New Roman"/>
              </a:rPr>
              <a:t>1 -</a:t>
            </a:r>
            <a:r>
              <a:rPr sz="1100" spc="-80" dirty="0">
                <a:latin typeface="Times New Roman"/>
                <a:cs typeface="Times New Roman"/>
              </a:rPr>
              <a:t> </a:t>
            </a:r>
            <a:r>
              <a:rPr sz="1100" spc="-5" dirty="0">
                <a:latin typeface="Times New Roman"/>
                <a:cs typeface="Times New Roman"/>
              </a:rPr>
              <a:t>ROTATIONS</a:t>
            </a:r>
            <a:endParaRPr sz="1100">
              <a:latin typeface="Times New Roman"/>
              <a:cs typeface="Times New Roman"/>
            </a:endParaRPr>
          </a:p>
        </p:txBody>
      </p:sp>
      <p:sp>
        <p:nvSpPr>
          <p:cNvPr id="15" name="object 15"/>
          <p:cNvSpPr txBox="1"/>
          <p:nvPr/>
        </p:nvSpPr>
        <p:spPr>
          <a:xfrm>
            <a:off x="706627" y="5107050"/>
            <a:ext cx="3133090" cy="193675"/>
          </a:xfrm>
          <a:prstGeom prst="rect">
            <a:avLst/>
          </a:prstGeom>
        </p:spPr>
        <p:txBody>
          <a:bodyPr vert="horz" wrap="square" lIns="0" tIns="13335" rIns="0" bIns="0" rtlCol="0">
            <a:spAutoFit/>
          </a:bodyPr>
          <a:lstStyle/>
          <a:p>
            <a:pPr marL="158750" indent="-146685">
              <a:lnSpc>
                <a:spcPct val="100000"/>
              </a:lnSpc>
              <a:spcBef>
                <a:spcPts val="105"/>
              </a:spcBef>
              <a:buChar char="•"/>
              <a:tabLst>
                <a:tab pos="159385" algn="l"/>
              </a:tabLst>
            </a:pPr>
            <a:r>
              <a:rPr sz="1100" dirty="0">
                <a:latin typeface="Times New Roman"/>
                <a:cs typeface="Times New Roman"/>
              </a:rPr>
              <a:t>Les </a:t>
            </a:r>
            <a:r>
              <a:rPr sz="1100" spc="-5" dirty="0">
                <a:latin typeface="Times New Roman"/>
                <a:cs typeface="Times New Roman"/>
              </a:rPr>
              <a:t>positionneurs rotatifs </a:t>
            </a:r>
            <a:r>
              <a:rPr sz="1100" dirty="0">
                <a:latin typeface="Times New Roman"/>
                <a:cs typeface="Times New Roman"/>
              </a:rPr>
              <a:t>ont une</a:t>
            </a:r>
            <a:r>
              <a:rPr sz="1100" spc="200" dirty="0">
                <a:latin typeface="Times New Roman"/>
                <a:cs typeface="Times New Roman"/>
              </a:rPr>
              <a:t> </a:t>
            </a:r>
            <a:r>
              <a:rPr sz="1100" spc="-5" dirty="0">
                <a:latin typeface="Times New Roman"/>
                <a:cs typeface="Times New Roman"/>
              </a:rPr>
              <a:t>cinématique</a:t>
            </a:r>
            <a:endParaRPr sz="1100">
              <a:latin typeface="Times New Roman"/>
              <a:cs typeface="Times New Roman"/>
            </a:endParaRPr>
          </a:p>
        </p:txBody>
      </p:sp>
      <p:sp>
        <p:nvSpPr>
          <p:cNvPr id="16" name="object 16"/>
          <p:cNvSpPr txBox="1"/>
          <p:nvPr/>
        </p:nvSpPr>
        <p:spPr>
          <a:xfrm>
            <a:off x="853236" y="5274690"/>
            <a:ext cx="2984500" cy="193675"/>
          </a:xfrm>
          <a:prstGeom prst="rect">
            <a:avLst/>
          </a:prstGeom>
        </p:spPr>
        <p:txBody>
          <a:bodyPr vert="horz" wrap="square" lIns="0" tIns="13335" rIns="0" bIns="0" rtlCol="0">
            <a:spAutoFit/>
          </a:bodyPr>
          <a:lstStyle/>
          <a:p>
            <a:pPr marL="12700">
              <a:lnSpc>
                <a:spcPct val="100000"/>
              </a:lnSpc>
              <a:spcBef>
                <a:spcPts val="105"/>
              </a:spcBef>
            </a:pPr>
            <a:r>
              <a:rPr sz="1100" spc="-5" dirty="0">
                <a:latin typeface="Times New Roman"/>
                <a:cs typeface="Times New Roman"/>
              </a:rPr>
              <a:t>identique. L'axe </a:t>
            </a:r>
            <a:r>
              <a:rPr sz="1100" dirty="0">
                <a:latin typeface="Times New Roman"/>
                <a:cs typeface="Times New Roman"/>
              </a:rPr>
              <a:t>est guidé </a:t>
            </a:r>
            <a:r>
              <a:rPr sz="1100" spc="-5" dirty="0">
                <a:latin typeface="Times New Roman"/>
                <a:cs typeface="Times New Roman"/>
              </a:rPr>
              <a:t>par </a:t>
            </a:r>
            <a:r>
              <a:rPr sz="1100" dirty="0">
                <a:latin typeface="Times New Roman"/>
                <a:cs typeface="Times New Roman"/>
              </a:rPr>
              <a:t>une</a:t>
            </a:r>
            <a:r>
              <a:rPr sz="1100" spc="45" dirty="0">
                <a:latin typeface="Times New Roman"/>
                <a:cs typeface="Times New Roman"/>
              </a:rPr>
              <a:t> </a:t>
            </a:r>
            <a:r>
              <a:rPr sz="1100" spc="-5" dirty="0">
                <a:latin typeface="Times New Roman"/>
                <a:cs typeface="Times New Roman"/>
              </a:rPr>
              <a:t>couronne</a:t>
            </a:r>
            <a:endParaRPr sz="1100">
              <a:latin typeface="Times New Roman"/>
              <a:cs typeface="Times New Roman"/>
            </a:endParaRPr>
          </a:p>
        </p:txBody>
      </p:sp>
      <p:sp>
        <p:nvSpPr>
          <p:cNvPr id="17" name="object 17"/>
          <p:cNvSpPr txBox="1"/>
          <p:nvPr/>
        </p:nvSpPr>
        <p:spPr>
          <a:xfrm>
            <a:off x="853236" y="5440806"/>
            <a:ext cx="2986405" cy="1030605"/>
          </a:xfrm>
          <a:prstGeom prst="rect">
            <a:avLst/>
          </a:prstGeom>
        </p:spPr>
        <p:txBody>
          <a:bodyPr vert="horz" wrap="square" lIns="0" tIns="13335" rIns="0" bIns="0" rtlCol="0">
            <a:spAutoFit/>
          </a:bodyPr>
          <a:lstStyle/>
          <a:p>
            <a:pPr marL="12700" marR="5080" algn="just">
              <a:lnSpc>
                <a:spcPct val="99800"/>
              </a:lnSpc>
              <a:spcBef>
                <a:spcPts val="105"/>
              </a:spcBef>
            </a:pPr>
            <a:r>
              <a:rPr sz="1100" spc="-5" dirty="0">
                <a:latin typeface="Times New Roman"/>
                <a:cs typeface="Times New Roman"/>
              </a:rPr>
              <a:t>d'orientation </a:t>
            </a:r>
            <a:r>
              <a:rPr sz="1100" dirty="0">
                <a:latin typeface="Times New Roman"/>
                <a:cs typeface="Times New Roman"/>
              </a:rPr>
              <a:t>à rouleaux croisés </a:t>
            </a:r>
            <a:r>
              <a:rPr sz="1100" spc="-5" dirty="0">
                <a:latin typeface="Times New Roman"/>
                <a:cs typeface="Times New Roman"/>
              </a:rPr>
              <a:t>précontraints </a:t>
            </a:r>
            <a:r>
              <a:rPr sz="1100" dirty="0">
                <a:latin typeface="Times New Roman"/>
                <a:cs typeface="Times New Roman"/>
              </a:rPr>
              <a:t>de  </a:t>
            </a:r>
            <a:r>
              <a:rPr sz="1100" spc="-5" dirty="0">
                <a:latin typeface="Times New Roman"/>
                <a:cs typeface="Times New Roman"/>
              </a:rPr>
              <a:t>précision. </a:t>
            </a:r>
            <a:r>
              <a:rPr sz="1100" dirty="0">
                <a:latin typeface="Times New Roman"/>
                <a:cs typeface="Times New Roman"/>
              </a:rPr>
              <a:t>La </a:t>
            </a:r>
            <a:r>
              <a:rPr sz="1100" spc="-5" dirty="0">
                <a:latin typeface="Times New Roman"/>
                <a:cs typeface="Times New Roman"/>
              </a:rPr>
              <a:t>partie </a:t>
            </a:r>
            <a:r>
              <a:rPr sz="1100" dirty="0">
                <a:latin typeface="Times New Roman"/>
                <a:cs typeface="Times New Roman"/>
              </a:rPr>
              <a:t>extérieure </a:t>
            </a:r>
            <a:r>
              <a:rPr sz="1100" spc="-10" dirty="0">
                <a:latin typeface="Times New Roman"/>
                <a:cs typeface="Times New Roman"/>
              </a:rPr>
              <a:t>de </a:t>
            </a:r>
            <a:r>
              <a:rPr sz="1100" dirty="0">
                <a:latin typeface="Times New Roman"/>
                <a:cs typeface="Times New Roman"/>
              </a:rPr>
              <a:t>la couronne </a:t>
            </a:r>
            <a:r>
              <a:rPr sz="1100" spc="-5" dirty="0">
                <a:latin typeface="Times New Roman"/>
                <a:cs typeface="Times New Roman"/>
              </a:rPr>
              <a:t>est  fixée </a:t>
            </a:r>
            <a:r>
              <a:rPr sz="1100" dirty="0">
                <a:latin typeface="Times New Roman"/>
                <a:cs typeface="Times New Roman"/>
              </a:rPr>
              <a:t>sur </a:t>
            </a:r>
            <a:r>
              <a:rPr sz="1100" spc="-5" dirty="0">
                <a:latin typeface="Times New Roman"/>
                <a:cs typeface="Times New Roman"/>
              </a:rPr>
              <a:t>le bâti, </a:t>
            </a:r>
            <a:r>
              <a:rPr sz="1100" dirty="0">
                <a:latin typeface="Times New Roman"/>
                <a:cs typeface="Times New Roman"/>
              </a:rPr>
              <a:t>la </a:t>
            </a:r>
            <a:r>
              <a:rPr sz="1100" spc="-5" dirty="0">
                <a:latin typeface="Times New Roman"/>
                <a:cs typeface="Times New Roman"/>
              </a:rPr>
              <a:t>partie intérieure </a:t>
            </a:r>
            <a:r>
              <a:rPr sz="1100" dirty="0">
                <a:latin typeface="Times New Roman"/>
                <a:cs typeface="Times New Roman"/>
              </a:rPr>
              <a:t>possède une  denture </a:t>
            </a:r>
            <a:r>
              <a:rPr sz="1100" spc="-5" dirty="0">
                <a:latin typeface="Times New Roman"/>
                <a:cs typeface="Times New Roman"/>
              </a:rPr>
              <a:t>entraînée par </a:t>
            </a:r>
            <a:r>
              <a:rPr sz="1100" dirty="0">
                <a:latin typeface="Times New Roman"/>
                <a:cs typeface="Times New Roman"/>
              </a:rPr>
              <a:t>un </a:t>
            </a:r>
            <a:r>
              <a:rPr sz="1100" spc="-5" dirty="0">
                <a:latin typeface="Times New Roman"/>
                <a:cs typeface="Times New Roman"/>
              </a:rPr>
              <a:t>motoréducteur irréversible.  </a:t>
            </a:r>
            <a:r>
              <a:rPr sz="1100" dirty="0">
                <a:latin typeface="Times New Roman"/>
                <a:cs typeface="Times New Roman"/>
              </a:rPr>
              <a:t>Les </a:t>
            </a:r>
            <a:r>
              <a:rPr sz="1100" spc="-5" dirty="0">
                <a:latin typeface="Times New Roman"/>
                <a:cs typeface="Times New Roman"/>
              </a:rPr>
              <a:t>servomoteurs </a:t>
            </a:r>
            <a:r>
              <a:rPr sz="1100" dirty="0">
                <a:latin typeface="Times New Roman"/>
                <a:cs typeface="Times New Roman"/>
              </a:rPr>
              <a:t>de </a:t>
            </a:r>
            <a:r>
              <a:rPr sz="1100" spc="-5" dirty="0">
                <a:latin typeface="Times New Roman"/>
                <a:cs typeface="Times New Roman"/>
              </a:rPr>
              <a:t>technologie Brushless sont  </a:t>
            </a:r>
            <a:r>
              <a:rPr sz="1100" dirty="0">
                <a:latin typeface="Times New Roman"/>
                <a:cs typeface="Times New Roman"/>
              </a:rPr>
              <a:t>équipés </a:t>
            </a:r>
            <a:r>
              <a:rPr sz="1100" spc="-5" dirty="0">
                <a:latin typeface="Times New Roman"/>
                <a:cs typeface="Times New Roman"/>
              </a:rPr>
              <a:t>d'un résolveur.</a:t>
            </a:r>
            <a:endParaRPr sz="1100">
              <a:latin typeface="Times New Roman"/>
              <a:cs typeface="Times New Roman"/>
            </a:endParaRPr>
          </a:p>
        </p:txBody>
      </p:sp>
      <p:sp>
        <p:nvSpPr>
          <p:cNvPr id="18" name="object 18"/>
          <p:cNvSpPr txBox="1"/>
          <p:nvPr/>
        </p:nvSpPr>
        <p:spPr>
          <a:xfrm>
            <a:off x="706627" y="6613016"/>
            <a:ext cx="2981325" cy="1030605"/>
          </a:xfrm>
          <a:prstGeom prst="rect">
            <a:avLst/>
          </a:prstGeom>
        </p:spPr>
        <p:txBody>
          <a:bodyPr vert="horz" wrap="square" lIns="0" tIns="13335" rIns="0" bIns="0" rtlCol="0">
            <a:spAutoFit/>
          </a:bodyPr>
          <a:lstStyle/>
          <a:p>
            <a:pPr marL="158750" marR="5080" indent="-146685">
              <a:lnSpc>
                <a:spcPct val="99800"/>
              </a:lnSpc>
              <a:spcBef>
                <a:spcPts val="105"/>
              </a:spcBef>
              <a:buChar char="•"/>
              <a:tabLst>
                <a:tab pos="159385" algn="l"/>
              </a:tabLst>
            </a:pPr>
            <a:r>
              <a:rPr sz="1100" dirty="0">
                <a:latin typeface="Times New Roman"/>
                <a:cs typeface="Times New Roman"/>
              </a:rPr>
              <a:t>La </a:t>
            </a:r>
            <a:r>
              <a:rPr sz="1100" spc="-5" dirty="0">
                <a:latin typeface="Times New Roman"/>
                <a:cs typeface="Times New Roman"/>
              </a:rPr>
              <a:t>recopie standard </a:t>
            </a:r>
            <a:r>
              <a:rPr sz="1100" spc="-10" dirty="0">
                <a:latin typeface="Times New Roman"/>
                <a:cs typeface="Times New Roman"/>
              </a:rPr>
              <a:t>de </a:t>
            </a:r>
            <a:r>
              <a:rPr sz="1100" spc="-5" dirty="0">
                <a:latin typeface="Times New Roman"/>
                <a:cs typeface="Times New Roman"/>
              </a:rPr>
              <a:t>position est réalisée par </a:t>
            </a:r>
            <a:r>
              <a:rPr sz="1100" dirty="0">
                <a:latin typeface="Times New Roman"/>
                <a:cs typeface="Times New Roman"/>
              </a:rPr>
              <a:t>un  </a:t>
            </a:r>
            <a:r>
              <a:rPr sz="1100" spc="-5" dirty="0">
                <a:latin typeface="Times New Roman"/>
                <a:cs typeface="Times New Roman"/>
              </a:rPr>
              <a:t>codeur optique </a:t>
            </a:r>
            <a:r>
              <a:rPr sz="1100" dirty="0">
                <a:latin typeface="Times New Roman"/>
                <a:cs typeface="Times New Roman"/>
              </a:rPr>
              <a:t>absolu </a:t>
            </a:r>
            <a:r>
              <a:rPr sz="1100" spc="-5" dirty="0">
                <a:latin typeface="Times New Roman"/>
                <a:cs typeface="Times New Roman"/>
              </a:rPr>
              <a:t>multi-tour entraîné par </a:t>
            </a:r>
            <a:r>
              <a:rPr sz="1100" dirty="0">
                <a:latin typeface="Times New Roman"/>
                <a:cs typeface="Times New Roman"/>
              </a:rPr>
              <a:t>la  denture </a:t>
            </a:r>
            <a:r>
              <a:rPr sz="1100" spc="-5" dirty="0">
                <a:latin typeface="Times New Roman"/>
                <a:cs typeface="Times New Roman"/>
              </a:rPr>
              <a:t>de la couronne </a:t>
            </a:r>
            <a:r>
              <a:rPr sz="1100" dirty="0">
                <a:latin typeface="Times New Roman"/>
                <a:cs typeface="Times New Roman"/>
              </a:rPr>
              <a:t>à </a:t>
            </a:r>
            <a:r>
              <a:rPr sz="1100" spc="-5" dirty="0">
                <a:latin typeface="Times New Roman"/>
                <a:cs typeface="Times New Roman"/>
              </a:rPr>
              <a:t>l'aide d'un engrenage </a:t>
            </a:r>
            <a:r>
              <a:rPr sz="1100" dirty="0">
                <a:latin typeface="Times New Roman"/>
                <a:cs typeface="Times New Roman"/>
              </a:rPr>
              <a:t>de  </a:t>
            </a:r>
            <a:r>
              <a:rPr sz="1100" spc="-5" dirty="0">
                <a:latin typeface="Times New Roman"/>
                <a:cs typeface="Times New Roman"/>
              </a:rPr>
              <a:t>précision </a:t>
            </a:r>
            <a:r>
              <a:rPr sz="1100" dirty="0">
                <a:latin typeface="Times New Roman"/>
                <a:cs typeface="Times New Roman"/>
              </a:rPr>
              <a:t>à </a:t>
            </a:r>
            <a:r>
              <a:rPr sz="1100" spc="-5" dirty="0">
                <a:latin typeface="Times New Roman"/>
                <a:cs typeface="Times New Roman"/>
              </a:rPr>
              <a:t>rattrapage </a:t>
            </a:r>
            <a:r>
              <a:rPr sz="1100" dirty="0">
                <a:latin typeface="Times New Roman"/>
                <a:cs typeface="Times New Roman"/>
              </a:rPr>
              <a:t>de jeu. En option, la </a:t>
            </a:r>
            <a:r>
              <a:rPr sz="1100" spc="-5" dirty="0">
                <a:latin typeface="Times New Roman"/>
                <a:cs typeface="Times New Roman"/>
              </a:rPr>
              <a:t>recopie  </a:t>
            </a:r>
            <a:r>
              <a:rPr sz="1100" dirty="0">
                <a:latin typeface="Times New Roman"/>
                <a:cs typeface="Times New Roman"/>
              </a:rPr>
              <a:t>peut </a:t>
            </a:r>
            <a:r>
              <a:rPr sz="1100" spc="-5" dirty="0">
                <a:latin typeface="Times New Roman"/>
                <a:cs typeface="Times New Roman"/>
              </a:rPr>
              <a:t>être assurée par </a:t>
            </a:r>
            <a:r>
              <a:rPr sz="1100" spc="-10" dirty="0">
                <a:latin typeface="Times New Roman"/>
                <a:cs typeface="Times New Roman"/>
              </a:rPr>
              <a:t>un </a:t>
            </a:r>
            <a:r>
              <a:rPr sz="1100" dirty="0">
                <a:latin typeface="Times New Roman"/>
                <a:cs typeface="Times New Roman"/>
              </a:rPr>
              <a:t>codeur </a:t>
            </a:r>
            <a:r>
              <a:rPr sz="1100" spc="-5" dirty="0">
                <a:latin typeface="Times New Roman"/>
                <a:cs typeface="Times New Roman"/>
              </a:rPr>
              <a:t>optique absolu </a:t>
            </a:r>
            <a:r>
              <a:rPr sz="1100" dirty="0">
                <a:latin typeface="Times New Roman"/>
                <a:cs typeface="Times New Roman"/>
              </a:rPr>
              <a:t>de  </a:t>
            </a:r>
            <a:r>
              <a:rPr sz="1100" spc="-5" dirty="0">
                <a:latin typeface="Times New Roman"/>
                <a:cs typeface="Times New Roman"/>
              </a:rPr>
              <a:t>très haute précision placé en direct sur</a:t>
            </a:r>
            <a:r>
              <a:rPr sz="1100" spc="55" dirty="0">
                <a:latin typeface="Times New Roman"/>
                <a:cs typeface="Times New Roman"/>
              </a:rPr>
              <a:t> </a:t>
            </a:r>
            <a:r>
              <a:rPr sz="1100" spc="-5" dirty="0">
                <a:latin typeface="Times New Roman"/>
                <a:cs typeface="Times New Roman"/>
              </a:rPr>
              <a:t>l’axe</a:t>
            </a:r>
            <a:endParaRPr sz="1100">
              <a:latin typeface="Times New Roman"/>
              <a:cs typeface="Times New Roman"/>
            </a:endParaRPr>
          </a:p>
        </p:txBody>
      </p:sp>
      <p:sp>
        <p:nvSpPr>
          <p:cNvPr id="19" name="object 19"/>
          <p:cNvSpPr txBox="1"/>
          <p:nvPr/>
        </p:nvSpPr>
        <p:spPr>
          <a:xfrm>
            <a:off x="706627" y="7951089"/>
            <a:ext cx="3067050" cy="361315"/>
          </a:xfrm>
          <a:prstGeom prst="rect">
            <a:avLst/>
          </a:prstGeom>
        </p:spPr>
        <p:txBody>
          <a:bodyPr vert="horz" wrap="square" lIns="0" tIns="12700" rIns="0" bIns="0" rtlCol="0">
            <a:spAutoFit/>
          </a:bodyPr>
          <a:lstStyle/>
          <a:p>
            <a:pPr marL="158750" marR="5080" indent="-146685">
              <a:lnSpc>
                <a:spcPct val="100000"/>
              </a:lnSpc>
              <a:spcBef>
                <a:spcPts val="100"/>
              </a:spcBef>
              <a:buChar char="•"/>
              <a:tabLst>
                <a:tab pos="159385" algn="l"/>
              </a:tabLst>
            </a:pPr>
            <a:r>
              <a:rPr sz="1100" dirty="0">
                <a:latin typeface="Times New Roman"/>
                <a:cs typeface="Times New Roman"/>
              </a:rPr>
              <a:t>Seuls </a:t>
            </a:r>
            <a:r>
              <a:rPr sz="1100" spc="-5" dirty="0">
                <a:latin typeface="Times New Roman"/>
                <a:cs typeface="Times New Roman"/>
              </a:rPr>
              <a:t>les petits positionneurs </a:t>
            </a:r>
            <a:r>
              <a:rPr sz="1100" dirty="0">
                <a:latin typeface="Times New Roman"/>
                <a:cs typeface="Times New Roman"/>
              </a:rPr>
              <a:t>de </a:t>
            </a:r>
            <a:r>
              <a:rPr sz="1100" spc="-5" dirty="0">
                <a:latin typeface="Times New Roman"/>
                <a:cs typeface="Times New Roman"/>
              </a:rPr>
              <a:t>taille </a:t>
            </a:r>
            <a:r>
              <a:rPr sz="1100" dirty="0">
                <a:latin typeface="Times New Roman"/>
                <a:cs typeface="Times New Roman"/>
              </a:rPr>
              <a:t>20 </a:t>
            </a:r>
            <a:r>
              <a:rPr sz="1100" spc="-5" dirty="0">
                <a:latin typeface="Times New Roman"/>
                <a:cs typeface="Times New Roman"/>
              </a:rPr>
              <a:t>possède  </a:t>
            </a:r>
            <a:r>
              <a:rPr sz="1100" dirty="0">
                <a:latin typeface="Times New Roman"/>
                <a:cs typeface="Times New Roman"/>
              </a:rPr>
              <a:t>une </a:t>
            </a:r>
            <a:r>
              <a:rPr sz="1100" spc="-5" dirty="0">
                <a:latin typeface="Times New Roman"/>
                <a:cs typeface="Times New Roman"/>
              </a:rPr>
              <a:t>recopie par codeur</a:t>
            </a:r>
            <a:r>
              <a:rPr sz="1100" spc="10" dirty="0">
                <a:latin typeface="Times New Roman"/>
                <a:cs typeface="Times New Roman"/>
              </a:rPr>
              <a:t> </a:t>
            </a:r>
            <a:r>
              <a:rPr sz="1100" spc="-5" dirty="0">
                <a:latin typeface="Times New Roman"/>
                <a:cs typeface="Times New Roman"/>
              </a:rPr>
              <a:t>incrémental</a:t>
            </a:r>
            <a:endParaRPr sz="1100">
              <a:latin typeface="Times New Roman"/>
              <a:cs typeface="Times New Roman"/>
            </a:endParaRPr>
          </a:p>
        </p:txBody>
      </p:sp>
      <p:sp>
        <p:nvSpPr>
          <p:cNvPr id="20" name="object 20"/>
          <p:cNvSpPr txBox="1"/>
          <p:nvPr/>
        </p:nvSpPr>
        <p:spPr>
          <a:xfrm>
            <a:off x="706627" y="8454390"/>
            <a:ext cx="3121025" cy="361315"/>
          </a:xfrm>
          <a:prstGeom prst="rect">
            <a:avLst/>
          </a:prstGeom>
        </p:spPr>
        <p:txBody>
          <a:bodyPr vert="horz" wrap="square" lIns="0" tIns="12700" rIns="0" bIns="0" rtlCol="0">
            <a:spAutoFit/>
          </a:bodyPr>
          <a:lstStyle/>
          <a:p>
            <a:pPr marL="158750" marR="5080" indent="-146685">
              <a:lnSpc>
                <a:spcPct val="100000"/>
              </a:lnSpc>
              <a:spcBef>
                <a:spcPts val="100"/>
              </a:spcBef>
              <a:buChar char="•"/>
              <a:tabLst>
                <a:tab pos="159385" algn="l"/>
              </a:tabLst>
            </a:pPr>
            <a:r>
              <a:rPr sz="1100" dirty="0">
                <a:latin typeface="Times New Roman"/>
                <a:cs typeface="Times New Roman"/>
              </a:rPr>
              <a:t>Les </a:t>
            </a:r>
            <a:r>
              <a:rPr sz="1100" spc="-5" dirty="0">
                <a:latin typeface="Times New Roman"/>
                <a:cs typeface="Times New Roman"/>
              </a:rPr>
              <a:t>mouvements </a:t>
            </a:r>
            <a:r>
              <a:rPr sz="1100" dirty="0">
                <a:latin typeface="Times New Roman"/>
                <a:cs typeface="Times New Roman"/>
              </a:rPr>
              <a:t>sont </a:t>
            </a:r>
            <a:r>
              <a:rPr sz="1100" spc="-5" dirty="0">
                <a:latin typeface="Times New Roman"/>
                <a:cs typeface="Times New Roman"/>
              </a:rPr>
              <a:t>continus </a:t>
            </a:r>
            <a:r>
              <a:rPr sz="1100" dirty="0">
                <a:latin typeface="Times New Roman"/>
                <a:cs typeface="Times New Roman"/>
              </a:rPr>
              <a:t>ou </a:t>
            </a:r>
            <a:r>
              <a:rPr sz="1100" spc="-5" dirty="0">
                <a:latin typeface="Times New Roman"/>
                <a:cs typeface="Times New Roman"/>
              </a:rPr>
              <a:t>limités par </a:t>
            </a:r>
            <a:r>
              <a:rPr sz="1100" dirty="0">
                <a:latin typeface="Times New Roman"/>
                <a:cs typeface="Times New Roman"/>
              </a:rPr>
              <a:t>des  fins de </a:t>
            </a:r>
            <a:r>
              <a:rPr sz="1100" spc="-5" dirty="0">
                <a:latin typeface="Times New Roman"/>
                <a:cs typeface="Times New Roman"/>
              </a:rPr>
              <a:t>course</a:t>
            </a:r>
            <a:r>
              <a:rPr sz="1100" spc="-15" dirty="0">
                <a:latin typeface="Times New Roman"/>
                <a:cs typeface="Times New Roman"/>
              </a:rPr>
              <a:t> </a:t>
            </a:r>
            <a:r>
              <a:rPr sz="1100" spc="-5" dirty="0">
                <a:latin typeface="Times New Roman"/>
                <a:cs typeface="Times New Roman"/>
              </a:rPr>
              <a:t>électriques</a:t>
            </a:r>
            <a:endParaRPr sz="1100">
              <a:latin typeface="Times New Roman"/>
              <a:cs typeface="Times New Roman"/>
            </a:endParaRPr>
          </a:p>
        </p:txBody>
      </p:sp>
      <p:sp>
        <p:nvSpPr>
          <p:cNvPr id="22" name="object 22"/>
          <p:cNvSpPr txBox="1"/>
          <p:nvPr/>
        </p:nvSpPr>
        <p:spPr>
          <a:xfrm>
            <a:off x="4264533" y="2093721"/>
            <a:ext cx="2683510" cy="193675"/>
          </a:xfrm>
          <a:prstGeom prst="rect">
            <a:avLst/>
          </a:prstGeom>
        </p:spPr>
        <p:txBody>
          <a:bodyPr vert="horz" wrap="square" lIns="0" tIns="12700" rIns="0" bIns="0" rtlCol="0">
            <a:spAutoFit/>
          </a:bodyPr>
          <a:lstStyle/>
          <a:p>
            <a:pPr marL="12700">
              <a:lnSpc>
                <a:spcPct val="100000"/>
              </a:lnSpc>
              <a:spcBef>
                <a:spcPts val="100"/>
              </a:spcBef>
            </a:pPr>
            <a:r>
              <a:rPr sz="1100" i="1" spc="-5" dirty="0">
                <a:solidFill>
                  <a:srgbClr val="5F5F5F"/>
                </a:solidFill>
                <a:latin typeface="Times New Roman"/>
                <a:cs typeface="Times New Roman"/>
              </a:rPr>
              <a:t>dimensioned </a:t>
            </a:r>
            <a:r>
              <a:rPr sz="1100" i="1" dirty="0">
                <a:solidFill>
                  <a:srgbClr val="5F5F5F"/>
                </a:solidFill>
                <a:latin typeface="Times New Roman"/>
                <a:cs typeface="Times New Roman"/>
              </a:rPr>
              <a:t>with </a:t>
            </a:r>
            <a:r>
              <a:rPr sz="1100" i="1" spc="-5" dirty="0">
                <a:solidFill>
                  <a:srgbClr val="5F5F5F"/>
                </a:solidFill>
                <a:latin typeface="Times New Roman"/>
                <a:cs typeface="Times New Roman"/>
              </a:rPr>
              <a:t>important </a:t>
            </a:r>
            <a:r>
              <a:rPr sz="1100" i="1" dirty="0">
                <a:solidFill>
                  <a:srgbClr val="5F5F5F"/>
                </a:solidFill>
                <a:latin typeface="Times New Roman"/>
                <a:cs typeface="Times New Roman"/>
              </a:rPr>
              <a:t>safety</a:t>
            </a:r>
            <a:r>
              <a:rPr sz="1100" i="1" spc="170" dirty="0">
                <a:solidFill>
                  <a:srgbClr val="5F5F5F"/>
                </a:solidFill>
                <a:latin typeface="Times New Roman"/>
                <a:cs typeface="Times New Roman"/>
              </a:rPr>
              <a:t> </a:t>
            </a:r>
            <a:r>
              <a:rPr sz="1100" i="1" spc="-5" dirty="0">
                <a:solidFill>
                  <a:srgbClr val="5F5F5F"/>
                </a:solidFill>
                <a:latin typeface="Times New Roman"/>
                <a:cs typeface="Times New Roman"/>
              </a:rPr>
              <a:t>coefficients</a:t>
            </a:r>
            <a:endParaRPr sz="1100">
              <a:latin typeface="Times New Roman"/>
              <a:cs typeface="Times New Roman"/>
            </a:endParaRPr>
          </a:p>
        </p:txBody>
      </p:sp>
      <p:sp>
        <p:nvSpPr>
          <p:cNvPr id="23" name="object 23"/>
          <p:cNvSpPr txBox="1"/>
          <p:nvPr/>
        </p:nvSpPr>
        <p:spPr>
          <a:xfrm>
            <a:off x="4264533" y="2261361"/>
            <a:ext cx="2683510" cy="361315"/>
          </a:xfrm>
          <a:prstGeom prst="rect">
            <a:avLst/>
          </a:prstGeom>
        </p:spPr>
        <p:txBody>
          <a:bodyPr vert="horz" wrap="square" lIns="0" tIns="12700" rIns="0" bIns="0" rtlCol="0">
            <a:spAutoFit/>
          </a:bodyPr>
          <a:lstStyle/>
          <a:p>
            <a:pPr marL="12700" marR="5080">
              <a:lnSpc>
                <a:spcPct val="100000"/>
              </a:lnSpc>
              <a:spcBef>
                <a:spcPts val="100"/>
              </a:spcBef>
            </a:pPr>
            <a:r>
              <a:rPr sz="1100" i="1" spc="-5" dirty="0">
                <a:solidFill>
                  <a:srgbClr val="5F5F5F"/>
                </a:solidFill>
                <a:latin typeface="Times New Roman"/>
                <a:cs typeface="Times New Roman"/>
              </a:rPr>
              <a:t>allowing to </a:t>
            </a:r>
            <a:r>
              <a:rPr sz="1100" i="1" dirty="0">
                <a:solidFill>
                  <a:srgbClr val="5F5F5F"/>
                </a:solidFill>
                <a:latin typeface="Times New Roman"/>
                <a:cs typeface="Times New Roman"/>
              </a:rPr>
              <a:t>use </a:t>
            </a:r>
            <a:r>
              <a:rPr sz="1100" i="1" spc="-5" dirty="0">
                <a:solidFill>
                  <a:srgbClr val="5F5F5F"/>
                </a:solidFill>
                <a:latin typeface="Times New Roman"/>
                <a:cs typeface="Times New Roman"/>
              </a:rPr>
              <a:t>the </a:t>
            </a:r>
            <a:r>
              <a:rPr sz="1100" i="1" dirty="0">
                <a:solidFill>
                  <a:srgbClr val="5F5F5F"/>
                </a:solidFill>
                <a:latin typeface="Times New Roman"/>
                <a:cs typeface="Times New Roman"/>
              </a:rPr>
              <a:t>announced </a:t>
            </a:r>
            <a:r>
              <a:rPr sz="1100" i="1" spc="-5" dirty="0">
                <a:solidFill>
                  <a:srgbClr val="5F5F5F"/>
                </a:solidFill>
                <a:latin typeface="Times New Roman"/>
                <a:cs typeface="Times New Roman"/>
              </a:rPr>
              <a:t>torques while  </a:t>
            </a:r>
            <a:r>
              <a:rPr sz="1100" i="1" dirty="0">
                <a:solidFill>
                  <a:srgbClr val="5F5F5F"/>
                </a:solidFill>
                <a:latin typeface="Times New Roman"/>
                <a:cs typeface="Times New Roman"/>
              </a:rPr>
              <a:t>keeping </a:t>
            </a:r>
            <a:r>
              <a:rPr sz="1100" i="1" spc="-5" dirty="0">
                <a:solidFill>
                  <a:srgbClr val="5F5F5F"/>
                </a:solidFill>
                <a:latin typeface="Times New Roman"/>
                <a:cs typeface="Times New Roman"/>
              </a:rPr>
              <a:t>their accuracy </a:t>
            </a:r>
            <a:r>
              <a:rPr sz="1100" i="1" dirty="0">
                <a:solidFill>
                  <a:srgbClr val="5F5F5F"/>
                </a:solidFill>
                <a:latin typeface="Times New Roman"/>
                <a:cs typeface="Times New Roman"/>
              </a:rPr>
              <a:t>for </a:t>
            </a:r>
            <a:r>
              <a:rPr sz="1100" i="1" spc="-5" dirty="0">
                <a:solidFill>
                  <a:srgbClr val="5F5F5F"/>
                </a:solidFill>
                <a:latin typeface="Times New Roman"/>
                <a:cs typeface="Times New Roman"/>
              </a:rPr>
              <a:t>many</a:t>
            </a:r>
            <a:r>
              <a:rPr sz="1100" i="1" spc="-25" dirty="0">
                <a:solidFill>
                  <a:srgbClr val="5F5F5F"/>
                </a:solidFill>
                <a:latin typeface="Times New Roman"/>
                <a:cs typeface="Times New Roman"/>
              </a:rPr>
              <a:t> </a:t>
            </a:r>
            <a:r>
              <a:rPr sz="1100" i="1" spc="-5" dirty="0">
                <a:solidFill>
                  <a:srgbClr val="5F5F5F"/>
                </a:solidFill>
                <a:latin typeface="Times New Roman"/>
                <a:cs typeface="Times New Roman"/>
              </a:rPr>
              <a:t>years</a:t>
            </a:r>
            <a:endParaRPr sz="1100">
              <a:latin typeface="Times New Roman"/>
              <a:cs typeface="Times New Roman"/>
            </a:endParaRPr>
          </a:p>
        </p:txBody>
      </p:sp>
      <p:sp>
        <p:nvSpPr>
          <p:cNvPr id="24" name="object 24"/>
          <p:cNvSpPr txBox="1"/>
          <p:nvPr/>
        </p:nvSpPr>
        <p:spPr>
          <a:xfrm>
            <a:off x="4121022" y="2930397"/>
            <a:ext cx="2957195" cy="864869"/>
          </a:xfrm>
          <a:prstGeom prst="rect">
            <a:avLst/>
          </a:prstGeom>
        </p:spPr>
        <p:txBody>
          <a:bodyPr vert="horz" wrap="square" lIns="0" tIns="12700" rIns="0" bIns="0" rtlCol="0">
            <a:spAutoFit/>
          </a:bodyPr>
          <a:lstStyle/>
          <a:p>
            <a:pPr marL="155575" marR="5080" indent="-143510" algn="just">
              <a:lnSpc>
                <a:spcPct val="100000"/>
              </a:lnSpc>
              <a:spcBef>
                <a:spcPts val="100"/>
              </a:spcBef>
              <a:buFont typeface="Times New Roman"/>
              <a:buChar char="•"/>
              <a:tabLst>
                <a:tab pos="156210" algn="l"/>
              </a:tabLst>
            </a:pPr>
            <a:r>
              <a:rPr sz="1100" i="1" dirty="0">
                <a:solidFill>
                  <a:srgbClr val="5F5F5F"/>
                </a:solidFill>
                <a:latin typeface="Times New Roman"/>
                <a:cs typeface="Times New Roman"/>
              </a:rPr>
              <a:t>They can </a:t>
            </a:r>
            <a:r>
              <a:rPr sz="1100" i="1" spc="-5" dirty="0">
                <a:solidFill>
                  <a:srgbClr val="5F5F5F"/>
                </a:solidFill>
                <a:latin typeface="Times New Roman"/>
                <a:cs typeface="Times New Roman"/>
              </a:rPr>
              <a:t>operate outside </a:t>
            </a:r>
            <a:r>
              <a:rPr sz="1100" i="1" dirty="0">
                <a:solidFill>
                  <a:srgbClr val="5F5F5F"/>
                </a:solidFill>
                <a:latin typeface="Times New Roman"/>
                <a:cs typeface="Times New Roman"/>
              </a:rPr>
              <a:t>(IP54, temperature –  20° C to +50° </a:t>
            </a:r>
            <a:r>
              <a:rPr sz="1100" i="1" spc="-5" dirty="0">
                <a:solidFill>
                  <a:srgbClr val="5F5F5F"/>
                </a:solidFill>
                <a:latin typeface="Times New Roman"/>
                <a:cs typeface="Times New Roman"/>
              </a:rPr>
              <a:t>C).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frames are made </a:t>
            </a:r>
            <a:r>
              <a:rPr sz="1100" i="1" spc="-10" dirty="0">
                <a:solidFill>
                  <a:srgbClr val="5F5F5F"/>
                </a:solidFill>
                <a:latin typeface="Times New Roman"/>
                <a:cs typeface="Times New Roman"/>
              </a:rPr>
              <a:t>of  </a:t>
            </a:r>
            <a:r>
              <a:rPr sz="1100" i="1" spc="-5" dirty="0">
                <a:solidFill>
                  <a:srgbClr val="5F5F5F"/>
                </a:solidFill>
                <a:latin typeface="Times New Roman"/>
                <a:cs typeface="Times New Roman"/>
              </a:rPr>
              <a:t>aluminium </a:t>
            </a:r>
            <a:r>
              <a:rPr sz="1100" i="1" dirty="0">
                <a:solidFill>
                  <a:srgbClr val="5F5F5F"/>
                </a:solidFill>
                <a:latin typeface="Times New Roman"/>
                <a:cs typeface="Times New Roman"/>
              </a:rPr>
              <a:t>or </a:t>
            </a:r>
            <a:r>
              <a:rPr sz="1100" i="1" spc="-5" dirty="0">
                <a:solidFill>
                  <a:srgbClr val="5F5F5F"/>
                </a:solidFill>
                <a:latin typeface="Times New Roman"/>
                <a:cs typeface="Times New Roman"/>
              </a:rPr>
              <a:t>steel depending </a:t>
            </a:r>
            <a:r>
              <a:rPr sz="1100" i="1" dirty="0">
                <a:solidFill>
                  <a:srgbClr val="5F5F5F"/>
                </a:solidFill>
                <a:latin typeface="Times New Roman"/>
                <a:cs typeface="Times New Roman"/>
              </a:rPr>
              <a:t>on </a:t>
            </a:r>
            <a:r>
              <a:rPr sz="1100" i="1" spc="-5" dirty="0">
                <a:solidFill>
                  <a:srgbClr val="5F5F5F"/>
                </a:solidFill>
                <a:latin typeface="Times New Roman"/>
                <a:cs typeface="Times New Roman"/>
              </a:rPr>
              <a:t>the models.  </a:t>
            </a:r>
            <a:r>
              <a:rPr sz="1100" i="1" dirty="0">
                <a:solidFill>
                  <a:srgbClr val="5F5F5F"/>
                </a:solidFill>
                <a:latin typeface="Times New Roman"/>
                <a:cs typeface="Times New Roman"/>
              </a:rPr>
              <a:t>They </a:t>
            </a:r>
            <a:r>
              <a:rPr sz="1100" i="1" spc="-5" dirty="0">
                <a:solidFill>
                  <a:srgbClr val="5F5F5F"/>
                </a:solidFill>
                <a:latin typeface="Times New Roman"/>
                <a:cs typeface="Times New Roman"/>
              </a:rPr>
              <a:t>receive </a:t>
            </a:r>
            <a:r>
              <a:rPr sz="1100" i="1" dirty="0">
                <a:solidFill>
                  <a:srgbClr val="5F5F5F"/>
                </a:solidFill>
                <a:latin typeface="Times New Roman"/>
                <a:cs typeface="Times New Roman"/>
              </a:rPr>
              <a:t>a seaside </a:t>
            </a:r>
            <a:r>
              <a:rPr sz="1100" i="1" spc="-5" dirty="0">
                <a:solidFill>
                  <a:srgbClr val="5F5F5F"/>
                </a:solidFill>
                <a:latin typeface="Times New Roman"/>
                <a:cs typeface="Times New Roman"/>
              </a:rPr>
              <a:t>quality anti corrosion  treatment</a:t>
            </a:r>
            <a:endParaRPr sz="1100">
              <a:latin typeface="Times New Roman"/>
              <a:cs typeface="Times New Roman"/>
            </a:endParaRPr>
          </a:p>
        </p:txBody>
      </p:sp>
      <p:sp>
        <p:nvSpPr>
          <p:cNvPr id="25" name="object 25"/>
          <p:cNvSpPr txBox="1"/>
          <p:nvPr/>
        </p:nvSpPr>
        <p:spPr>
          <a:xfrm>
            <a:off x="4121022" y="3935094"/>
            <a:ext cx="2825115" cy="696595"/>
          </a:xfrm>
          <a:prstGeom prst="rect">
            <a:avLst/>
          </a:prstGeom>
        </p:spPr>
        <p:txBody>
          <a:bodyPr vert="horz" wrap="square" lIns="0" tIns="12700" rIns="0" bIns="0" rtlCol="0">
            <a:spAutoFit/>
          </a:bodyPr>
          <a:lstStyle/>
          <a:p>
            <a:pPr marL="155575" marR="5080" indent="-143510" algn="just">
              <a:lnSpc>
                <a:spcPct val="100000"/>
              </a:lnSpc>
              <a:spcBef>
                <a:spcPts val="100"/>
              </a:spcBef>
              <a:buFont typeface="Times New Roman"/>
              <a:buChar char="•"/>
              <a:tabLst>
                <a:tab pos="156210" algn="l"/>
              </a:tabLst>
            </a:pP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ACC </a:t>
            </a:r>
            <a:r>
              <a:rPr sz="1100" i="1" dirty="0">
                <a:solidFill>
                  <a:srgbClr val="5F5F5F"/>
                </a:solidFill>
                <a:latin typeface="Times New Roman"/>
                <a:cs typeface="Times New Roman"/>
              </a:rPr>
              <a:t>control </a:t>
            </a:r>
            <a:r>
              <a:rPr sz="1100" i="1" spc="-5" dirty="0">
                <a:solidFill>
                  <a:srgbClr val="5F5F5F"/>
                </a:solidFill>
                <a:latin typeface="Times New Roman"/>
                <a:cs typeface="Times New Roman"/>
              </a:rPr>
              <a:t>units contribute </a:t>
            </a:r>
            <a:r>
              <a:rPr sz="1100" i="1" dirty="0">
                <a:solidFill>
                  <a:srgbClr val="5F5F5F"/>
                </a:solidFill>
                <a:latin typeface="Times New Roman"/>
                <a:cs typeface="Times New Roman"/>
              </a:rPr>
              <a:t>to </a:t>
            </a:r>
            <a:r>
              <a:rPr sz="1100" i="1" spc="-5" dirty="0">
                <a:solidFill>
                  <a:srgbClr val="5F5F5F"/>
                </a:solidFill>
                <a:latin typeface="Times New Roman"/>
                <a:cs typeface="Times New Roman"/>
              </a:rPr>
              <a:t>the long  </a:t>
            </a:r>
            <a:r>
              <a:rPr sz="1100" i="1" dirty="0">
                <a:solidFill>
                  <a:srgbClr val="5F5F5F"/>
                </a:solidFill>
                <a:latin typeface="Times New Roman"/>
                <a:cs typeface="Times New Roman"/>
              </a:rPr>
              <a:t>lasting </a:t>
            </a:r>
            <a:r>
              <a:rPr sz="1100" i="1" spc="-5" dirty="0">
                <a:solidFill>
                  <a:srgbClr val="5F5F5F"/>
                </a:solidFill>
                <a:latin typeface="Times New Roman"/>
                <a:cs typeface="Times New Roman"/>
              </a:rPr>
              <a:t>life </a:t>
            </a:r>
            <a:r>
              <a:rPr sz="1100" i="1" spc="-10" dirty="0">
                <a:solidFill>
                  <a:srgbClr val="5F5F5F"/>
                </a:solidFill>
                <a:latin typeface="Times New Roman"/>
                <a:cs typeface="Times New Roman"/>
              </a:rPr>
              <a:t>of </a:t>
            </a:r>
            <a:r>
              <a:rPr sz="1100" i="1" spc="-5" dirty="0">
                <a:solidFill>
                  <a:srgbClr val="5F5F5F"/>
                </a:solidFill>
                <a:latin typeface="Times New Roman"/>
                <a:cs typeface="Times New Roman"/>
              </a:rPr>
              <a:t>the positioners using their  </a:t>
            </a:r>
            <a:r>
              <a:rPr sz="1100" i="1" dirty="0">
                <a:solidFill>
                  <a:srgbClr val="5F5F5F"/>
                </a:solidFill>
                <a:latin typeface="Times New Roman"/>
                <a:cs typeface="Times New Roman"/>
              </a:rPr>
              <a:t>overload </a:t>
            </a:r>
            <a:r>
              <a:rPr sz="1100" i="1" spc="-5" dirty="0">
                <a:solidFill>
                  <a:srgbClr val="5F5F5F"/>
                </a:solidFill>
                <a:latin typeface="Times New Roman"/>
                <a:cs typeface="Times New Roman"/>
              </a:rPr>
              <a:t>protection function </a:t>
            </a:r>
            <a:r>
              <a:rPr sz="1100" i="1" dirty="0">
                <a:solidFill>
                  <a:srgbClr val="5F5F5F"/>
                </a:solidFill>
                <a:latin typeface="Times New Roman"/>
                <a:cs typeface="Times New Roman"/>
              </a:rPr>
              <a:t>and the </a:t>
            </a:r>
            <a:r>
              <a:rPr sz="1100" i="1" spc="-5" dirty="0">
                <a:solidFill>
                  <a:srgbClr val="5F5F5F"/>
                </a:solidFill>
                <a:latin typeface="Times New Roman"/>
                <a:cs typeface="Times New Roman"/>
              </a:rPr>
              <a:t>filtering  </a:t>
            </a:r>
            <a:r>
              <a:rPr sz="1100" i="1" dirty="0">
                <a:solidFill>
                  <a:srgbClr val="5F5F5F"/>
                </a:solidFill>
                <a:latin typeface="Times New Roman"/>
                <a:cs typeface="Times New Roman"/>
              </a:rPr>
              <a:t>of wrong</a:t>
            </a:r>
            <a:r>
              <a:rPr sz="1100" i="1" spc="-10" dirty="0">
                <a:solidFill>
                  <a:srgbClr val="5F5F5F"/>
                </a:solidFill>
                <a:latin typeface="Times New Roman"/>
                <a:cs typeface="Times New Roman"/>
              </a:rPr>
              <a:t> </a:t>
            </a:r>
            <a:r>
              <a:rPr sz="1100" i="1" dirty="0">
                <a:solidFill>
                  <a:srgbClr val="5F5F5F"/>
                </a:solidFill>
                <a:latin typeface="Times New Roman"/>
                <a:cs typeface="Times New Roman"/>
              </a:rPr>
              <a:t>keying.</a:t>
            </a:r>
            <a:endParaRPr sz="1100">
              <a:latin typeface="Times New Roman"/>
              <a:cs typeface="Times New Roman"/>
            </a:endParaRPr>
          </a:p>
        </p:txBody>
      </p:sp>
      <p:sp>
        <p:nvSpPr>
          <p:cNvPr id="26" name="object 26"/>
          <p:cNvSpPr txBox="1"/>
          <p:nvPr/>
        </p:nvSpPr>
        <p:spPr>
          <a:xfrm>
            <a:off x="4264533" y="4771770"/>
            <a:ext cx="915669" cy="193675"/>
          </a:xfrm>
          <a:prstGeom prst="rect">
            <a:avLst/>
          </a:prstGeom>
        </p:spPr>
        <p:txBody>
          <a:bodyPr vert="horz" wrap="square" lIns="0" tIns="13335" rIns="0" bIns="0" rtlCol="0">
            <a:spAutoFit/>
          </a:bodyPr>
          <a:lstStyle/>
          <a:p>
            <a:pPr marL="12700">
              <a:lnSpc>
                <a:spcPct val="100000"/>
              </a:lnSpc>
              <a:spcBef>
                <a:spcPts val="105"/>
              </a:spcBef>
            </a:pPr>
            <a:r>
              <a:rPr sz="1100" i="1" dirty="0">
                <a:solidFill>
                  <a:srgbClr val="5F5F5F"/>
                </a:solidFill>
                <a:latin typeface="Times New Roman"/>
                <a:cs typeface="Times New Roman"/>
              </a:rPr>
              <a:t>1-</a:t>
            </a:r>
            <a:r>
              <a:rPr sz="1100" i="1" spc="-40" dirty="0">
                <a:solidFill>
                  <a:srgbClr val="5F5F5F"/>
                </a:solidFill>
                <a:latin typeface="Times New Roman"/>
                <a:cs typeface="Times New Roman"/>
              </a:rPr>
              <a:t> </a:t>
            </a:r>
            <a:r>
              <a:rPr sz="1100" i="1" spc="-5" dirty="0">
                <a:solidFill>
                  <a:srgbClr val="5F5F5F"/>
                </a:solidFill>
                <a:latin typeface="Times New Roman"/>
                <a:cs typeface="Times New Roman"/>
              </a:rPr>
              <a:t>ROTATIONS</a:t>
            </a:r>
            <a:endParaRPr sz="1100">
              <a:latin typeface="Times New Roman"/>
              <a:cs typeface="Times New Roman"/>
            </a:endParaRPr>
          </a:p>
        </p:txBody>
      </p:sp>
      <p:sp>
        <p:nvSpPr>
          <p:cNvPr id="27" name="object 27"/>
          <p:cNvSpPr txBox="1"/>
          <p:nvPr/>
        </p:nvSpPr>
        <p:spPr>
          <a:xfrm>
            <a:off x="4122546" y="5107050"/>
            <a:ext cx="2827020" cy="1364615"/>
          </a:xfrm>
          <a:prstGeom prst="rect">
            <a:avLst/>
          </a:prstGeom>
        </p:spPr>
        <p:txBody>
          <a:bodyPr vert="horz" wrap="square" lIns="0" tIns="13335" rIns="0" bIns="0" rtlCol="0">
            <a:spAutoFit/>
          </a:bodyPr>
          <a:lstStyle/>
          <a:p>
            <a:pPr marL="157480" marR="5080" indent="-145415" algn="just">
              <a:lnSpc>
                <a:spcPct val="99800"/>
              </a:lnSpc>
              <a:spcBef>
                <a:spcPts val="105"/>
              </a:spcBef>
              <a:buFont typeface="Times New Roman"/>
              <a:buChar char="•"/>
              <a:tabLst>
                <a:tab pos="154940" algn="l"/>
              </a:tabLst>
            </a:pP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rotating positioners </a:t>
            </a:r>
            <a:r>
              <a:rPr sz="1100" i="1" dirty="0">
                <a:solidFill>
                  <a:srgbClr val="5F5F5F"/>
                </a:solidFill>
                <a:latin typeface="Times New Roman"/>
                <a:cs typeface="Times New Roman"/>
              </a:rPr>
              <a:t>have </a:t>
            </a:r>
            <a:r>
              <a:rPr sz="1100" i="1" spc="-5" dirty="0">
                <a:solidFill>
                  <a:srgbClr val="5F5F5F"/>
                </a:solidFill>
                <a:latin typeface="Times New Roman"/>
                <a:cs typeface="Times New Roman"/>
              </a:rPr>
              <a:t>the same  kinematics. The axis </a:t>
            </a:r>
            <a:r>
              <a:rPr sz="1100" i="1" dirty="0">
                <a:solidFill>
                  <a:srgbClr val="5F5F5F"/>
                </a:solidFill>
                <a:latin typeface="Times New Roman"/>
                <a:cs typeface="Times New Roman"/>
              </a:rPr>
              <a:t>is </a:t>
            </a:r>
            <a:r>
              <a:rPr sz="1100" i="1" spc="-5" dirty="0">
                <a:solidFill>
                  <a:srgbClr val="5F5F5F"/>
                </a:solidFill>
                <a:latin typeface="Times New Roman"/>
                <a:cs typeface="Times New Roman"/>
              </a:rPr>
              <a:t>guided </a:t>
            </a:r>
            <a:r>
              <a:rPr sz="1100" i="1" dirty="0">
                <a:solidFill>
                  <a:srgbClr val="5F5F5F"/>
                </a:solidFill>
                <a:latin typeface="Times New Roman"/>
                <a:cs typeface="Times New Roman"/>
              </a:rPr>
              <a:t>by a </a:t>
            </a:r>
            <a:r>
              <a:rPr sz="1100" i="1" spc="-5" dirty="0">
                <a:solidFill>
                  <a:srgbClr val="5F5F5F"/>
                </a:solidFill>
                <a:latin typeface="Times New Roman"/>
                <a:cs typeface="Times New Roman"/>
              </a:rPr>
              <a:t>slewing  </a:t>
            </a:r>
            <a:r>
              <a:rPr sz="1100" i="1" dirty="0">
                <a:solidFill>
                  <a:srgbClr val="5F5F5F"/>
                </a:solidFill>
                <a:latin typeface="Times New Roman"/>
                <a:cs typeface="Times New Roman"/>
              </a:rPr>
              <a:t>ring </a:t>
            </a:r>
            <a:r>
              <a:rPr sz="1100" i="1" spc="-5" dirty="0">
                <a:solidFill>
                  <a:srgbClr val="5F5F5F"/>
                </a:solidFill>
                <a:latin typeface="Times New Roman"/>
                <a:cs typeface="Times New Roman"/>
              </a:rPr>
              <a:t>with prestressed accuracy crossed rollers.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external part </a:t>
            </a:r>
            <a:r>
              <a:rPr sz="1100" i="1" spc="-10" dirty="0">
                <a:solidFill>
                  <a:srgbClr val="5F5F5F"/>
                </a:solidFill>
                <a:latin typeface="Times New Roman"/>
                <a:cs typeface="Times New Roman"/>
              </a:rPr>
              <a:t>of </a:t>
            </a:r>
            <a:r>
              <a:rPr sz="1100" i="1" spc="-5" dirty="0">
                <a:solidFill>
                  <a:srgbClr val="5F5F5F"/>
                </a:solidFill>
                <a:latin typeface="Times New Roman"/>
                <a:cs typeface="Times New Roman"/>
              </a:rPr>
              <a:t>the slewing ring </a:t>
            </a:r>
            <a:r>
              <a:rPr sz="1100" i="1" dirty="0">
                <a:solidFill>
                  <a:srgbClr val="5F5F5F"/>
                </a:solidFill>
                <a:latin typeface="Times New Roman"/>
                <a:cs typeface="Times New Roman"/>
              </a:rPr>
              <a:t>is </a:t>
            </a:r>
            <a:r>
              <a:rPr sz="1100" i="1" spc="-5" dirty="0">
                <a:solidFill>
                  <a:srgbClr val="5F5F5F"/>
                </a:solidFill>
                <a:latin typeface="Times New Roman"/>
                <a:cs typeface="Times New Roman"/>
              </a:rPr>
              <a:t>fixed  </a:t>
            </a:r>
            <a:r>
              <a:rPr sz="1100" i="1" dirty="0">
                <a:solidFill>
                  <a:srgbClr val="5F5F5F"/>
                </a:solidFill>
                <a:latin typeface="Times New Roman"/>
                <a:cs typeface="Times New Roman"/>
              </a:rPr>
              <a:t>on the frame, </a:t>
            </a:r>
            <a:r>
              <a:rPr sz="1100" i="1" spc="-5" dirty="0">
                <a:solidFill>
                  <a:srgbClr val="5F5F5F"/>
                </a:solidFill>
                <a:latin typeface="Times New Roman"/>
                <a:cs typeface="Times New Roman"/>
              </a:rPr>
              <a:t>the inner </a:t>
            </a:r>
            <a:r>
              <a:rPr sz="1100" i="1" dirty="0">
                <a:solidFill>
                  <a:srgbClr val="5F5F5F"/>
                </a:solidFill>
                <a:latin typeface="Times New Roman"/>
                <a:cs typeface="Times New Roman"/>
              </a:rPr>
              <a:t>part of </a:t>
            </a:r>
            <a:r>
              <a:rPr sz="1100" i="1" spc="-5" dirty="0">
                <a:solidFill>
                  <a:srgbClr val="5F5F5F"/>
                </a:solidFill>
                <a:latin typeface="Times New Roman"/>
                <a:cs typeface="Times New Roman"/>
              </a:rPr>
              <a:t>the </a:t>
            </a:r>
            <a:r>
              <a:rPr sz="1100" i="1" dirty="0">
                <a:solidFill>
                  <a:srgbClr val="5F5F5F"/>
                </a:solidFill>
                <a:latin typeface="Times New Roman"/>
                <a:cs typeface="Times New Roman"/>
              </a:rPr>
              <a:t>slewing </a:t>
            </a:r>
            <a:r>
              <a:rPr sz="1100" i="1" spc="-5" dirty="0">
                <a:solidFill>
                  <a:srgbClr val="5F5F5F"/>
                </a:solidFill>
                <a:latin typeface="Times New Roman"/>
                <a:cs typeface="Times New Roman"/>
              </a:rPr>
              <a:t>ring  </a:t>
            </a:r>
            <a:r>
              <a:rPr sz="1100" i="1" dirty="0">
                <a:solidFill>
                  <a:srgbClr val="5F5F5F"/>
                </a:solidFill>
                <a:latin typeface="Times New Roman"/>
                <a:cs typeface="Times New Roman"/>
              </a:rPr>
              <a:t>has teeth driven </a:t>
            </a:r>
            <a:r>
              <a:rPr sz="1100" i="1" spc="-10" dirty="0">
                <a:solidFill>
                  <a:srgbClr val="5F5F5F"/>
                </a:solidFill>
                <a:latin typeface="Times New Roman"/>
                <a:cs typeface="Times New Roman"/>
              </a:rPr>
              <a:t>by </a:t>
            </a:r>
            <a:r>
              <a:rPr sz="1100" i="1" dirty="0">
                <a:solidFill>
                  <a:srgbClr val="5F5F5F"/>
                </a:solidFill>
                <a:latin typeface="Times New Roman"/>
                <a:cs typeface="Times New Roman"/>
              </a:rPr>
              <a:t>an </a:t>
            </a:r>
            <a:r>
              <a:rPr sz="1100" i="1" spc="-5" dirty="0">
                <a:solidFill>
                  <a:srgbClr val="5F5F5F"/>
                </a:solidFill>
                <a:latin typeface="Times New Roman"/>
                <a:cs typeface="Times New Roman"/>
              </a:rPr>
              <a:t>irreversible geared  </a:t>
            </a:r>
            <a:r>
              <a:rPr sz="1100" i="1" dirty="0">
                <a:solidFill>
                  <a:srgbClr val="5F5F5F"/>
                </a:solidFill>
                <a:latin typeface="Times New Roman"/>
                <a:cs typeface="Times New Roman"/>
              </a:rPr>
              <a:t>motor. The </a:t>
            </a:r>
            <a:r>
              <a:rPr sz="1100" i="1" spc="-5" dirty="0">
                <a:solidFill>
                  <a:srgbClr val="5F5F5F"/>
                </a:solidFill>
                <a:latin typeface="Times New Roman"/>
                <a:cs typeface="Times New Roman"/>
              </a:rPr>
              <a:t>brushless servo motor are fitted  </a:t>
            </a:r>
            <a:r>
              <a:rPr sz="1100" i="1" dirty="0">
                <a:solidFill>
                  <a:srgbClr val="5F5F5F"/>
                </a:solidFill>
                <a:latin typeface="Times New Roman"/>
                <a:cs typeface="Times New Roman"/>
              </a:rPr>
              <a:t>with a</a:t>
            </a:r>
            <a:r>
              <a:rPr sz="1100" i="1" spc="-15" dirty="0">
                <a:solidFill>
                  <a:srgbClr val="5F5F5F"/>
                </a:solidFill>
                <a:latin typeface="Times New Roman"/>
                <a:cs typeface="Times New Roman"/>
              </a:rPr>
              <a:t> </a:t>
            </a:r>
            <a:r>
              <a:rPr sz="1100" i="1" spc="-5" dirty="0">
                <a:solidFill>
                  <a:srgbClr val="5F5F5F"/>
                </a:solidFill>
                <a:latin typeface="Times New Roman"/>
                <a:cs typeface="Times New Roman"/>
              </a:rPr>
              <a:t>resolver.</a:t>
            </a:r>
            <a:endParaRPr sz="1100">
              <a:latin typeface="Times New Roman"/>
              <a:cs typeface="Times New Roman"/>
            </a:endParaRPr>
          </a:p>
        </p:txBody>
      </p:sp>
      <p:sp>
        <p:nvSpPr>
          <p:cNvPr id="28" name="object 28"/>
          <p:cNvSpPr txBox="1"/>
          <p:nvPr/>
        </p:nvSpPr>
        <p:spPr>
          <a:xfrm>
            <a:off x="4121022" y="6613016"/>
            <a:ext cx="2827020" cy="1198245"/>
          </a:xfrm>
          <a:prstGeom prst="rect">
            <a:avLst/>
          </a:prstGeom>
        </p:spPr>
        <p:txBody>
          <a:bodyPr vert="horz" wrap="square" lIns="0" tIns="13335" rIns="0" bIns="0" rtlCol="0">
            <a:spAutoFit/>
          </a:bodyPr>
          <a:lstStyle/>
          <a:p>
            <a:pPr marL="155575" marR="5080" indent="-143510" algn="just">
              <a:lnSpc>
                <a:spcPct val="99800"/>
              </a:lnSpc>
              <a:spcBef>
                <a:spcPts val="105"/>
              </a:spcBef>
              <a:buFont typeface="Times New Roman"/>
              <a:buChar char="•"/>
              <a:tabLst>
                <a:tab pos="156210" algn="l"/>
              </a:tabLst>
            </a:pPr>
            <a:r>
              <a:rPr sz="1100" i="1" dirty="0">
                <a:solidFill>
                  <a:srgbClr val="5F5F5F"/>
                </a:solidFill>
                <a:latin typeface="Times New Roman"/>
                <a:cs typeface="Times New Roman"/>
              </a:rPr>
              <a:t>The standard </a:t>
            </a:r>
            <a:r>
              <a:rPr sz="1100" i="1" spc="-5" dirty="0">
                <a:solidFill>
                  <a:srgbClr val="5F5F5F"/>
                </a:solidFill>
                <a:latin typeface="Times New Roman"/>
                <a:cs typeface="Times New Roman"/>
              </a:rPr>
              <a:t>position recopy </a:t>
            </a:r>
            <a:r>
              <a:rPr sz="1100" i="1" dirty="0">
                <a:solidFill>
                  <a:srgbClr val="5F5F5F"/>
                </a:solidFill>
                <a:latin typeface="Times New Roman"/>
                <a:cs typeface="Times New Roman"/>
              </a:rPr>
              <a:t>is </a:t>
            </a:r>
            <a:r>
              <a:rPr sz="1100" i="1" spc="-5" dirty="0">
                <a:solidFill>
                  <a:srgbClr val="5F5F5F"/>
                </a:solidFill>
                <a:latin typeface="Times New Roman"/>
                <a:cs typeface="Times New Roman"/>
              </a:rPr>
              <a:t>performed </a:t>
            </a:r>
            <a:r>
              <a:rPr sz="1100" i="1" spc="-10" dirty="0">
                <a:solidFill>
                  <a:srgbClr val="5F5F5F"/>
                </a:solidFill>
                <a:latin typeface="Times New Roman"/>
                <a:cs typeface="Times New Roman"/>
              </a:rPr>
              <a:t>by  </a:t>
            </a:r>
            <a:r>
              <a:rPr sz="1100" i="1" dirty="0">
                <a:solidFill>
                  <a:srgbClr val="5F5F5F"/>
                </a:solidFill>
                <a:latin typeface="Times New Roman"/>
                <a:cs typeface="Times New Roman"/>
              </a:rPr>
              <a:t>a </a:t>
            </a:r>
            <a:r>
              <a:rPr sz="1100" i="1" spc="-5" dirty="0">
                <a:solidFill>
                  <a:srgbClr val="5F5F5F"/>
                </a:solidFill>
                <a:latin typeface="Times New Roman"/>
                <a:cs typeface="Times New Roman"/>
              </a:rPr>
              <a:t>multi-turn absolute optical encoder </a:t>
            </a:r>
            <a:r>
              <a:rPr sz="1100" i="1" dirty="0">
                <a:solidFill>
                  <a:srgbClr val="5F5F5F"/>
                </a:solidFill>
                <a:latin typeface="Times New Roman"/>
                <a:cs typeface="Times New Roman"/>
              </a:rPr>
              <a:t>driven </a:t>
            </a:r>
            <a:r>
              <a:rPr sz="1100" i="1" spc="-10" dirty="0">
                <a:solidFill>
                  <a:srgbClr val="5F5F5F"/>
                </a:solidFill>
                <a:latin typeface="Times New Roman"/>
                <a:cs typeface="Times New Roman"/>
              </a:rPr>
              <a:t>by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slewing </a:t>
            </a:r>
            <a:r>
              <a:rPr sz="1100" i="1" dirty="0">
                <a:solidFill>
                  <a:srgbClr val="5F5F5F"/>
                </a:solidFill>
                <a:latin typeface="Times New Roman"/>
                <a:cs typeface="Times New Roman"/>
              </a:rPr>
              <a:t>ring </a:t>
            </a:r>
            <a:r>
              <a:rPr sz="1100" i="1" spc="-5" dirty="0">
                <a:solidFill>
                  <a:srgbClr val="5F5F5F"/>
                </a:solidFill>
                <a:latin typeface="Times New Roman"/>
                <a:cs typeface="Times New Roman"/>
              </a:rPr>
              <a:t>teeth via </a:t>
            </a:r>
            <a:r>
              <a:rPr sz="1100" i="1" dirty="0">
                <a:solidFill>
                  <a:srgbClr val="5F5F5F"/>
                </a:solidFill>
                <a:latin typeface="Times New Roman"/>
                <a:cs typeface="Times New Roman"/>
              </a:rPr>
              <a:t>accurate </a:t>
            </a:r>
            <a:r>
              <a:rPr sz="1100" i="1" spc="-5" dirty="0">
                <a:solidFill>
                  <a:srgbClr val="5F5F5F"/>
                </a:solidFill>
                <a:latin typeface="Times New Roman"/>
                <a:cs typeface="Times New Roman"/>
              </a:rPr>
              <a:t>gears with  </a:t>
            </a:r>
            <a:r>
              <a:rPr sz="1100" i="1" dirty="0">
                <a:solidFill>
                  <a:srgbClr val="5F5F5F"/>
                </a:solidFill>
                <a:latin typeface="Times New Roman"/>
                <a:cs typeface="Times New Roman"/>
              </a:rPr>
              <a:t>backlash </a:t>
            </a:r>
            <a:r>
              <a:rPr sz="1100" i="1" spc="-5" dirty="0">
                <a:solidFill>
                  <a:srgbClr val="5F5F5F"/>
                </a:solidFill>
                <a:latin typeface="Times New Roman"/>
                <a:cs typeface="Times New Roman"/>
              </a:rPr>
              <a:t>compensation. </a:t>
            </a:r>
            <a:r>
              <a:rPr sz="1100" i="1" dirty="0">
                <a:solidFill>
                  <a:srgbClr val="5F5F5F"/>
                </a:solidFill>
                <a:latin typeface="Times New Roman"/>
                <a:cs typeface="Times New Roman"/>
              </a:rPr>
              <a:t>In </a:t>
            </a:r>
            <a:r>
              <a:rPr sz="1100" i="1" spc="-5" dirty="0">
                <a:solidFill>
                  <a:srgbClr val="5F5F5F"/>
                </a:solidFill>
                <a:latin typeface="Times New Roman"/>
                <a:cs typeface="Times New Roman"/>
              </a:rPr>
              <a:t>option,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recopy  </a:t>
            </a:r>
            <a:r>
              <a:rPr sz="1100" i="1" dirty="0">
                <a:solidFill>
                  <a:srgbClr val="5F5F5F"/>
                </a:solidFill>
                <a:latin typeface="Times New Roman"/>
                <a:cs typeface="Times New Roman"/>
              </a:rPr>
              <a:t>can </a:t>
            </a:r>
            <a:r>
              <a:rPr sz="1100" i="1" spc="-10" dirty="0">
                <a:solidFill>
                  <a:srgbClr val="5F5F5F"/>
                </a:solidFill>
                <a:latin typeface="Times New Roman"/>
                <a:cs typeface="Times New Roman"/>
              </a:rPr>
              <a:t>be </a:t>
            </a:r>
            <a:r>
              <a:rPr sz="1100" i="1" spc="-5" dirty="0">
                <a:solidFill>
                  <a:srgbClr val="5F5F5F"/>
                </a:solidFill>
                <a:latin typeface="Times New Roman"/>
                <a:cs typeface="Times New Roman"/>
              </a:rPr>
              <a:t>performed </a:t>
            </a:r>
            <a:r>
              <a:rPr sz="1100" i="1" dirty="0">
                <a:solidFill>
                  <a:srgbClr val="5F5F5F"/>
                </a:solidFill>
                <a:latin typeface="Times New Roman"/>
                <a:cs typeface="Times New Roman"/>
              </a:rPr>
              <a:t>by a very </a:t>
            </a:r>
            <a:r>
              <a:rPr sz="1100" i="1" spc="-5" dirty="0">
                <a:solidFill>
                  <a:srgbClr val="5F5F5F"/>
                </a:solidFill>
                <a:latin typeface="Times New Roman"/>
                <a:cs typeface="Times New Roman"/>
              </a:rPr>
              <a:t>high accuracy  </a:t>
            </a:r>
            <a:r>
              <a:rPr sz="1100" i="1" dirty="0">
                <a:solidFill>
                  <a:srgbClr val="5F5F5F"/>
                </a:solidFill>
                <a:latin typeface="Times New Roman"/>
                <a:cs typeface="Times New Roman"/>
              </a:rPr>
              <a:t>absolute </a:t>
            </a:r>
            <a:r>
              <a:rPr sz="1100" i="1" spc="-5" dirty="0">
                <a:solidFill>
                  <a:srgbClr val="5F5F5F"/>
                </a:solidFill>
                <a:latin typeface="Times New Roman"/>
                <a:cs typeface="Times New Roman"/>
              </a:rPr>
              <a:t>optical encoder </a:t>
            </a:r>
            <a:r>
              <a:rPr sz="1100" i="1" dirty="0">
                <a:solidFill>
                  <a:srgbClr val="5F5F5F"/>
                </a:solidFill>
                <a:latin typeface="Times New Roman"/>
                <a:cs typeface="Times New Roman"/>
              </a:rPr>
              <a:t>placed </a:t>
            </a:r>
            <a:r>
              <a:rPr sz="1100" i="1" spc="-5" dirty="0">
                <a:solidFill>
                  <a:srgbClr val="5F5F5F"/>
                </a:solidFill>
                <a:latin typeface="Times New Roman"/>
                <a:cs typeface="Times New Roman"/>
              </a:rPr>
              <a:t>directly </a:t>
            </a:r>
            <a:r>
              <a:rPr sz="1100" i="1" spc="-10" dirty="0">
                <a:solidFill>
                  <a:srgbClr val="5F5F5F"/>
                </a:solidFill>
                <a:latin typeface="Times New Roman"/>
                <a:cs typeface="Times New Roman"/>
              </a:rPr>
              <a:t>on the  </a:t>
            </a:r>
            <a:r>
              <a:rPr sz="1100" i="1" dirty="0">
                <a:solidFill>
                  <a:srgbClr val="5F5F5F"/>
                </a:solidFill>
                <a:latin typeface="Times New Roman"/>
                <a:cs typeface="Times New Roman"/>
              </a:rPr>
              <a:t>axis</a:t>
            </a:r>
            <a:endParaRPr sz="1100">
              <a:latin typeface="Times New Roman"/>
              <a:cs typeface="Times New Roman"/>
            </a:endParaRPr>
          </a:p>
        </p:txBody>
      </p:sp>
      <p:sp>
        <p:nvSpPr>
          <p:cNvPr id="29" name="object 29"/>
          <p:cNvSpPr txBox="1"/>
          <p:nvPr/>
        </p:nvSpPr>
        <p:spPr>
          <a:xfrm>
            <a:off x="4121022" y="7951089"/>
            <a:ext cx="2827020" cy="361315"/>
          </a:xfrm>
          <a:prstGeom prst="rect">
            <a:avLst/>
          </a:prstGeom>
        </p:spPr>
        <p:txBody>
          <a:bodyPr vert="horz" wrap="square" lIns="0" tIns="12700" rIns="0" bIns="0" rtlCol="0">
            <a:spAutoFit/>
          </a:bodyPr>
          <a:lstStyle/>
          <a:p>
            <a:pPr marL="155575" marR="5080" indent="-143510">
              <a:lnSpc>
                <a:spcPct val="100000"/>
              </a:lnSpc>
              <a:spcBef>
                <a:spcPts val="100"/>
              </a:spcBef>
              <a:buFont typeface="Times New Roman"/>
              <a:buChar char="•"/>
              <a:tabLst>
                <a:tab pos="156210" algn="l"/>
              </a:tabLst>
            </a:pPr>
            <a:r>
              <a:rPr sz="1100" i="1" spc="-5" dirty="0">
                <a:solidFill>
                  <a:srgbClr val="5F5F5F"/>
                </a:solidFill>
                <a:latin typeface="Times New Roman"/>
                <a:cs typeface="Times New Roman"/>
              </a:rPr>
              <a:t>Only </a:t>
            </a: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small size-20 positioners use </a:t>
            </a:r>
            <a:r>
              <a:rPr sz="1100" i="1" dirty="0">
                <a:solidFill>
                  <a:srgbClr val="5F5F5F"/>
                </a:solidFill>
                <a:latin typeface="Times New Roman"/>
                <a:cs typeface="Times New Roman"/>
              </a:rPr>
              <a:t>a </a:t>
            </a:r>
            <a:r>
              <a:rPr sz="1100" i="1" spc="-5" dirty="0">
                <a:solidFill>
                  <a:srgbClr val="5F5F5F"/>
                </a:solidFill>
                <a:latin typeface="Times New Roman"/>
                <a:cs typeface="Times New Roman"/>
              </a:rPr>
              <a:t>recopy  </a:t>
            </a:r>
            <a:r>
              <a:rPr sz="1100" i="1" dirty="0">
                <a:solidFill>
                  <a:srgbClr val="5F5F5F"/>
                </a:solidFill>
                <a:latin typeface="Times New Roman"/>
                <a:cs typeface="Times New Roman"/>
              </a:rPr>
              <a:t>by </a:t>
            </a:r>
            <a:r>
              <a:rPr sz="1100" i="1" spc="-5" dirty="0">
                <a:solidFill>
                  <a:srgbClr val="5F5F5F"/>
                </a:solidFill>
                <a:latin typeface="Times New Roman"/>
                <a:cs typeface="Times New Roman"/>
              </a:rPr>
              <a:t>incremental</a:t>
            </a:r>
            <a:r>
              <a:rPr sz="1100" i="1" dirty="0">
                <a:solidFill>
                  <a:srgbClr val="5F5F5F"/>
                </a:solidFill>
                <a:latin typeface="Times New Roman"/>
                <a:cs typeface="Times New Roman"/>
              </a:rPr>
              <a:t> </a:t>
            </a:r>
            <a:r>
              <a:rPr sz="1100" i="1" spc="-5" dirty="0">
                <a:solidFill>
                  <a:srgbClr val="5F5F5F"/>
                </a:solidFill>
                <a:latin typeface="Times New Roman"/>
                <a:cs typeface="Times New Roman"/>
              </a:rPr>
              <a:t>encoder</a:t>
            </a:r>
            <a:endParaRPr sz="1100">
              <a:latin typeface="Times New Roman"/>
              <a:cs typeface="Times New Roman"/>
            </a:endParaRPr>
          </a:p>
        </p:txBody>
      </p:sp>
      <p:sp>
        <p:nvSpPr>
          <p:cNvPr id="30" name="object 30"/>
          <p:cNvSpPr txBox="1"/>
          <p:nvPr/>
        </p:nvSpPr>
        <p:spPr>
          <a:xfrm>
            <a:off x="4121022" y="8454390"/>
            <a:ext cx="2826385" cy="361315"/>
          </a:xfrm>
          <a:prstGeom prst="rect">
            <a:avLst/>
          </a:prstGeom>
        </p:spPr>
        <p:txBody>
          <a:bodyPr vert="horz" wrap="square" lIns="0" tIns="12700" rIns="0" bIns="0" rtlCol="0">
            <a:spAutoFit/>
          </a:bodyPr>
          <a:lstStyle/>
          <a:p>
            <a:pPr marL="155575" marR="5080" indent="-143510">
              <a:lnSpc>
                <a:spcPct val="100000"/>
              </a:lnSpc>
              <a:spcBef>
                <a:spcPts val="100"/>
              </a:spcBef>
              <a:buFont typeface="Times New Roman"/>
              <a:buChar char="•"/>
              <a:tabLst>
                <a:tab pos="156210" algn="l"/>
              </a:tabLst>
            </a:pP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movements are continuous </a:t>
            </a:r>
            <a:r>
              <a:rPr sz="1100" i="1" dirty="0">
                <a:solidFill>
                  <a:srgbClr val="5F5F5F"/>
                </a:solidFill>
                <a:latin typeface="Times New Roman"/>
                <a:cs typeface="Times New Roman"/>
              </a:rPr>
              <a:t>or </a:t>
            </a:r>
            <a:r>
              <a:rPr sz="1100" i="1" spc="-5" dirty="0">
                <a:solidFill>
                  <a:srgbClr val="5F5F5F"/>
                </a:solidFill>
                <a:latin typeface="Times New Roman"/>
                <a:cs typeface="Times New Roman"/>
              </a:rPr>
              <a:t>limited </a:t>
            </a:r>
            <a:r>
              <a:rPr sz="1100" i="1" spc="-10" dirty="0">
                <a:solidFill>
                  <a:srgbClr val="5F5F5F"/>
                </a:solidFill>
                <a:latin typeface="Times New Roman"/>
                <a:cs typeface="Times New Roman"/>
              </a:rPr>
              <a:t>by  </a:t>
            </a:r>
            <a:r>
              <a:rPr sz="1100" i="1" spc="-5" dirty="0">
                <a:solidFill>
                  <a:srgbClr val="5F5F5F"/>
                </a:solidFill>
                <a:latin typeface="Times New Roman"/>
                <a:cs typeface="Times New Roman"/>
              </a:rPr>
              <a:t>electrical limit</a:t>
            </a:r>
            <a:r>
              <a:rPr sz="1100" i="1" spc="10" dirty="0">
                <a:solidFill>
                  <a:srgbClr val="5F5F5F"/>
                </a:solidFill>
                <a:latin typeface="Times New Roman"/>
                <a:cs typeface="Times New Roman"/>
              </a:rPr>
              <a:t> </a:t>
            </a:r>
            <a:r>
              <a:rPr sz="1100" i="1" spc="-5" dirty="0">
                <a:solidFill>
                  <a:srgbClr val="5F5F5F"/>
                </a:solidFill>
                <a:latin typeface="Times New Roman"/>
                <a:cs typeface="Times New Roman"/>
              </a:rPr>
              <a:t>switches</a:t>
            </a:r>
            <a:endParaRPr sz="1100">
              <a:latin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sldNum" sz="quarter" idx="4294967295"/>
          </p:nvPr>
        </p:nvSpPr>
        <p:spPr>
          <a:xfrm>
            <a:off x="7339013" y="10239375"/>
            <a:ext cx="217487" cy="166688"/>
          </a:xfrm>
          <a:prstGeom prst="rect">
            <a:avLst/>
          </a:prstGeom>
        </p:spPr>
        <p:txBody>
          <a:bodyPr vert="horz" wrap="square" lIns="0" tIns="0" rIns="0" bIns="0" rtlCol="0">
            <a:spAutoFit/>
          </a:bodyPr>
          <a:lstStyle/>
          <a:p>
            <a:pPr marL="38100">
              <a:lnSpc>
                <a:spcPct val="100000"/>
              </a:lnSpc>
            </a:pPr>
            <a:fld id="{81D60167-4931-47E6-BA6A-407CBD079E47}" type="slidenum">
              <a:rPr spc="-5" dirty="0"/>
              <a:t>7</a:t>
            </a:fld>
            <a:endParaRPr spc="-5" dirty="0"/>
          </a:p>
        </p:txBody>
      </p:sp>
      <p:sp>
        <p:nvSpPr>
          <p:cNvPr id="5" name="object 5"/>
          <p:cNvSpPr txBox="1">
            <a:spLocks noGrp="1"/>
          </p:cNvSpPr>
          <p:nvPr>
            <p:ph type="title" idx="4294967295"/>
          </p:nvPr>
        </p:nvSpPr>
        <p:spPr>
          <a:xfrm>
            <a:off x="3752850" y="1063625"/>
            <a:ext cx="3803650" cy="742950"/>
          </a:xfrm>
          <a:prstGeom prst="rect">
            <a:avLst/>
          </a:prstGeom>
        </p:spPr>
        <p:txBody>
          <a:bodyPr vert="horz" wrap="square" lIns="0" tIns="12700" rIns="0" bIns="0" rtlCol="0">
            <a:spAutoFit/>
          </a:bodyPr>
          <a:lstStyle/>
          <a:p>
            <a:pPr marR="6985" algn="r">
              <a:lnSpc>
                <a:spcPts val="2825"/>
              </a:lnSpc>
              <a:spcBef>
                <a:spcPts val="100"/>
              </a:spcBef>
            </a:pPr>
            <a:r>
              <a:rPr spc="-5" dirty="0"/>
              <a:t>Construction des</a:t>
            </a:r>
            <a:r>
              <a:rPr spc="20" dirty="0"/>
              <a:t> </a:t>
            </a:r>
            <a:r>
              <a:rPr spc="-5" dirty="0"/>
              <a:t>positionneurs</a:t>
            </a:r>
          </a:p>
          <a:p>
            <a:pPr marR="5080" algn="r">
              <a:lnSpc>
                <a:spcPts val="2825"/>
              </a:lnSpc>
            </a:pPr>
            <a:r>
              <a:rPr i="1" dirty="0">
                <a:solidFill>
                  <a:srgbClr val="5F5F5F"/>
                </a:solidFill>
                <a:latin typeface="Times New Roman"/>
                <a:cs typeface="Times New Roman"/>
              </a:rPr>
              <a:t>Positioner</a:t>
            </a:r>
            <a:r>
              <a:rPr i="1" spc="-45" dirty="0">
                <a:solidFill>
                  <a:srgbClr val="5F5F5F"/>
                </a:solidFill>
                <a:latin typeface="Times New Roman"/>
                <a:cs typeface="Times New Roman"/>
              </a:rPr>
              <a:t> </a:t>
            </a:r>
            <a:r>
              <a:rPr i="1" spc="-5" dirty="0">
                <a:solidFill>
                  <a:srgbClr val="5F5F5F"/>
                </a:solidFill>
                <a:latin typeface="Times New Roman"/>
                <a:cs typeface="Times New Roman"/>
              </a:rPr>
              <a:t>construction</a:t>
            </a:r>
          </a:p>
        </p:txBody>
      </p:sp>
      <p:sp>
        <p:nvSpPr>
          <p:cNvPr id="6" name="object 6"/>
          <p:cNvSpPr txBox="1"/>
          <p:nvPr/>
        </p:nvSpPr>
        <p:spPr>
          <a:xfrm>
            <a:off x="436880" y="2102866"/>
            <a:ext cx="3086735" cy="7056120"/>
          </a:xfrm>
          <a:prstGeom prst="rect">
            <a:avLst/>
          </a:prstGeom>
        </p:spPr>
        <p:txBody>
          <a:bodyPr vert="horz" wrap="square" lIns="0" tIns="13335" rIns="0" bIns="0" rtlCol="0">
            <a:spAutoFit/>
          </a:bodyPr>
          <a:lstStyle/>
          <a:p>
            <a:pPr marL="158750" marR="6350" indent="-146685" algn="just">
              <a:lnSpc>
                <a:spcPct val="99700"/>
              </a:lnSpc>
              <a:spcBef>
                <a:spcPts val="105"/>
              </a:spcBef>
              <a:buChar char="•"/>
              <a:tabLst>
                <a:tab pos="159385" algn="l"/>
              </a:tabLst>
            </a:pPr>
            <a:r>
              <a:rPr sz="1100" dirty="0">
                <a:latin typeface="Times New Roman"/>
                <a:cs typeface="Times New Roman"/>
              </a:rPr>
              <a:t>Les </a:t>
            </a:r>
            <a:r>
              <a:rPr sz="1100" spc="-5" dirty="0">
                <a:latin typeface="Times New Roman"/>
                <a:cs typeface="Times New Roman"/>
              </a:rPr>
              <a:t>mouvements </a:t>
            </a:r>
            <a:r>
              <a:rPr sz="1100" dirty="0">
                <a:latin typeface="Times New Roman"/>
                <a:cs typeface="Times New Roman"/>
              </a:rPr>
              <a:t>de </a:t>
            </a:r>
            <a:r>
              <a:rPr sz="1100" spc="-5" dirty="0">
                <a:latin typeface="Times New Roman"/>
                <a:cs typeface="Times New Roman"/>
              </a:rPr>
              <a:t>site </a:t>
            </a:r>
            <a:r>
              <a:rPr sz="1100" dirty="0">
                <a:latin typeface="Times New Roman"/>
                <a:cs typeface="Times New Roman"/>
              </a:rPr>
              <a:t>sont </a:t>
            </a:r>
            <a:r>
              <a:rPr sz="1100" spc="-5" dirty="0">
                <a:latin typeface="Times New Roman"/>
                <a:cs typeface="Times New Roman"/>
              </a:rPr>
              <a:t>guidés d'une façon  identique par </a:t>
            </a:r>
            <a:r>
              <a:rPr sz="1100" dirty="0">
                <a:latin typeface="Times New Roman"/>
                <a:cs typeface="Times New Roman"/>
              </a:rPr>
              <a:t>une (ou </a:t>
            </a:r>
            <a:r>
              <a:rPr sz="1100" spc="-5" dirty="0">
                <a:latin typeface="Times New Roman"/>
                <a:cs typeface="Times New Roman"/>
              </a:rPr>
              <a:t>deux suivant </a:t>
            </a:r>
            <a:r>
              <a:rPr sz="1100" dirty="0">
                <a:latin typeface="Times New Roman"/>
                <a:cs typeface="Times New Roman"/>
              </a:rPr>
              <a:t>le </a:t>
            </a:r>
            <a:r>
              <a:rPr sz="1100" spc="-5" dirty="0">
                <a:latin typeface="Times New Roman"/>
                <a:cs typeface="Times New Roman"/>
              </a:rPr>
              <a:t>modèle)  </a:t>
            </a:r>
            <a:r>
              <a:rPr sz="1100" dirty="0">
                <a:latin typeface="Times New Roman"/>
                <a:cs typeface="Times New Roman"/>
              </a:rPr>
              <a:t>couronne </a:t>
            </a:r>
            <a:r>
              <a:rPr sz="1100" spc="-5" dirty="0">
                <a:latin typeface="Times New Roman"/>
                <a:cs typeface="Times New Roman"/>
              </a:rPr>
              <a:t>d'orientation évitant ainsi </a:t>
            </a:r>
            <a:r>
              <a:rPr sz="1100" dirty="0">
                <a:latin typeface="Times New Roman"/>
                <a:cs typeface="Times New Roman"/>
              </a:rPr>
              <a:t>les </a:t>
            </a:r>
            <a:r>
              <a:rPr sz="1100" spc="-5" dirty="0">
                <a:latin typeface="Times New Roman"/>
                <a:cs typeface="Times New Roman"/>
              </a:rPr>
              <a:t>secteurs  </a:t>
            </a:r>
            <a:r>
              <a:rPr sz="1100" dirty="0">
                <a:latin typeface="Times New Roman"/>
                <a:cs typeface="Times New Roman"/>
              </a:rPr>
              <a:t>dentés</a:t>
            </a:r>
            <a:r>
              <a:rPr sz="1100" spc="-5" dirty="0">
                <a:latin typeface="Times New Roman"/>
                <a:cs typeface="Times New Roman"/>
              </a:rPr>
              <a:t> apparents.</a:t>
            </a:r>
            <a:endParaRPr sz="1100">
              <a:latin typeface="Times New Roman"/>
              <a:cs typeface="Times New Roman"/>
            </a:endParaRPr>
          </a:p>
          <a:p>
            <a:pPr>
              <a:lnSpc>
                <a:spcPct val="100000"/>
              </a:lnSpc>
            </a:pPr>
            <a:endParaRPr sz="1200">
              <a:latin typeface="Times New Roman"/>
              <a:cs typeface="Times New Roman"/>
            </a:endParaRPr>
          </a:p>
          <a:p>
            <a:pPr>
              <a:lnSpc>
                <a:spcPct val="100000"/>
              </a:lnSpc>
              <a:spcBef>
                <a:spcPts val="55"/>
              </a:spcBef>
            </a:pPr>
            <a:endParaRPr sz="1050">
              <a:latin typeface="Times New Roman"/>
              <a:cs typeface="Times New Roman"/>
            </a:endParaRPr>
          </a:p>
          <a:p>
            <a:pPr marL="18415">
              <a:lnSpc>
                <a:spcPct val="100000"/>
              </a:lnSpc>
            </a:pPr>
            <a:r>
              <a:rPr sz="1100" dirty="0">
                <a:latin typeface="Times New Roman"/>
                <a:cs typeface="Times New Roman"/>
              </a:rPr>
              <a:t>2 -</a:t>
            </a:r>
            <a:r>
              <a:rPr sz="1100" spc="-25" dirty="0">
                <a:latin typeface="Times New Roman"/>
                <a:cs typeface="Times New Roman"/>
              </a:rPr>
              <a:t> </a:t>
            </a:r>
            <a:r>
              <a:rPr sz="1100" spc="-5" dirty="0">
                <a:latin typeface="Times New Roman"/>
                <a:cs typeface="Times New Roman"/>
              </a:rPr>
              <a:t>TRANSLATION</a:t>
            </a:r>
            <a:endParaRPr sz="1100">
              <a:latin typeface="Times New Roman"/>
              <a:cs typeface="Times New Roman"/>
            </a:endParaRPr>
          </a:p>
          <a:p>
            <a:pPr>
              <a:lnSpc>
                <a:spcPct val="100000"/>
              </a:lnSpc>
              <a:spcBef>
                <a:spcPts val="45"/>
              </a:spcBef>
            </a:pPr>
            <a:endParaRPr sz="1100">
              <a:latin typeface="Times New Roman"/>
              <a:cs typeface="Times New Roman"/>
            </a:endParaRPr>
          </a:p>
          <a:p>
            <a:pPr marL="158750" marR="55244" indent="-146685" algn="just">
              <a:lnSpc>
                <a:spcPct val="100000"/>
              </a:lnSpc>
              <a:buChar char="•"/>
              <a:tabLst>
                <a:tab pos="159385" algn="l"/>
              </a:tabLst>
            </a:pPr>
            <a:r>
              <a:rPr sz="1100" dirty="0">
                <a:latin typeface="Times New Roman"/>
                <a:cs typeface="Times New Roman"/>
              </a:rPr>
              <a:t>Le </a:t>
            </a:r>
            <a:r>
              <a:rPr sz="1100" spc="-5" dirty="0">
                <a:latin typeface="Times New Roman"/>
                <a:cs typeface="Times New Roman"/>
              </a:rPr>
              <a:t>montage </a:t>
            </a:r>
            <a:r>
              <a:rPr sz="1100" dirty="0">
                <a:latin typeface="Times New Roman"/>
                <a:cs typeface="Times New Roman"/>
              </a:rPr>
              <a:t>de </a:t>
            </a:r>
            <a:r>
              <a:rPr sz="1100" spc="-5" dirty="0">
                <a:latin typeface="Times New Roman"/>
                <a:cs typeface="Times New Roman"/>
              </a:rPr>
              <a:t>positionneurs </a:t>
            </a:r>
            <a:r>
              <a:rPr sz="1100" dirty="0">
                <a:latin typeface="Times New Roman"/>
                <a:cs typeface="Times New Roman"/>
              </a:rPr>
              <a:t>standards sur </a:t>
            </a:r>
            <a:r>
              <a:rPr sz="1100" spc="-5" dirty="0">
                <a:latin typeface="Times New Roman"/>
                <a:cs typeface="Times New Roman"/>
              </a:rPr>
              <a:t>des  modules </a:t>
            </a:r>
            <a:r>
              <a:rPr sz="1100" dirty="0">
                <a:latin typeface="Times New Roman"/>
                <a:cs typeface="Times New Roman"/>
              </a:rPr>
              <a:t>de </a:t>
            </a:r>
            <a:r>
              <a:rPr sz="1100" spc="-5" dirty="0">
                <a:latin typeface="Times New Roman"/>
                <a:cs typeface="Times New Roman"/>
              </a:rPr>
              <a:t>translation standardisés permet </a:t>
            </a:r>
            <a:r>
              <a:rPr sz="1100" dirty="0">
                <a:latin typeface="Times New Roman"/>
                <a:cs typeface="Times New Roman"/>
              </a:rPr>
              <a:t>de  </a:t>
            </a:r>
            <a:r>
              <a:rPr sz="1100" spc="-5" dirty="0">
                <a:latin typeface="Times New Roman"/>
                <a:cs typeface="Times New Roman"/>
              </a:rPr>
              <a:t>réaliser une configuration </a:t>
            </a:r>
            <a:r>
              <a:rPr sz="1100" dirty="0">
                <a:latin typeface="Times New Roman"/>
                <a:cs typeface="Times New Roman"/>
              </a:rPr>
              <a:t>de la </a:t>
            </a:r>
            <a:r>
              <a:rPr sz="1100" spc="-5" dirty="0">
                <a:latin typeface="Times New Roman"/>
                <a:cs typeface="Times New Roman"/>
              </a:rPr>
              <a:t>base </a:t>
            </a:r>
            <a:r>
              <a:rPr sz="1100" dirty="0">
                <a:latin typeface="Times New Roman"/>
                <a:cs typeface="Times New Roman"/>
              </a:rPr>
              <a:t>de </a:t>
            </a:r>
            <a:r>
              <a:rPr sz="1100" spc="-5" dirty="0">
                <a:latin typeface="Times New Roman"/>
                <a:cs typeface="Times New Roman"/>
              </a:rPr>
              <a:t>mesure  </a:t>
            </a:r>
            <a:r>
              <a:rPr sz="1100" dirty="0">
                <a:latin typeface="Times New Roman"/>
                <a:cs typeface="Times New Roman"/>
              </a:rPr>
              <a:t>adaptée </a:t>
            </a:r>
            <a:r>
              <a:rPr sz="1100" spc="-5" dirty="0">
                <a:latin typeface="Times New Roman"/>
                <a:cs typeface="Times New Roman"/>
              </a:rPr>
              <a:t>au </a:t>
            </a:r>
            <a:r>
              <a:rPr sz="1100" dirty="0">
                <a:latin typeface="Times New Roman"/>
                <a:cs typeface="Times New Roman"/>
              </a:rPr>
              <a:t>besoin</a:t>
            </a:r>
            <a:endParaRPr sz="1100">
              <a:latin typeface="Times New Roman"/>
              <a:cs typeface="Times New Roman"/>
            </a:endParaRPr>
          </a:p>
          <a:p>
            <a:pPr>
              <a:lnSpc>
                <a:spcPct val="100000"/>
              </a:lnSpc>
              <a:spcBef>
                <a:spcPts val="40"/>
              </a:spcBef>
              <a:buFont typeface="Times New Roman"/>
              <a:buChar char="•"/>
            </a:pPr>
            <a:endParaRPr sz="1100">
              <a:latin typeface="Times New Roman"/>
              <a:cs typeface="Times New Roman"/>
            </a:endParaRPr>
          </a:p>
          <a:p>
            <a:pPr marL="158750" marR="219710" indent="-146685">
              <a:lnSpc>
                <a:spcPct val="100000"/>
              </a:lnSpc>
              <a:spcBef>
                <a:spcPts val="5"/>
              </a:spcBef>
              <a:buChar char="•"/>
              <a:tabLst>
                <a:tab pos="159385" algn="l"/>
              </a:tabLst>
            </a:pPr>
            <a:r>
              <a:rPr sz="1100" dirty="0">
                <a:latin typeface="Times New Roman"/>
                <a:cs typeface="Times New Roman"/>
              </a:rPr>
              <a:t>Ces </a:t>
            </a:r>
            <a:r>
              <a:rPr sz="1100" spc="-5" dirty="0">
                <a:latin typeface="Times New Roman"/>
                <a:cs typeface="Times New Roman"/>
              </a:rPr>
              <a:t>translations </a:t>
            </a:r>
            <a:r>
              <a:rPr sz="1100" dirty="0">
                <a:latin typeface="Times New Roman"/>
                <a:cs typeface="Times New Roman"/>
              </a:rPr>
              <a:t>peuvent </a:t>
            </a:r>
            <a:r>
              <a:rPr sz="1100" spc="-5" dirty="0">
                <a:latin typeface="Times New Roman"/>
                <a:cs typeface="Times New Roman"/>
              </a:rPr>
              <a:t>être placées suivant </a:t>
            </a:r>
            <a:r>
              <a:rPr sz="1100" dirty="0">
                <a:latin typeface="Times New Roman"/>
                <a:cs typeface="Times New Roman"/>
              </a:rPr>
              <a:t>3  axes </a:t>
            </a:r>
            <a:r>
              <a:rPr sz="1100" spc="-5" dirty="0">
                <a:latin typeface="Times New Roman"/>
                <a:cs typeface="Times New Roman"/>
              </a:rPr>
              <a:t>(voir </a:t>
            </a:r>
            <a:r>
              <a:rPr sz="1100" dirty="0">
                <a:latin typeface="Times New Roman"/>
                <a:cs typeface="Times New Roman"/>
              </a:rPr>
              <a:t>fig 1 ci-après)</a:t>
            </a:r>
            <a:r>
              <a:rPr sz="1100" spc="-50" dirty="0">
                <a:latin typeface="Times New Roman"/>
                <a:cs typeface="Times New Roman"/>
              </a:rPr>
              <a:t> </a:t>
            </a:r>
            <a:r>
              <a:rPr sz="1100" dirty="0">
                <a:latin typeface="Times New Roman"/>
                <a:cs typeface="Times New Roman"/>
              </a:rPr>
              <a:t>:</a:t>
            </a:r>
            <a:endParaRPr sz="1100">
              <a:latin typeface="Times New Roman"/>
              <a:cs typeface="Times New Roman"/>
            </a:endParaRPr>
          </a:p>
          <a:p>
            <a:pPr>
              <a:lnSpc>
                <a:spcPct val="100000"/>
              </a:lnSpc>
              <a:spcBef>
                <a:spcPts val="55"/>
              </a:spcBef>
              <a:buFont typeface="Times New Roman"/>
              <a:buChar char="•"/>
            </a:pPr>
            <a:endParaRPr sz="1100">
              <a:latin typeface="Times New Roman"/>
              <a:cs typeface="Times New Roman"/>
            </a:endParaRPr>
          </a:p>
          <a:p>
            <a:pPr marL="247015" lvl="1" indent="-90805">
              <a:lnSpc>
                <a:spcPct val="100000"/>
              </a:lnSpc>
              <a:buChar char="-"/>
              <a:tabLst>
                <a:tab pos="247650" algn="l"/>
              </a:tabLst>
            </a:pPr>
            <a:r>
              <a:rPr sz="1100" spc="-5" dirty="0">
                <a:latin typeface="Times New Roman"/>
                <a:cs typeface="Times New Roman"/>
              </a:rPr>
              <a:t>translation </a:t>
            </a:r>
            <a:r>
              <a:rPr sz="1100" dirty="0">
                <a:latin typeface="Times New Roman"/>
                <a:cs typeface="Times New Roman"/>
              </a:rPr>
              <a:t>Z </a:t>
            </a:r>
            <a:r>
              <a:rPr sz="1100" spc="-5" dirty="0">
                <a:latin typeface="Times New Roman"/>
                <a:cs typeface="Times New Roman"/>
              </a:rPr>
              <a:t>basse </a:t>
            </a:r>
            <a:r>
              <a:rPr sz="1100" dirty="0">
                <a:latin typeface="Times New Roman"/>
                <a:cs typeface="Times New Roman"/>
              </a:rPr>
              <a:t>: </a:t>
            </a:r>
            <a:r>
              <a:rPr sz="1100" spc="-5" dirty="0">
                <a:latin typeface="Times New Roman"/>
                <a:cs typeface="Times New Roman"/>
              </a:rPr>
              <a:t>jusqu'à </a:t>
            </a:r>
            <a:r>
              <a:rPr sz="1100" dirty="0">
                <a:latin typeface="Times New Roman"/>
                <a:cs typeface="Times New Roman"/>
              </a:rPr>
              <a:t>10</a:t>
            </a:r>
            <a:r>
              <a:rPr sz="1100" spc="5" dirty="0">
                <a:latin typeface="Times New Roman"/>
                <a:cs typeface="Times New Roman"/>
              </a:rPr>
              <a:t> </a:t>
            </a:r>
            <a:r>
              <a:rPr sz="1100" spc="-5" dirty="0">
                <a:latin typeface="Times New Roman"/>
                <a:cs typeface="Times New Roman"/>
              </a:rPr>
              <a:t>mètres</a:t>
            </a:r>
            <a:endParaRPr sz="1100">
              <a:latin typeface="Times New Roman"/>
              <a:cs typeface="Times New Roman"/>
            </a:endParaRPr>
          </a:p>
          <a:p>
            <a:pPr lvl="1">
              <a:lnSpc>
                <a:spcPct val="100000"/>
              </a:lnSpc>
              <a:spcBef>
                <a:spcPts val="40"/>
              </a:spcBef>
              <a:buFont typeface="Times New Roman"/>
              <a:buChar char="-"/>
            </a:pPr>
            <a:endParaRPr sz="1100">
              <a:latin typeface="Times New Roman"/>
              <a:cs typeface="Times New Roman"/>
            </a:endParaRPr>
          </a:p>
          <a:p>
            <a:pPr marL="247015" lvl="1" indent="-90805">
              <a:lnSpc>
                <a:spcPct val="100000"/>
              </a:lnSpc>
              <a:buChar char="-"/>
              <a:tabLst>
                <a:tab pos="247650" algn="l"/>
              </a:tabLst>
            </a:pPr>
            <a:r>
              <a:rPr sz="1100" spc="-5" dirty="0">
                <a:latin typeface="Times New Roman"/>
                <a:cs typeface="Times New Roman"/>
              </a:rPr>
              <a:t>translation </a:t>
            </a:r>
            <a:r>
              <a:rPr sz="1100" dirty="0">
                <a:latin typeface="Times New Roman"/>
                <a:cs typeface="Times New Roman"/>
              </a:rPr>
              <a:t>Z </a:t>
            </a:r>
            <a:r>
              <a:rPr sz="1100" spc="-5" dirty="0">
                <a:latin typeface="Times New Roman"/>
                <a:cs typeface="Times New Roman"/>
              </a:rPr>
              <a:t>haute </a:t>
            </a:r>
            <a:r>
              <a:rPr sz="1100" dirty="0">
                <a:latin typeface="Times New Roman"/>
                <a:cs typeface="Times New Roman"/>
              </a:rPr>
              <a:t>: </a:t>
            </a:r>
            <a:r>
              <a:rPr sz="1100" spc="-5" dirty="0">
                <a:latin typeface="Times New Roman"/>
                <a:cs typeface="Times New Roman"/>
              </a:rPr>
              <a:t>jusqu'à </a:t>
            </a:r>
            <a:r>
              <a:rPr sz="1100" dirty="0">
                <a:latin typeface="Times New Roman"/>
                <a:cs typeface="Times New Roman"/>
              </a:rPr>
              <a:t>2</a:t>
            </a:r>
            <a:r>
              <a:rPr sz="1100" spc="-5" dirty="0">
                <a:latin typeface="Times New Roman"/>
                <a:cs typeface="Times New Roman"/>
              </a:rPr>
              <a:t> mètres</a:t>
            </a:r>
            <a:endParaRPr sz="1100">
              <a:latin typeface="Times New Roman"/>
              <a:cs typeface="Times New Roman"/>
            </a:endParaRPr>
          </a:p>
          <a:p>
            <a:pPr lvl="1">
              <a:lnSpc>
                <a:spcPct val="100000"/>
              </a:lnSpc>
              <a:buFont typeface="Times New Roman"/>
              <a:buChar char="-"/>
            </a:pPr>
            <a:endParaRPr sz="1150">
              <a:latin typeface="Times New Roman"/>
              <a:cs typeface="Times New Roman"/>
            </a:endParaRPr>
          </a:p>
          <a:p>
            <a:pPr marL="247015" lvl="1" indent="-90805">
              <a:lnSpc>
                <a:spcPct val="100000"/>
              </a:lnSpc>
              <a:buChar char="-"/>
              <a:tabLst>
                <a:tab pos="247650" algn="l"/>
              </a:tabLst>
            </a:pPr>
            <a:r>
              <a:rPr sz="1100" spc="-5" dirty="0">
                <a:latin typeface="Times New Roman"/>
                <a:cs typeface="Times New Roman"/>
              </a:rPr>
              <a:t>translations </a:t>
            </a:r>
            <a:r>
              <a:rPr sz="1100" dirty="0">
                <a:latin typeface="Times New Roman"/>
                <a:cs typeface="Times New Roman"/>
              </a:rPr>
              <a:t>X et Y : ± 0,25 </a:t>
            </a:r>
            <a:r>
              <a:rPr sz="1100" spc="-5" dirty="0">
                <a:latin typeface="Times New Roman"/>
                <a:cs typeface="Times New Roman"/>
              </a:rPr>
              <a:t>mètres (et</a:t>
            </a:r>
            <a:r>
              <a:rPr sz="1100" spc="-25" dirty="0">
                <a:latin typeface="Times New Roman"/>
                <a:cs typeface="Times New Roman"/>
              </a:rPr>
              <a:t> </a:t>
            </a:r>
            <a:r>
              <a:rPr sz="1100" spc="-5" dirty="0">
                <a:latin typeface="Times New Roman"/>
                <a:cs typeface="Times New Roman"/>
              </a:rPr>
              <a:t>plus)</a:t>
            </a:r>
            <a:endParaRPr sz="1100">
              <a:latin typeface="Times New Roman"/>
              <a:cs typeface="Times New Roman"/>
            </a:endParaRPr>
          </a:p>
          <a:p>
            <a:pPr lvl="1">
              <a:lnSpc>
                <a:spcPct val="100000"/>
              </a:lnSpc>
              <a:spcBef>
                <a:spcPts val="45"/>
              </a:spcBef>
              <a:buFont typeface="Times New Roman"/>
              <a:buChar char="-"/>
            </a:pPr>
            <a:endParaRPr sz="1100">
              <a:latin typeface="Times New Roman"/>
              <a:cs typeface="Times New Roman"/>
            </a:endParaRPr>
          </a:p>
          <a:p>
            <a:pPr marL="158750" marR="32384" indent="-146685">
              <a:lnSpc>
                <a:spcPct val="100000"/>
              </a:lnSpc>
              <a:buChar char="•"/>
              <a:tabLst>
                <a:tab pos="159385" algn="l"/>
              </a:tabLst>
            </a:pPr>
            <a:r>
              <a:rPr sz="1100" dirty="0">
                <a:latin typeface="Times New Roman"/>
                <a:cs typeface="Times New Roman"/>
              </a:rPr>
              <a:t>Le </a:t>
            </a:r>
            <a:r>
              <a:rPr sz="1100" spc="-5" dirty="0">
                <a:latin typeface="Times New Roman"/>
                <a:cs typeface="Times New Roman"/>
              </a:rPr>
              <a:t>guidage est réalisé </a:t>
            </a:r>
            <a:r>
              <a:rPr sz="1100" dirty="0">
                <a:latin typeface="Times New Roman"/>
                <a:cs typeface="Times New Roman"/>
              </a:rPr>
              <a:t>par </a:t>
            </a:r>
            <a:r>
              <a:rPr sz="1100" spc="-5" dirty="0">
                <a:latin typeface="Times New Roman"/>
                <a:cs typeface="Times New Roman"/>
              </a:rPr>
              <a:t>des patins </a:t>
            </a:r>
            <a:r>
              <a:rPr sz="1100" dirty="0">
                <a:latin typeface="Times New Roman"/>
                <a:cs typeface="Times New Roman"/>
              </a:rPr>
              <a:t>à </a:t>
            </a:r>
            <a:r>
              <a:rPr sz="1100" spc="-5" dirty="0">
                <a:latin typeface="Times New Roman"/>
                <a:cs typeface="Times New Roman"/>
              </a:rPr>
              <a:t>billes guidés  </a:t>
            </a:r>
            <a:r>
              <a:rPr sz="1100" dirty="0">
                <a:latin typeface="Times New Roman"/>
                <a:cs typeface="Times New Roman"/>
              </a:rPr>
              <a:t>sur </a:t>
            </a:r>
            <a:r>
              <a:rPr sz="1100" spc="-5" dirty="0">
                <a:latin typeface="Times New Roman"/>
                <a:cs typeface="Times New Roman"/>
              </a:rPr>
              <a:t>des rails de</a:t>
            </a:r>
            <a:r>
              <a:rPr sz="1100" spc="10" dirty="0">
                <a:latin typeface="Times New Roman"/>
                <a:cs typeface="Times New Roman"/>
              </a:rPr>
              <a:t> </a:t>
            </a:r>
            <a:r>
              <a:rPr sz="1100" spc="-5" dirty="0">
                <a:latin typeface="Times New Roman"/>
                <a:cs typeface="Times New Roman"/>
              </a:rPr>
              <a:t>précision</a:t>
            </a:r>
            <a:endParaRPr sz="1100">
              <a:latin typeface="Times New Roman"/>
              <a:cs typeface="Times New Roman"/>
            </a:endParaRPr>
          </a:p>
          <a:p>
            <a:pPr>
              <a:lnSpc>
                <a:spcPct val="100000"/>
              </a:lnSpc>
              <a:buFont typeface="Times New Roman"/>
              <a:buChar char="•"/>
            </a:pPr>
            <a:endParaRPr sz="1150">
              <a:latin typeface="Times New Roman"/>
              <a:cs typeface="Times New Roman"/>
            </a:endParaRPr>
          </a:p>
          <a:p>
            <a:pPr marL="158750" marR="5080" indent="-146685" algn="just">
              <a:lnSpc>
                <a:spcPct val="99700"/>
              </a:lnSpc>
              <a:buChar char="•"/>
              <a:tabLst>
                <a:tab pos="159385" algn="l"/>
              </a:tabLst>
            </a:pPr>
            <a:r>
              <a:rPr sz="1100" dirty="0">
                <a:latin typeface="Times New Roman"/>
                <a:cs typeface="Times New Roman"/>
              </a:rPr>
              <a:t>Le </a:t>
            </a:r>
            <a:r>
              <a:rPr sz="1100" spc="-5" dirty="0">
                <a:latin typeface="Times New Roman"/>
                <a:cs typeface="Times New Roman"/>
              </a:rPr>
              <a:t>pilotage s'effectue par l'unité </a:t>
            </a:r>
            <a:r>
              <a:rPr sz="1100" dirty="0">
                <a:latin typeface="Times New Roman"/>
                <a:cs typeface="Times New Roman"/>
              </a:rPr>
              <a:t>de </a:t>
            </a:r>
            <a:r>
              <a:rPr sz="1100" spc="-5" dirty="0">
                <a:latin typeface="Times New Roman"/>
                <a:cs typeface="Times New Roman"/>
              </a:rPr>
              <a:t>contrôle ACC.  </a:t>
            </a:r>
            <a:r>
              <a:rPr sz="1100" dirty="0">
                <a:latin typeface="Times New Roman"/>
                <a:cs typeface="Times New Roman"/>
              </a:rPr>
              <a:t>Les </a:t>
            </a:r>
            <a:r>
              <a:rPr sz="1100" spc="-5" dirty="0">
                <a:latin typeface="Times New Roman"/>
                <a:cs typeface="Times New Roman"/>
              </a:rPr>
              <a:t>recopies s'effectuant soit par codeurs optiques  </a:t>
            </a:r>
            <a:r>
              <a:rPr sz="1100" dirty="0">
                <a:latin typeface="Times New Roman"/>
                <a:cs typeface="Times New Roman"/>
              </a:rPr>
              <a:t>absolus </a:t>
            </a:r>
            <a:r>
              <a:rPr sz="1100" spc="-5" dirty="0">
                <a:latin typeface="Times New Roman"/>
                <a:cs typeface="Times New Roman"/>
              </a:rPr>
              <a:t>multitours placés </a:t>
            </a:r>
            <a:r>
              <a:rPr sz="1100" dirty="0">
                <a:latin typeface="Times New Roman"/>
                <a:cs typeface="Times New Roman"/>
              </a:rPr>
              <a:t>en bout de </a:t>
            </a:r>
            <a:r>
              <a:rPr sz="1100" spc="-5" dirty="0">
                <a:latin typeface="Times New Roman"/>
                <a:cs typeface="Times New Roman"/>
              </a:rPr>
              <a:t>vis </a:t>
            </a:r>
            <a:r>
              <a:rPr sz="1100" spc="-10" dirty="0">
                <a:latin typeface="Times New Roman"/>
                <a:cs typeface="Times New Roman"/>
              </a:rPr>
              <a:t>de  </a:t>
            </a:r>
            <a:r>
              <a:rPr sz="1100" spc="-5" dirty="0">
                <a:latin typeface="Times New Roman"/>
                <a:cs typeface="Times New Roman"/>
              </a:rPr>
              <a:t>commande, </a:t>
            </a:r>
            <a:r>
              <a:rPr sz="1100" dirty="0">
                <a:latin typeface="Times New Roman"/>
                <a:cs typeface="Times New Roman"/>
              </a:rPr>
              <a:t>soit </a:t>
            </a:r>
            <a:r>
              <a:rPr sz="1100" spc="-5" dirty="0">
                <a:latin typeface="Times New Roman"/>
                <a:cs typeface="Times New Roman"/>
              </a:rPr>
              <a:t>par règle</a:t>
            </a:r>
            <a:r>
              <a:rPr sz="1100" dirty="0">
                <a:latin typeface="Times New Roman"/>
                <a:cs typeface="Times New Roman"/>
              </a:rPr>
              <a:t> </a:t>
            </a:r>
            <a:r>
              <a:rPr sz="1100" spc="-5" dirty="0">
                <a:latin typeface="Times New Roman"/>
                <a:cs typeface="Times New Roman"/>
              </a:rPr>
              <a:t>optique</a:t>
            </a:r>
            <a:endParaRPr sz="1100">
              <a:latin typeface="Times New Roman"/>
              <a:cs typeface="Times New Roman"/>
            </a:endParaRPr>
          </a:p>
          <a:p>
            <a:pPr>
              <a:lnSpc>
                <a:spcPct val="100000"/>
              </a:lnSpc>
              <a:buFont typeface="Times New Roman"/>
              <a:buChar char="•"/>
            </a:pPr>
            <a:endParaRPr sz="1150">
              <a:latin typeface="Times New Roman"/>
              <a:cs typeface="Times New Roman"/>
            </a:endParaRPr>
          </a:p>
          <a:p>
            <a:pPr marL="158750" marR="283210" indent="-146685">
              <a:lnSpc>
                <a:spcPct val="100000"/>
              </a:lnSpc>
              <a:buChar char="•"/>
              <a:tabLst>
                <a:tab pos="159385" algn="l"/>
              </a:tabLst>
            </a:pPr>
            <a:r>
              <a:rPr sz="1100" dirty="0">
                <a:latin typeface="Times New Roman"/>
                <a:cs typeface="Times New Roman"/>
              </a:rPr>
              <a:t>Les </a:t>
            </a:r>
            <a:r>
              <a:rPr sz="1100" spc="-5" dirty="0">
                <a:latin typeface="Times New Roman"/>
                <a:cs typeface="Times New Roman"/>
              </a:rPr>
              <a:t>translations peuvent être éventuellement </a:t>
            </a:r>
            <a:r>
              <a:rPr sz="1100" dirty="0">
                <a:latin typeface="Times New Roman"/>
                <a:cs typeface="Times New Roman"/>
              </a:rPr>
              <a:t>à  </a:t>
            </a:r>
            <a:r>
              <a:rPr sz="1100" spc="-5" dirty="0">
                <a:latin typeface="Times New Roman"/>
                <a:cs typeface="Times New Roman"/>
              </a:rPr>
              <a:t>déplacement manuel par</a:t>
            </a:r>
            <a:r>
              <a:rPr sz="1100" spc="20" dirty="0">
                <a:latin typeface="Times New Roman"/>
                <a:cs typeface="Times New Roman"/>
              </a:rPr>
              <a:t> </a:t>
            </a:r>
            <a:r>
              <a:rPr sz="1100" spc="-5" dirty="0">
                <a:latin typeface="Times New Roman"/>
                <a:cs typeface="Times New Roman"/>
              </a:rPr>
              <a:t>volant</a:t>
            </a:r>
            <a:endParaRPr sz="1100">
              <a:latin typeface="Times New Roman"/>
              <a:cs typeface="Times New Roman"/>
            </a:endParaRPr>
          </a:p>
          <a:p>
            <a:pPr>
              <a:lnSpc>
                <a:spcPct val="100000"/>
              </a:lnSpc>
              <a:spcBef>
                <a:spcPts val="40"/>
              </a:spcBef>
              <a:buFont typeface="Times New Roman"/>
              <a:buChar char="•"/>
            </a:pPr>
            <a:endParaRPr sz="1100">
              <a:latin typeface="Times New Roman"/>
              <a:cs typeface="Times New Roman"/>
            </a:endParaRPr>
          </a:p>
          <a:p>
            <a:pPr marL="158750" marR="16510" indent="-146685" algn="just">
              <a:lnSpc>
                <a:spcPct val="100000"/>
              </a:lnSpc>
              <a:buChar char="•"/>
              <a:tabLst>
                <a:tab pos="159385" algn="l"/>
              </a:tabLst>
            </a:pPr>
            <a:r>
              <a:rPr sz="1100" dirty="0">
                <a:latin typeface="Times New Roman"/>
                <a:cs typeface="Times New Roman"/>
              </a:rPr>
              <a:t>Les </a:t>
            </a:r>
            <a:r>
              <a:rPr sz="1100" spc="-5" dirty="0">
                <a:latin typeface="Times New Roman"/>
                <a:cs typeface="Times New Roman"/>
              </a:rPr>
              <a:t>câbles des différents mouvements </a:t>
            </a:r>
            <a:r>
              <a:rPr sz="1100" dirty="0">
                <a:latin typeface="Times New Roman"/>
                <a:cs typeface="Times New Roman"/>
              </a:rPr>
              <a:t>et </a:t>
            </a:r>
            <a:r>
              <a:rPr sz="1100" spc="-5" dirty="0">
                <a:latin typeface="Times New Roman"/>
                <a:cs typeface="Times New Roman"/>
              </a:rPr>
              <a:t>ceux  destinés </a:t>
            </a:r>
            <a:r>
              <a:rPr sz="1100" dirty="0">
                <a:latin typeface="Times New Roman"/>
                <a:cs typeface="Times New Roman"/>
              </a:rPr>
              <a:t>à </a:t>
            </a:r>
            <a:r>
              <a:rPr sz="1100" spc="-5" dirty="0">
                <a:latin typeface="Times New Roman"/>
                <a:cs typeface="Times New Roman"/>
              </a:rPr>
              <a:t>l'antenne sous test sont installés </a:t>
            </a:r>
            <a:r>
              <a:rPr sz="1100" dirty="0">
                <a:latin typeface="Times New Roman"/>
                <a:cs typeface="Times New Roman"/>
              </a:rPr>
              <a:t>dans </a:t>
            </a:r>
            <a:r>
              <a:rPr sz="1100" spc="-5" dirty="0">
                <a:latin typeface="Times New Roman"/>
                <a:cs typeface="Times New Roman"/>
              </a:rPr>
              <a:t>les  </a:t>
            </a:r>
            <a:r>
              <a:rPr sz="1100" dirty="0">
                <a:latin typeface="Times New Roman"/>
                <a:cs typeface="Times New Roman"/>
              </a:rPr>
              <a:t>axes </a:t>
            </a:r>
            <a:r>
              <a:rPr sz="1100" spc="-5" dirty="0">
                <a:latin typeface="Times New Roman"/>
                <a:cs typeface="Times New Roman"/>
              </a:rPr>
              <a:t>des positionneurs </a:t>
            </a:r>
            <a:r>
              <a:rPr sz="1100" dirty="0">
                <a:latin typeface="Times New Roman"/>
                <a:cs typeface="Times New Roman"/>
              </a:rPr>
              <a:t>et sur des </a:t>
            </a:r>
            <a:r>
              <a:rPr sz="1100" spc="-5" dirty="0">
                <a:latin typeface="Times New Roman"/>
                <a:cs typeface="Times New Roman"/>
              </a:rPr>
              <a:t>chaînes porte-  </a:t>
            </a:r>
            <a:r>
              <a:rPr sz="1100" dirty="0">
                <a:latin typeface="Times New Roman"/>
                <a:cs typeface="Times New Roman"/>
              </a:rPr>
              <a:t>câbles le long des </a:t>
            </a:r>
            <a:r>
              <a:rPr sz="1100" spc="-5" dirty="0">
                <a:latin typeface="Times New Roman"/>
                <a:cs typeface="Times New Roman"/>
              </a:rPr>
              <a:t>translations. Des collecteurs  tournants permettant la </a:t>
            </a:r>
            <a:r>
              <a:rPr sz="1100" dirty="0">
                <a:latin typeface="Times New Roman"/>
                <a:cs typeface="Times New Roman"/>
              </a:rPr>
              <a:t>rotation </a:t>
            </a:r>
            <a:r>
              <a:rPr sz="1100" spc="-5" dirty="0">
                <a:latin typeface="Times New Roman"/>
                <a:cs typeface="Times New Roman"/>
              </a:rPr>
              <a:t>continue </a:t>
            </a:r>
            <a:r>
              <a:rPr sz="1100" dirty="0">
                <a:latin typeface="Times New Roman"/>
                <a:cs typeface="Times New Roman"/>
              </a:rPr>
              <a:t>de  </a:t>
            </a:r>
            <a:r>
              <a:rPr sz="1100" spc="-5" dirty="0">
                <a:latin typeface="Times New Roman"/>
                <a:cs typeface="Times New Roman"/>
              </a:rPr>
              <a:t>certains axes peuvent être</a:t>
            </a:r>
            <a:r>
              <a:rPr sz="1100" spc="20" dirty="0">
                <a:latin typeface="Times New Roman"/>
                <a:cs typeface="Times New Roman"/>
              </a:rPr>
              <a:t> </a:t>
            </a:r>
            <a:r>
              <a:rPr sz="1100" spc="-5" dirty="0">
                <a:latin typeface="Times New Roman"/>
                <a:cs typeface="Times New Roman"/>
              </a:rPr>
              <a:t>installés</a:t>
            </a:r>
            <a:endParaRPr sz="1100">
              <a:latin typeface="Times New Roman"/>
              <a:cs typeface="Times New Roman"/>
            </a:endParaRPr>
          </a:p>
          <a:p>
            <a:pPr>
              <a:lnSpc>
                <a:spcPct val="100000"/>
              </a:lnSpc>
              <a:spcBef>
                <a:spcPts val="45"/>
              </a:spcBef>
              <a:buFont typeface="Times New Roman"/>
              <a:buChar char="•"/>
            </a:pPr>
            <a:endParaRPr sz="1100">
              <a:latin typeface="Times New Roman"/>
              <a:cs typeface="Times New Roman"/>
            </a:endParaRPr>
          </a:p>
          <a:p>
            <a:pPr marL="154305" marR="20320" indent="-142240">
              <a:lnSpc>
                <a:spcPct val="100000"/>
              </a:lnSpc>
              <a:spcBef>
                <a:spcPts val="5"/>
              </a:spcBef>
              <a:buChar char="•"/>
              <a:tabLst>
                <a:tab pos="154940" algn="l"/>
              </a:tabLst>
            </a:pPr>
            <a:r>
              <a:rPr sz="1100" dirty="0">
                <a:latin typeface="Times New Roman"/>
                <a:cs typeface="Times New Roman"/>
              </a:rPr>
              <a:t>Le </a:t>
            </a:r>
            <a:r>
              <a:rPr sz="1100" spc="-5" dirty="0">
                <a:latin typeface="Times New Roman"/>
                <a:cs typeface="Times New Roman"/>
              </a:rPr>
              <a:t>mât </a:t>
            </a:r>
            <a:r>
              <a:rPr sz="1100" dirty="0">
                <a:latin typeface="Times New Roman"/>
                <a:cs typeface="Times New Roman"/>
              </a:rPr>
              <a:t>support </a:t>
            </a:r>
            <a:r>
              <a:rPr sz="1100" spc="-5" dirty="0">
                <a:latin typeface="Times New Roman"/>
                <a:cs typeface="Times New Roman"/>
              </a:rPr>
              <a:t>roulis est métallique </a:t>
            </a:r>
            <a:r>
              <a:rPr sz="1100" dirty="0">
                <a:latin typeface="Times New Roman"/>
                <a:cs typeface="Times New Roman"/>
              </a:rPr>
              <a:t>ou </a:t>
            </a:r>
            <a:r>
              <a:rPr sz="1100" spc="-5" dirty="0">
                <a:latin typeface="Times New Roman"/>
                <a:cs typeface="Times New Roman"/>
              </a:rPr>
              <a:t>réalisé </a:t>
            </a:r>
            <a:r>
              <a:rPr sz="1100" dirty="0">
                <a:latin typeface="Times New Roman"/>
                <a:cs typeface="Times New Roman"/>
              </a:rPr>
              <a:t>en  composite</a:t>
            </a:r>
            <a:r>
              <a:rPr sz="1100" spc="-5" dirty="0">
                <a:latin typeface="Times New Roman"/>
                <a:cs typeface="Times New Roman"/>
              </a:rPr>
              <a:t> diélectrique.</a:t>
            </a:r>
            <a:endParaRPr sz="1100">
              <a:latin typeface="Times New Roman"/>
              <a:cs typeface="Times New Roman"/>
            </a:endParaRPr>
          </a:p>
        </p:txBody>
      </p:sp>
      <p:sp>
        <p:nvSpPr>
          <p:cNvPr id="7" name="object 7"/>
          <p:cNvSpPr txBox="1"/>
          <p:nvPr/>
        </p:nvSpPr>
        <p:spPr>
          <a:xfrm>
            <a:off x="3857371" y="2102866"/>
            <a:ext cx="3035935" cy="527685"/>
          </a:xfrm>
          <a:prstGeom prst="rect">
            <a:avLst/>
          </a:prstGeom>
        </p:spPr>
        <p:txBody>
          <a:bodyPr vert="horz" wrap="square" lIns="0" tIns="13970" rIns="0" bIns="0" rtlCol="0">
            <a:spAutoFit/>
          </a:bodyPr>
          <a:lstStyle/>
          <a:p>
            <a:pPr marL="158750" marR="5080" indent="-146685" algn="just">
              <a:lnSpc>
                <a:spcPct val="99500"/>
              </a:lnSpc>
              <a:spcBef>
                <a:spcPts val="110"/>
              </a:spcBef>
              <a:buFont typeface="Times New Roman"/>
              <a:buChar char="•"/>
              <a:tabLst>
                <a:tab pos="159385" algn="l"/>
              </a:tabLst>
            </a:pPr>
            <a:r>
              <a:rPr sz="1100" i="1" dirty="0">
                <a:solidFill>
                  <a:srgbClr val="5F5F5F"/>
                </a:solidFill>
                <a:latin typeface="Times New Roman"/>
                <a:cs typeface="Times New Roman"/>
              </a:rPr>
              <a:t>The elevation </a:t>
            </a:r>
            <a:r>
              <a:rPr sz="1100" i="1" spc="-5" dirty="0">
                <a:solidFill>
                  <a:srgbClr val="5F5F5F"/>
                </a:solidFill>
                <a:latin typeface="Times New Roman"/>
                <a:cs typeface="Times New Roman"/>
              </a:rPr>
              <a:t>movements are </a:t>
            </a:r>
            <a:r>
              <a:rPr sz="1100" i="1" dirty="0">
                <a:solidFill>
                  <a:srgbClr val="5F5F5F"/>
                </a:solidFill>
                <a:latin typeface="Times New Roman"/>
                <a:cs typeface="Times New Roman"/>
              </a:rPr>
              <a:t>guided the same way  by one </a:t>
            </a:r>
            <a:r>
              <a:rPr sz="1100" i="1" spc="-5" dirty="0">
                <a:solidFill>
                  <a:srgbClr val="5F5F5F"/>
                </a:solidFill>
                <a:latin typeface="Times New Roman"/>
                <a:cs typeface="Times New Roman"/>
              </a:rPr>
              <a:t>(or </a:t>
            </a:r>
            <a:r>
              <a:rPr sz="1100" i="1" dirty="0">
                <a:solidFill>
                  <a:srgbClr val="5F5F5F"/>
                </a:solidFill>
                <a:latin typeface="Times New Roman"/>
                <a:cs typeface="Times New Roman"/>
              </a:rPr>
              <a:t>two </a:t>
            </a:r>
            <a:r>
              <a:rPr sz="1100" i="1" spc="-5" dirty="0">
                <a:solidFill>
                  <a:srgbClr val="5F5F5F"/>
                </a:solidFill>
                <a:latin typeface="Times New Roman"/>
                <a:cs typeface="Times New Roman"/>
              </a:rPr>
              <a:t>depending </a:t>
            </a:r>
            <a:r>
              <a:rPr sz="1100" i="1" dirty="0">
                <a:solidFill>
                  <a:srgbClr val="5F5F5F"/>
                </a:solidFill>
                <a:latin typeface="Times New Roman"/>
                <a:cs typeface="Times New Roman"/>
              </a:rPr>
              <a:t>on </a:t>
            </a:r>
            <a:r>
              <a:rPr sz="1100" i="1" spc="-5" dirty="0">
                <a:solidFill>
                  <a:srgbClr val="5F5F5F"/>
                </a:solidFill>
                <a:latin typeface="Times New Roman"/>
                <a:cs typeface="Times New Roman"/>
              </a:rPr>
              <a:t>the model) </a:t>
            </a:r>
            <a:r>
              <a:rPr sz="1100" i="1" dirty="0">
                <a:solidFill>
                  <a:srgbClr val="5F5F5F"/>
                </a:solidFill>
                <a:latin typeface="Times New Roman"/>
                <a:cs typeface="Times New Roman"/>
              </a:rPr>
              <a:t>slewing  ring </a:t>
            </a:r>
            <a:r>
              <a:rPr sz="1100" i="1" spc="-5" dirty="0">
                <a:solidFill>
                  <a:srgbClr val="5F5F5F"/>
                </a:solidFill>
                <a:latin typeface="Times New Roman"/>
                <a:cs typeface="Times New Roman"/>
              </a:rPr>
              <a:t>avoiding the visible toothed</a:t>
            </a:r>
            <a:r>
              <a:rPr sz="1100" i="1" spc="-20" dirty="0">
                <a:solidFill>
                  <a:srgbClr val="5F5F5F"/>
                </a:solidFill>
                <a:latin typeface="Times New Roman"/>
                <a:cs typeface="Times New Roman"/>
              </a:rPr>
              <a:t> </a:t>
            </a:r>
            <a:r>
              <a:rPr sz="1100" i="1" spc="-5" dirty="0">
                <a:solidFill>
                  <a:srgbClr val="5F5F5F"/>
                </a:solidFill>
                <a:latin typeface="Times New Roman"/>
                <a:cs typeface="Times New Roman"/>
              </a:rPr>
              <a:t>areas</a:t>
            </a:r>
            <a:endParaRPr sz="1100">
              <a:latin typeface="Times New Roman"/>
              <a:cs typeface="Times New Roman"/>
            </a:endParaRPr>
          </a:p>
        </p:txBody>
      </p:sp>
      <p:sp>
        <p:nvSpPr>
          <p:cNvPr id="8" name="object 8"/>
          <p:cNvSpPr txBox="1"/>
          <p:nvPr/>
        </p:nvSpPr>
        <p:spPr>
          <a:xfrm>
            <a:off x="3857371" y="3107182"/>
            <a:ext cx="3088005" cy="6051550"/>
          </a:xfrm>
          <a:prstGeom prst="rect">
            <a:avLst/>
          </a:prstGeom>
        </p:spPr>
        <p:txBody>
          <a:bodyPr vert="horz" wrap="square" lIns="0" tIns="12700" rIns="0" bIns="0" rtlCol="0">
            <a:spAutoFit/>
          </a:bodyPr>
          <a:lstStyle/>
          <a:p>
            <a:pPr marL="154305" indent="-142240">
              <a:lnSpc>
                <a:spcPct val="100000"/>
              </a:lnSpc>
              <a:spcBef>
                <a:spcPts val="100"/>
              </a:spcBef>
              <a:buFont typeface="Times New Roman"/>
              <a:buChar char="•"/>
              <a:tabLst>
                <a:tab pos="154940" algn="l"/>
              </a:tabLst>
            </a:pPr>
            <a:r>
              <a:rPr sz="1100" i="1" dirty="0">
                <a:solidFill>
                  <a:srgbClr val="5F5F5F"/>
                </a:solidFill>
                <a:latin typeface="Times New Roman"/>
                <a:cs typeface="Times New Roman"/>
              </a:rPr>
              <a:t>2 - TRANSLATION</a:t>
            </a:r>
            <a:endParaRPr sz="1100">
              <a:latin typeface="Times New Roman"/>
              <a:cs typeface="Times New Roman"/>
            </a:endParaRPr>
          </a:p>
          <a:p>
            <a:pPr>
              <a:lnSpc>
                <a:spcPct val="100000"/>
              </a:lnSpc>
              <a:spcBef>
                <a:spcPts val="50"/>
              </a:spcBef>
              <a:buClr>
                <a:srgbClr val="5F5F5F"/>
              </a:buClr>
              <a:buFont typeface="Times New Roman"/>
              <a:buChar char="•"/>
            </a:pPr>
            <a:endParaRPr sz="1100">
              <a:latin typeface="Times New Roman"/>
              <a:cs typeface="Times New Roman"/>
            </a:endParaRPr>
          </a:p>
          <a:p>
            <a:pPr marL="158750" marR="55244" indent="-146685" algn="just">
              <a:lnSpc>
                <a:spcPct val="100000"/>
              </a:lnSpc>
              <a:buFont typeface="Times New Roman"/>
              <a:buChar char="•"/>
              <a:tabLst>
                <a:tab pos="159385" algn="l"/>
              </a:tabLst>
            </a:pPr>
            <a:r>
              <a:rPr sz="1100" i="1" dirty="0">
                <a:solidFill>
                  <a:srgbClr val="5F5F5F"/>
                </a:solidFill>
                <a:latin typeface="Times New Roman"/>
                <a:cs typeface="Times New Roman"/>
              </a:rPr>
              <a:t>Assembling </a:t>
            </a:r>
            <a:r>
              <a:rPr sz="1100" i="1" spc="-5" dirty="0">
                <a:solidFill>
                  <a:srgbClr val="5F5F5F"/>
                </a:solidFill>
                <a:latin typeface="Times New Roman"/>
                <a:cs typeface="Times New Roman"/>
              </a:rPr>
              <a:t>standard positioners </a:t>
            </a:r>
            <a:r>
              <a:rPr sz="1100" i="1" dirty="0">
                <a:solidFill>
                  <a:srgbClr val="5F5F5F"/>
                </a:solidFill>
                <a:latin typeface="Times New Roman"/>
                <a:cs typeface="Times New Roman"/>
              </a:rPr>
              <a:t>on </a:t>
            </a:r>
            <a:r>
              <a:rPr sz="1100" i="1" spc="-5" dirty="0">
                <a:solidFill>
                  <a:srgbClr val="5F5F5F"/>
                </a:solidFill>
                <a:latin typeface="Times New Roman"/>
                <a:cs typeface="Times New Roman"/>
              </a:rPr>
              <a:t>standard  translation modules allows configuring </a:t>
            </a:r>
            <a:r>
              <a:rPr sz="1100" i="1" dirty="0">
                <a:solidFill>
                  <a:srgbClr val="5F5F5F"/>
                </a:solidFill>
                <a:latin typeface="Times New Roman"/>
                <a:cs typeface="Times New Roman"/>
              </a:rPr>
              <a:t>a  </a:t>
            </a:r>
            <a:r>
              <a:rPr sz="1100" i="1" spc="-5" dirty="0">
                <a:solidFill>
                  <a:srgbClr val="5F5F5F"/>
                </a:solidFill>
                <a:latin typeface="Times New Roman"/>
                <a:cs typeface="Times New Roman"/>
              </a:rPr>
              <a:t>measurement basis that meets </a:t>
            </a:r>
            <a:r>
              <a:rPr sz="1100" i="1" dirty="0">
                <a:solidFill>
                  <a:srgbClr val="5F5F5F"/>
                </a:solidFill>
                <a:latin typeface="Times New Roman"/>
                <a:cs typeface="Times New Roman"/>
              </a:rPr>
              <a:t>the</a:t>
            </a:r>
            <a:r>
              <a:rPr sz="1100" i="1" spc="30" dirty="0">
                <a:solidFill>
                  <a:srgbClr val="5F5F5F"/>
                </a:solidFill>
                <a:latin typeface="Times New Roman"/>
                <a:cs typeface="Times New Roman"/>
              </a:rPr>
              <a:t> </a:t>
            </a:r>
            <a:r>
              <a:rPr sz="1100" i="1" spc="-5" dirty="0">
                <a:solidFill>
                  <a:srgbClr val="5F5F5F"/>
                </a:solidFill>
                <a:latin typeface="Times New Roman"/>
                <a:cs typeface="Times New Roman"/>
              </a:rPr>
              <a:t>requirement</a:t>
            </a:r>
            <a:endParaRPr sz="1100">
              <a:latin typeface="Times New Roman"/>
              <a:cs typeface="Times New Roman"/>
            </a:endParaRPr>
          </a:p>
          <a:p>
            <a:pPr>
              <a:lnSpc>
                <a:spcPct val="100000"/>
              </a:lnSpc>
              <a:buClr>
                <a:srgbClr val="5F5F5F"/>
              </a:buClr>
              <a:buFont typeface="Times New Roman"/>
              <a:buChar char="•"/>
            </a:pPr>
            <a:endParaRPr sz="1200">
              <a:latin typeface="Times New Roman"/>
              <a:cs typeface="Times New Roman"/>
            </a:endParaRPr>
          </a:p>
          <a:p>
            <a:pPr>
              <a:lnSpc>
                <a:spcPct val="100000"/>
              </a:lnSpc>
              <a:spcBef>
                <a:spcPts val="40"/>
              </a:spcBef>
              <a:buClr>
                <a:srgbClr val="5F5F5F"/>
              </a:buClr>
              <a:buFont typeface="Times New Roman"/>
              <a:buChar char="•"/>
            </a:pPr>
            <a:endParaRPr sz="1050">
              <a:latin typeface="Times New Roman"/>
              <a:cs typeface="Times New Roman"/>
            </a:endParaRPr>
          </a:p>
          <a:p>
            <a:pPr marL="158750" marR="220979" indent="-146685">
              <a:lnSpc>
                <a:spcPct val="100000"/>
              </a:lnSpc>
              <a:buFont typeface="Times New Roman"/>
              <a:buChar char="•"/>
              <a:tabLst>
                <a:tab pos="159385" algn="l"/>
              </a:tabLst>
            </a:pPr>
            <a:r>
              <a:rPr sz="1100" i="1" dirty="0">
                <a:solidFill>
                  <a:srgbClr val="5F5F5F"/>
                </a:solidFill>
                <a:latin typeface="Times New Roman"/>
                <a:cs typeface="Times New Roman"/>
              </a:rPr>
              <a:t>These </a:t>
            </a:r>
            <a:r>
              <a:rPr sz="1100" i="1" spc="-5" dirty="0">
                <a:solidFill>
                  <a:srgbClr val="5F5F5F"/>
                </a:solidFill>
                <a:latin typeface="Times New Roman"/>
                <a:cs typeface="Times New Roman"/>
              </a:rPr>
              <a:t>translations </a:t>
            </a:r>
            <a:r>
              <a:rPr sz="1100" i="1" dirty="0">
                <a:solidFill>
                  <a:srgbClr val="5F5F5F"/>
                </a:solidFill>
                <a:latin typeface="Times New Roman"/>
                <a:cs typeface="Times New Roman"/>
              </a:rPr>
              <a:t>can </a:t>
            </a:r>
            <a:r>
              <a:rPr sz="1100" i="1" spc="-10" dirty="0">
                <a:solidFill>
                  <a:srgbClr val="5F5F5F"/>
                </a:solidFill>
                <a:latin typeface="Times New Roman"/>
                <a:cs typeface="Times New Roman"/>
              </a:rPr>
              <a:t>be </a:t>
            </a:r>
            <a:r>
              <a:rPr sz="1100" i="1" spc="-5" dirty="0">
                <a:solidFill>
                  <a:srgbClr val="5F5F5F"/>
                </a:solidFill>
                <a:latin typeface="Times New Roman"/>
                <a:cs typeface="Times New Roman"/>
              </a:rPr>
              <a:t>placed </a:t>
            </a:r>
            <a:r>
              <a:rPr sz="1100" i="1" dirty="0">
                <a:solidFill>
                  <a:srgbClr val="5F5F5F"/>
                </a:solidFill>
                <a:latin typeface="Times New Roman"/>
                <a:cs typeface="Times New Roman"/>
              </a:rPr>
              <a:t>according to 3  axes </a:t>
            </a:r>
            <a:r>
              <a:rPr sz="1100" i="1" spc="-5" dirty="0">
                <a:solidFill>
                  <a:srgbClr val="5F5F5F"/>
                </a:solidFill>
                <a:latin typeface="Times New Roman"/>
                <a:cs typeface="Times New Roman"/>
              </a:rPr>
              <a:t>(see drawing</a:t>
            </a:r>
            <a:r>
              <a:rPr sz="1100" i="1" dirty="0">
                <a:solidFill>
                  <a:srgbClr val="5F5F5F"/>
                </a:solidFill>
                <a:latin typeface="Times New Roman"/>
                <a:cs typeface="Times New Roman"/>
              </a:rPr>
              <a:t> </a:t>
            </a:r>
            <a:r>
              <a:rPr sz="1100" i="1" spc="-5" dirty="0">
                <a:solidFill>
                  <a:srgbClr val="5F5F5F"/>
                </a:solidFill>
                <a:latin typeface="Times New Roman"/>
                <a:cs typeface="Times New Roman"/>
              </a:rPr>
              <a:t>1):</a:t>
            </a:r>
            <a:endParaRPr sz="1100">
              <a:latin typeface="Times New Roman"/>
              <a:cs typeface="Times New Roman"/>
            </a:endParaRPr>
          </a:p>
          <a:p>
            <a:pPr>
              <a:lnSpc>
                <a:spcPct val="100000"/>
              </a:lnSpc>
              <a:spcBef>
                <a:spcPts val="55"/>
              </a:spcBef>
              <a:buClr>
                <a:srgbClr val="5F5F5F"/>
              </a:buClr>
              <a:buFont typeface="Times New Roman"/>
              <a:buChar char="•"/>
            </a:pPr>
            <a:endParaRPr sz="1100">
              <a:latin typeface="Times New Roman"/>
              <a:cs typeface="Times New Roman"/>
            </a:endParaRPr>
          </a:p>
          <a:p>
            <a:pPr marL="247015" lvl="1" indent="-90170">
              <a:lnSpc>
                <a:spcPct val="100000"/>
              </a:lnSpc>
              <a:buFont typeface="Times New Roman"/>
              <a:buChar char="-"/>
              <a:tabLst>
                <a:tab pos="247650" algn="l"/>
              </a:tabLst>
            </a:pPr>
            <a:r>
              <a:rPr sz="1100" i="1" dirty="0">
                <a:solidFill>
                  <a:srgbClr val="5F5F5F"/>
                </a:solidFill>
                <a:latin typeface="Times New Roman"/>
                <a:cs typeface="Times New Roman"/>
              </a:rPr>
              <a:t>Z lower </a:t>
            </a:r>
            <a:r>
              <a:rPr sz="1100" i="1" spc="-5" dirty="0">
                <a:solidFill>
                  <a:srgbClr val="5F5F5F"/>
                </a:solidFill>
                <a:latin typeface="Times New Roman"/>
                <a:cs typeface="Times New Roman"/>
              </a:rPr>
              <a:t>translation: </a:t>
            </a:r>
            <a:r>
              <a:rPr sz="1100" i="1" dirty="0">
                <a:solidFill>
                  <a:srgbClr val="5F5F5F"/>
                </a:solidFill>
                <a:latin typeface="Times New Roman"/>
                <a:cs typeface="Times New Roman"/>
              </a:rPr>
              <a:t>up </a:t>
            </a:r>
            <a:r>
              <a:rPr sz="1100" i="1" spc="-5" dirty="0">
                <a:solidFill>
                  <a:srgbClr val="5F5F5F"/>
                </a:solidFill>
                <a:latin typeface="Times New Roman"/>
                <a:cs typeface="Times New Roman"/>
              </a:rPr>
              <a:t>to </a:t>
            </a:r>
            <a:r>
              <a:rPr sz="1100" i="1" spc="-10" dirty="0">
                <a:solidFill>
                  <a:srgbClr val="5F5F5F"/>
                </a:solidFill>
                <a:latin typeface="Times New Roman"/>
                <a:cs typeface="Times New Roman"/>
              </a:rPr>
              <a:t>10 </a:t>
            </a:r>
            <a:r>
              <a:rPr sz="1100" i="1" spc="-5" dirty="0">
                <a:solidFill>
                  <a:srgbClr val="5F5F5F"/>
                </a:solidFill>
                <a:latin typeface="Times New Roman"/>
                <a:cs typeface="Times New Roman"/>
              </a:rPr>
              <a:t>meters</a:t>
            </a:r>
            <a:endParaRPr sz="1100">
              <a:latin typeface="Times New Roman"/>
              <a:cs typeface="Times New Roman"/>
            </a:endParaRPr>
          </a:p>
          <a:p>
            <a:pPr lvl="1">
              <a:lnSpc>
                <a:spcPct val="100000"/>
              </a:lnSpc>
              <a:spcBef>
                <a:spcPts val="40"/>
              </a:spcBef>
              <a:buClr>
                <a:srgbClr val="5F5F5F"/>
              </a:buClr>
              <a:buFont typeface="Times New Roman"/>
              <a:buChar char="-"/>
            </a:pPr>
            <a:endParaRPr sz="1100">
              <a:latin typeface="Times New Roman"/>
              <a:cs typeface="Times New Roman"/>
            </a:endParaRPr>
          </a:p>
          <a:p>
            <a:pPr marL="247015" lvl="1" indent="-90170">
              <a:lnSpc>
                <a:spcPct val="100000"/>
              </a:lnSpc>
              <a:spcBef>
                <a:spcPts val="5"/>
              </a:spcBef>
              <a:buFont typeface="Times New Roman"/>
              <a:buChar char="-"/>
              <a:tabLst>
                <a:tab pos="247650" algn="l"/>
              </a:tabLst>
            </a:pPr>
            <a:r>
              <a:rPr sz="1100" i="1" dirty="0">
                <a:solidFill>
                  <a:srgbClr val="5F5F5F"/>
                </a:solidFill>
                <a:latin typeface="Times New Roman"/>
                <a:cs typeface="Times New Roman"/>
              </a:rPr>
              <a:t>Z upper </a:t>
            </a:r>
            <a:r>
              <a:rPr sz="1100" i="1" spc="-5" dirty="0">
                <a:solidFill>
                  <a:srgbClr val="5F5F5F"/>
                </a:solidFill>
                <a:latin typeface="Times New Roman"/>
                <a:cs typeface="Times New Roman"/>
              </a:rPr>
              <a:t>translation: </a:t>
            </a:r>
            <a:r>
              <a:rPr sz="1100" i="1" dirty="0">
                <a:solidFill>
                  <a:srgbClr val="5F5F5F"/>
                </a:solidFill>
                <a:latin typeface="Times New Roman"/>
                <a:cs typeface="Times New Roman"/>
              </a:rPr>
              <a:t>up </a:t>
            </a:r>
            <a:r>
              <a:rPr sz="1100" i="1" spc="-5" dirty="0">
                <a:solidFill>
                  <a:srgbClr val="5F5F5F"/>
                </a:solidFill>
                <a:latin typeface="Times New Roman"/>
                <a:cs typeface="Times New Roman"/>
              </a:rPr>
              <a:t>to </a:t>
            </a:r>
            <a:r>
              <a:rPr sz="1100" i="1" dirty="0">
                <a:solidFill>
                  <a:srgbClr val="5F5F5F"/>
                </a:solidFill>
                <a:latin typeface="Times New Roman"/>
                <a:cs typeface="Times New Roman"/>
              </a:rPr>
              <a:t>2</a:t>
            </a:r>
            <a:r>
              <a:rPr sz="1100" i="1" spc="-30" dirty="0">
                <a:solidFill>
                  <a:srgbClr val="5F5F5F"/>
                </a:solidFill>
                <a:latin typeface="Times New Roman"/>
                <a:cs typeface="Times New Roman"/>
              </a:rPr>
              <a:t> </a:t>
            </a:r>
            <a:r>
              <a:rPr sz="1100" i="1" spc="-5" dirty="0">
                <a:solidFill>
                  <a:srgbClr val="5F5F5F"/>
                </a:solidFill>
                <a:latin typeface="Times New Roman"/>
                <a:cs typeface="Times New Roman"/>
              </a:rPr>
              <a:t>meters</a:t>
            </a:r>
            <a:endParaRPr sz="1100">
              <a:latin typeface="Times New Roman"/>
              <a:cs typeface="Times New Roman"/>
            </a:endParaRPr>
          </a:p>
          <a:p>
            <a:pPr lvl="1">
              <a:lnSpc>
                <a:spcPct val="100000"/>
              </a:lnSpc>
              <a:spcBef>
                <a:spcPts val="50"/>
              </a:spcBef>
              <a:buClr>
                <a:srgbClr val="5F5F5F"/>
              </a:buClr>
              <a:buFont typeface="Times New Roman"/>
              <a:buChar char="-"/>
            </a:pPr>
            <a:endParaRPr sz="1100">
              <a:latin typeface="Times New Roman"/>
              <a:cs typeface="Times New Roman"/>
            </a:endParaRPr>
          </a:p>
          <a:p>
            <a:pPr marL="247015" lvl="1" indent="-90170">
              <a:lnSpc>
                <a:spcPct val="100000"/>
              </a:lnSpc>
              <a:spcBef>
                <a:spcPts val="5"/>
              </a:spcBef>
              <a:buFont typeface="Times New Roman"/>
              <a:buChar char="-"/>
              <a:tabLst>
                <a:tab pos="247650" algn="l"/>
              </a:tabLst>
            </a:pPr>
            <a:r>
              <a:rPr sz="1100" i="1" dirty="0">
                <a:solidFill>
                  <a:srgbClr val="5F5F5F"/>
                </a:solidFill>
                <a:latin typeface="Times New Roman"/>
                <a:cs typeface="Times New Roman"/>
              </a:rPr>
              <a:t>X and Y </a:t>
            </a:r>
            <a:r>
              <a:rPr sz="1100" i="1" spc="-5" dirty="0">
                <a:solidFill>
                  <a:srgbClr val="5F5F5F"/>
                </a:solidFill>
                <a:latin typeface="Times New Roman"/>
                <a:cs typeface="Times New Roman"/>
              </a:rPr>
              <a:t>translation </a:t>
            </a:r>
            <a:r>
              <a:rPr sz="1100" i="1" dirty="0">
                <a:solidFill>
                  <a:srgbClr val="5F5F5F"/>
                </a:solidFill>
                <a:latin typeface="Times New Roman"/>
                <a:cs typeface="Times New Roman"/>
              </a:rPr>
              <a:t>: ± </a:t>
            </a:r>
            <a:r>
              <a:rPr sz="1100" i="1" spc="-5" dirty="0">
                <a:solidFill>
                  <a:srgbClr val="5F5F5F"/>
                </a:solidFill>
                <a:latin typeface="Times New Roman"/>
                <a:cs typeface="Times New Roman"/>
              </a:rPr>
              <a:t>0.25 </a:t>
            </a:r>
            <a:r>
              <a:rPr sz="1100" i="1" dirty="0">
                <a:solidFill>
                  <a:srgbClr val="5F5F5F"/>
                </a:solidFill>
                <a:latin typeface="Times New Roman"/>
                <a:cs typeface="Times New Roman"/>
              </a:rPr>
              <a:t>meters </a:t>
            </a:r>
            <a:r>
              <a:rPr sz="1100" i="1" spc="-5" dirty="0">
                <a:solidFill>
                  <a:srgbClr val="5F5F5F"/>
                </a:solidFill>
                <a:latin typeface="Times New Roman"/>
                <a:cs typeface="Times New Roman"/>
              </a:rPr>
              <a:t>(and</a:t>
            </a:r>
            <a:r>
              <a:rPr sz="1100" i="1" spc="-15" dirty="0">
                <a:solidFill>
                  <a:srgbClr val="5F5F5F"/>
                </a:solidFill>
                <a:latin typeface="Times New Roman"/>
                <a:cs typeface="Times New Roman"/>
              </a:rPr>
              <a:t> </a:t>
            </a:r>
            <a:r>
              <a:rPr sz="1100" i="1" spc="-5" dirty="0">
                <a:solidFill>
                  <a:srgbClr val="5F5F5F"/>
                </a:solidFill>
                <a:latin typeface="Times New Roman"/>
                <a:cs typeface="Times New Roman"/>
              </a:rPr>
              <a:t>more)</a:t>
            </a:r>
            <a:endParaRPr sz="1100">
              <a:latin typeface="Times New Roman"/>
              <a:cs typeface="Times New Roman"/>
            </a:endParaRPr>
          </a:p>
          <a:p>
            <a:pPr lvl="1">
              <a:lnSpc>
                <a:spcPct val="100000"/>
              </a:lnSpc>
              <a:spcBef>
                <a:spcPts val="40"/>
              </a:spcBef>
              <a:buClr>
                <a:srgbClr val="5F5F5F"/>
              </a:buClr>
              <a:buFont typeface="Times New Roman"/>
              <a:buChar char="-"/>
            </a:pPr>
            <a:endParaRPr sz="1100">
              <a:latin typeface="Times New Roman"/>
              <a:cs typeface="Times New Roman"/>
            </a:endParaRPr>
          </a:p>
          <a:p>
            <a:pPr marL="158750" marR="32384" indent="-146685">
              <a:lnSpc>
                <a:spcPct val="100000"/>
              </a:lnSpc>
              <a:spcBef>
                <a:spcPts val="5"/>
              </a:spcBef>
              <a:buFont typeface="Times New Roman"/>
              <a:buChar char="•"/>
              <a:tabLst>
                <a:tab pos="159385" algn="l"/>
              </a:tabLst>
            </a:pPr>
            <a:r>
              <a:rPr sz="1100" i="1" dirty="0">
                <a:solidFill>
                  <a:srgbClr val="5F5F5F"/>
                </a:solidFill>
                <a:latin typeface="Times New Roman"/>
                <a:cs typeface="Times New Roman"/>
              </a:rPr>
              <a:t>The guiding is done by </a:t>
            </a:r>
            <a:r>
              <a:rPr sz="1100" i="1" spc="-5" dirty="0">
                <a:solidFill>
                  <a:srgbClr val="5F5F5F"/>
                </a:solidFill>
                <a:latin typeface="Times New Roman"/>
                <a:cs typeface="Times New Roman"/>
              </a:rPr>
              <a:t>ball </a:t>
            </a:r>
            <a:r>
              <a:rPr sz="1100" i="1" dirty="0">
                <a:solidFill>
                  <a:srgbClr val="5F5F5F"/>
                </a:solidFill>
                <a:latin typeface="Times New Roman"/>
                <a:cs typeface="Times New Roman"/>
              </a:rPr>
              <a:t>pads guided </a:t>
            </a:r>
            <a:r>
              <a:rPr sz="1100" i="1" spc="-10" dirty="0">
                <a:solidFill>
                  <a:srgbClr val="5F5F5F"/>
                </a:solidFill>
                <a:latin typeface="Times New Roman"/>
                <a:cs typeface="Times New Roman"/>
              </a:rPr>
              <a:t>on  </a:t>
            </a:r>
            <a:r>
              <a:rPr sz="1100" i="1" spc="-5" dirty="0">
                <a:solidFill>
                  <a:srgbClr val="5F5F5F"/>
                </a:solidFill>
                <a:latin typeface="Times New Roman"/>
                <a:cs typeface="Times New Roman"/>
              </a:rPr>
              <a:t>precision rails</a:t>
            </a:r>
            <a:endParaRPr sz="1100">
              <a:latin typeface="Times New Roman"/>
              <a:cs typeface="Times New Roman"/>
            </a:endParaRPr>
          </a:p>
          <a:p>
            <a:pPr>
              <a:lnSpc>
                <a:spcPct val="100000"/>
              </a:lnSpc>
              <a:buClr>
                <a:srgbClr val="5F5F5F"/>
              </a:buClr>
              <a:buFont typeface="Times New Roman"/>
              <a:buChar char="•"/>
            </a:pPr>
            <a:endParaRPr sz="1150">
              <a:latin typeface="Times New Roman"/>
              <a:cs typeface="Times New Roman"/>
            </a:endParaRPr>
          </a:p>
          <a:p>
            <a:pPr marL="158750" marR="5080" indent="-146685" algn="just">
              <a:lnSpc>
                <a:spcPct val="99700"/>
              </a:lnSpc>
              <a:buFont typeface="Times New Roman"/>
              <a:buChar char="•"/>
              <a:tabLst>
                <a:tab pos="159385" algn="l"/>
              </a:tabLst>
            </a:pPr>
            <a:r>
              <a:rPr sz="1100" i="1" dirty="0">
                <a:solidFill>
                  <a:srgbClr val="5F5F5F"/>
                </a:solidFill>
                <a:latin typeface="Times New Roman"/>
                <a:cs typeface="Times New Roman"/>
              </a:rPr>
              <a:t>The control is </a:t>
            </a:r>
            <a:r>
              <a:rPr sz="1100" i="1" spc="-5" dirty="0">
                <a:solidFill>
                  <a:srgbClr val="5F5F5F"/>
                </a:solidFill>
                <a:latin typeface="Times New Roman"/>
                <a:cs typeface="Times New Roman"/>
              </a:rPr>
              <a:t>done </a:t>
            </a:r>
            <a:r>
              <a:rPr sz="1100" i="1" dirty="0">
                <a:solidFill>
                  <a:srgbClr val="5F5F5F"/>
                </a:solidFill>
                <a:latin typeface="Times New Roman"/>
                <a:cs typeface="Times New Roman"/>
              </a:rPr>
              <a:t>by </a:t>
            </a:r>
            <a:r>
              <a:rPr sz="1100" i="1" spc="-5" dirty="0">
                <a:solidFill>
                  <a:srgbClr val="5F5F5F"/>
                </a:solidFill>
                <a:latin typeface="Times New Roman"/>
                <a:cs typeface="Times New Roman"/>
              </a:rPr>
              <a:t>the ACC </a:t>
            </a:r>
            <a:r>
              <a:rPr sz="1100" i="1" dirty="0">
                <a:solidFill>
                  <a:srgbClr val="5F5F5F"/>
                </a:solidFill>
                <a:latin typeface="Times New Roman"/>
                <a:cs typeface="Times New Roman"/>
              </a:rPr>
              <a:t>control </a:t>
            </a:r>
            <a:r>
              <a:rPr sz="1100" i="1" spc="-5" dirty="0">
                <a:solidFill>
                  <a:srgbClr val="5F5F5F"/>
                </a:solidFill>
                <a:latin typeface="Times New Roman"/>
                <a:cs typeface="Times New Roman"/>
              </a:rPr>
              <a:t>unit. </a:t>
            </a:r>
            <a:r>
              <a:rPr sz="1100" i="1" dirty="0">
                <a:solidFill>
                  <a:srgbClr val="5F5F5F"/>
                </a:solidFill>
                <a:latin typeface="Times New Roman"/>
                <a:cs typeface="Times New Roman"/>
              </a:rPr>
              <a:t>The  recopies are </a:t>
            </a:r>
            <a:r>
              <a:rPr sz="1100" i="1" spc="-5" dirty="0">
                <a:solidFill>
                  <a:srgbClr val="5F5F5F"/>
                </a:solidFill>
                <a:latin typeface="Times New Roman"/>
                <a:cs typeface="Times New Roman"/>
              </a:rPr>
              <a:t>done either </a:t>
            </a:r>
            <a:r>
              <a:rPr sz="1100" i="1" dirty="0">
                <a:solidFill>
                  <a:srgbClr val="5F5F5F"/>
                </a:solidFill>
                <a:latin typeface="Times New Roman"/>
                <a:cs typeface="Times New Roman"/>
              </a:rPr>
              <a:t>by </a:t>
            </a:r>
            <a:r>
              <a:rPr sz="1100" i="1" spc="-5" dirty="0">
                <a:solidFill>
                  <a:srgbClr val="5F5F5F"/>
                </a:solidFill>
                <a:latin typeface="Times New Roman"/>
                <a:cs typeface="Times New Roman"/>
              </a:rPr>
              <a:t>multi-revolution  </a:t>
            </a:r>
            <a:r>
              <a:rPr sz="1100" i="1" dirty="0">
                <a:solidFill>
                  <a:srgbClr val="5F5F5F"/>
                </a:solidFill>
                <a:latin typeface="Times New Roman"/>
                <a:cs typeface="Times New Roman"/>
              </a:rPr>
              <a:t>absolute </a:t>
            </a:r>
            <a:r>
              <a:rPr sz="1100" i="1" spc="-5" dirty="0">
                <a:solidFill>
                  <a:srgbClr val="5F5F5F"/>
                </a:solidFill>
                <a:latin typeface="Times New Roman"/>
                <a:cs typeface="Times New Roman"/>
              </a:rPr>
              <a:t>optical encoders </a:t>
            </a:r>
            <a:r>
              <a:rPr sz="1100" i="1" dirty="0">
                <a:solidFill>
                  <a:srgbClr val="5F5F5F"/>
                </a:solidFill>
                <a:latin typeface="Times New Roman"/>
                <a:cs typeface="Times New Roman"/>
              </a:rPr>
              <a:t>placed at the </a:t>
            </a:r>
            <a:r>
              <a:rPr sz="1100" i="1" spc="-5" dirty="0">
                <a:solidFill>
                  <a:srgbClr val="5F5F5F"/>
                </a:solidFill>
                <a:latin typeface="Times New Roman"/>
                <a:cs typeface="Times New Roman"/>
              </a:rPr>
              <a:t>end </a:t>
            </a:r>
            <a:r>
              <a:rPr sz="1100" i="1" dirty="0">
                <a:solidFill>
                  <a:srgbClr val="5F5F5F"/>
                </a:solidFill>
                <a:latin typeface="Times New Roman"/>
                <a:cs typeface="Times New Roman"/>
              </a:rPr>
              <a:t>of the  control </a:t>
            </a:r>
            <a:r>
              <a:rPr sz="1100" i="1" spc="-5" dirty="0">
                <a:solidFill>
                  <a:srgbClr val="5F5F5F"/>
                </a:solidFill>
                <a:latin typeface="Times New Roman"/>
                <a:cs typeface="Times New Roman"/>
              </a:rPr>
              <a:t>screw </a:t>
            </a:r>
            <a:r>
              <a:rPr sz="1100" i="1" dirty="0">
                <a:solidFill>
                  <a:srgbClr val="5F5F5F"/>
                </a:solidFill>
                <a:latin typeface="Times New Roman"/>
                <a:cs typeface="Times New Roman"/>
              </a:rPr>
              <a:t>or </a:t>
            </a:r>
            <a:r>
              <a:rPr sz="1100" i="1" spc="-10" dirty="0">
                <a:solidFill>
                  <a:srgbClr val="5F5F5F"/>
                </a:solidFill>
                <a:latin typeface="Times New Roman"/>
                <a:cs typeface="Times New Roman"/>
              </a:rPr>
              <a:t>by </a:t>
            </a:r>
            <a:r>
              <a:rPr sz="1100" i="1" dirty="0">
                <a:solidFill>
                  <a:srgbClr val="5F5F5F"/>
                </a:solidFill>
                <a:latin typeface="Times New Roman"/>
                <a:cs typeface="Times New Roman"/>
              </a:rPr>
              <a:t>an </a:t>
            </a:r>
            <a:r>
              <a:rPr sz="1100" i="1" spc="-5" dirty="0">
                <a:solidFill>
                  <a:srgbClr val="5F5F5F"/>
                </a:solidFill>
                <a:latin typeface="Times New Roman"/>
                <a:cs typeface="Times New Roman"/>
              </a:rPr>
              <a:t>optical</a:t>
            </a:r>
            <a:r>
              <a:rPr sz="1100" i="1" spc="5" dirty="0">
                <a:solidFill>
                  <a:srgbClr val="5F5F5F"/>
                </a:solidFill>
                <a:latin typeface="Times New Roman"/>
                <a:cs typeface="Times New Roman"/>
              </a:rPr>
              <a:t> </a:t>
            </a:r>
            <a:r>
              <a:rPr sz="1100" i="1" spc="-5" dirty="0">
                <a:solidFill>
                  <a:srgbClr val="5F5F5F"/>
                </a:solidFill>
                <a:latin typeface="Times New Roman"/>
                <a:cs typeface="Times New Roman"/>
              </a:rPr>
              <a:t>ruler</a:t>
            </a:r>
            <a:endParaRPr sz="1100">
              <a:latin typeface="Times New Roman"/>
              <a:cs typeface="Times New Roman"/>
            </a:endParaRPr>
          </a:p>
          <a:p>
            <a:pPr>
              <a:lnSpc>
                <a:spcPct val="100000"/>
              </a:lnSpc>
              <a:spcBef>
                <a:spcPts val="55"/>
              </a:spcBef>
              <a:buClr>
                <a:srgbClr val="5F5F5F"/>
              </a:buClr>
              <a:buFont typeface="Times New Roman"/>
              <a:buChar char="•"/>
            </a:pPr>
            <a:endParaRPr sz="1100">
              <a:latin typeface="Times New Roman"/>
              <a:cs typeface="Times New Roman"/>
            </a:endParaRPr>
          </a:p>
          <a:p>
            <a:pPr marL="158750" marR="284480" indent="-146685">
              <a:lnSpc>
                <a:spcPct val="100000"/>
              </a:lnSpc>
              <a:buFont typeface="Times New Roman"/>
              <a:buChar char="•"/>
              <a:tabLst>
                <a:tab pos="159385" algn="l"/>
              </a:tabLst>
            </a:pP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translations </a:t>
            </a:r>
            <a:r>
              <a:rPr sz="1100" i="1" dirty="0">
                <a:solidFill>
                  <a:srgbClr val="5F5F5F"/>
                </a:solidFill>
                <a:latin typeface="Times New Roman"/>
                <a:cs typeface="Times New Roman"/>
              </a:rPr>
              <a:t>can </a:t>
            </a:r>
            <a:r>
              <a:rPr sz="1100" i="1" spc="-5" dirty="0">
                <a:solidFill>
                  <a:srgbClr val="5F5F5F"/>
                </a:solidFill>
                <a:latin typeface="Times New Roman"/>
                <a:cs typeface="Times New Roman"/>
              </a:rPr>
              <a:t>optionally have </a:t>
            </a:r>
            <a:r>
              <a:rPr sz="1100" i="1" dirty="0">
                <a:solidFill>
                  <a:srgbClr val="5F5F5F"/>
                </a:solidFill>
                <a:latin typeface="Times New Roman"/>
                <a:cs typeface="Times New Roman"/>
              </a:rPr>
              <a:t>a </a:t>
            </a:r>
            <a:r>
              <a:rPr sz="1100" i="1" spc="-5" dirty="0">
                <a:solidFill>
                  <a:srgbClr val="5F5F5F"/>
                </a:solidFill>
                <a:latin typeface="Times New Roman"/>
                <a:cs typeface="Times New Roman"/>
              </a:rPr>
              <a:t>manual  displacement </a:t>
            </a:r>
            <a:r>
              <a:rPr sz="1100" i="1" dirty="0">
                <a:solidFill>
                  <a:srgbClr val="5F5F5F"/>
                </a:solidFill>
                <a:latin typeface="Times New Roman"/>
                <a:cs typeface="Times New Roman"/>
              </a:rPr>
              <a:t>by</a:t>
            </a:r>
            <a:r>
              <a:rPr sz="1100" i="1" spc="-10" dirty="0">
                <a:solidFill>
                  <a:srgbClr val="5F5F5F"/>
                </a:solidFill>
                <a:latin typeface="Times New Roman"/>
                <a:cs typeface="Times New Roman"/>
              </a:rPr>
              <a:t> </a:t>
            </a:r>
            <a:r>
              <a:rPr sz="1100" i="1" spc="-5" dirty="0">
                <a:solidFill>
                  <a:srgbClr val="5F5F5F"/>
                </a:solidFill>
                <a:latin typeface="Times New Roman"/>
                <a:cs typeface="Times New Roman"/>
              </a:rPr>
              <a:t>wheel</a:t>
            </a:r>
            <a:endParaRPr sz="1100">
              <a:latin typeface="Times New Roman"/>
              <a:cs typeface="Times New Roman"/>
            </a:endParaRPr>
          </a:p>
          <a:p>
            <a:pPr>
              <a:lnSpc>
                <a:spcPct val="100000"/>
              </a:lnSpc>
              <a:spcBef>
                <a:spcPts val="40"/>
              </a:spcBef>
              <a:buClr>
                <a:srgbClr val="5F5F5F"/>
              </a:buClr>
              <a:buFont typeface="Times New Roman"/>
              <a:buChar char="•"/>
            </a:pPr>
            <a:endParaRPr sz="1100">
              <a:latin typeface="Times New Roman"/>
              <a:cs typeface="Times New Roman"/>
            </a:endParaRPr>
          </a:p>
          <a:p>
            <a:pPr marL="158750" marR="17145" indent="-146685" algn="just">
              <a:lnSpc>
                <a:spcPct val="100000"/>
              </a:lnSpc>
              <a:spcBef>
                <a:spcPts val="5"/>
              </a:spcBef>
              <a:buFont typeface="Times New Roman"/>
              <a:buChar char="•"/>
              <a:tabLst>
                <a:tab pos="159385" algn="l"/>
              </a:tabLst>
            </a:pPr>
            <a:r>
              <a:rPr sz="1100" i="1" dirty="0">
                <a:solidFill>
                  <a:srgbClr val="5F5F5F"/>
                </a:solidFill>
                <a:latin typeface="Times New Roman"/>
                <a:cs typeface="Times New Roman"/>
              </a:rPr>
              <a:t>The various </a:t>
            </a:r>
            <a:r>
              <a:rPr sz="1100" i="1" spc="-5" dirty="0">
                <a:solidFill>
                  <a:srgbClr val="5F5F5F"/>
                </a:solidFill>
                <a:latin typeface="Times New Roman"/>
                <a:cs typeface="Times New Roman"/>
              </a:rPr>
              <a:t>movement </a:t>
            </a:r>
            <a:r>
              <a:rPr sz="1100" i="1" dirty="0">
                <a:solidFill>
                  <a:srgbClr val="5F5F5F"/>
                </a:solidFill>
                <a:latin typeface="Times New Roman"/>
                <a:cs typeface="Times New Roman"/>
              </a:rPr>
              <a:t>cables </a:t>
            </a:r>
            <a:r>
              <a:rPr sz="1100" i="1" spc="-5" dirty="0">
                <a:solidFill>
                  <a:srgbClr val="5F5F5F"/>
                </a:solidFill>
                <a:latin typeface="Times New Roman"/>
                <a:cs typeface="Times New Roman"/>
              </a:rPr>
              <a:t>and those dedicated  </a:t>
            </a:r>
            <a:r>
              <a:rPr sz="1100" i="1" dirty="0">
                <a:solidFill>
                  <a:srgbClr val="5F5F5F"/>
                </a:solidFill>
                <a:latin typeface="Times New Roman"/>
                <a:cs typeface="Times New Roman"/>
              </a:rPr>
              <a:t>to </a:t>
            </a:r>
            <a:r>
              <a:rPr sz="1100" i="1" spc="-5" dirty="0">
                <a:solidFill>
                  <a:srgbClr val="5F5F5F"/>
                </a:solidFill>
                <a:latin typeface="Times New Roman"/>
                <a:cs typeface="Times New Roman"/>
              </a:rPr>
              <a:t>the antenna under test </a:t>
            </a:r>
            <a:r>
              <a:rPr sz="1100" i="1" dirty="0">
                <a:solidFill>
                  <a:srgbClr val="5F5F5F"/>
                </a:solidFill>
                <a:latin typeface="Times New Roman"/>
                <a:cs typeface="Times New Roman"/>
              </a:rPr>
              <a:t>are </a:t>
            </a:r>
            <a:r>
              <a:rPr sz="1100" i="1" spc="-5" dirty="0">
                <a:solidFill>
                  <a:srgbClr val="5F5F5F"/>
                </a:solidFill>
                <a:latin typeface="Times New Roman"/>
                <a:cs typeface="Times New Roman"/>
              </a:rPr>
              <a:t>placed </a:t>
            </a:r>
            <a:r>
              <a:rPr sz="1100" i="1" dirty="0">
                <a:solidFill>
                  <a:srgbClr val="5F5F5F"/>
                </a:solidFill>
                <a:latin typeface="Times New Roman"/>
                <a:cs typeface="Times New Roman"/>
              </a:rPr>
              <a:t>in the  </a:t>
            </a:r>
            <a:r>
              <a:rPr sz="1100" i="1" spc="-5" dirty="0">
                <a:solidFill>
                  <a:srgbClr val="5F5F5F"/>
                </a:solidFill>
                <a:latin typeface="Times New Roman"/>
                <a:cs typeface="Times New Roman"/>
              </a:rPr>
              <a:t>positioner axes and </a:t>
            </a:r>
            <a:r>
              <a:rPr sz="1100" i="1" dirty="0">
                <a:solidFill>
                  <a:srgbClr val="5F5F5F"/>
                </a:solidFill>
                <a:latin typeface="Times New Roman"/>
                <a:cs typeface="Times New Roman"/>
              </a:rPr>
              <a:t>on </a:t>
            </a:r>
            <a:r>
              <a:rPr sz="1100" i="1" spc="-5" dirty="0">
                <a:solidFill>
                  <a:srgbClr val="5F5F5F"/>
                </a:solidFill>
                <a:latin typeface="Times New Roman"/>
                <a:cs typeface="Times New Roman"/>
              </a:rPr>
              <a:t>the supporting cable chains  </a:t>
            </a:r>
            <a:r>
              <a:rPr sz="1100" i="1" dirty="0">
                <a:solidFill>
                  <a:srgbClr val="5F5F5F"/>
                </a:solidFill>
                <a:latin typeface="Times New Roman"/>
                <a:cs typeface="Times New Roman"/>
              </a:rPr>
              <a:t>along </a:t>
            </a:r>
            <a:r>
              <a:rPr sz="1100" i="1" spc="-5" dirty="0">
                <a:solidFill>
                  <a:srgbClr val="5F5F5F"/>
                </a:solidFill>
                <a:latin typeface="Times New Roman"/>
                <a:cs typeface="Times New Roman"/>
              </a:rPr>
              <a:t>the translations. Slip </a:t>
            </a:r>
            <a:r>
              <a:rPr sz="1100" i="1" dirty="0">
                <a:solidFill>
                  <a:srgbClr val="5F5F5F"/>
                </a:solidFill>
                <a:latin typeface="Times New Roman"/>
                <a:cs typeface="Times New Roman"/>
              </a:rPr>
              <a:t>rings </a:t>
            </a:r>
            <a:r>
              <a:rPr sz="1100" i="1" spc="-5" dirty="0">
                <a:solidFill>
                  <a:srgbClr val="5F5F5F"/>
                </a:solidFill>
                <a:latin typeface="Times New Roman"/>
                <a:cs typeface="Times New Roman"/>
              </a:rPr>
              <a:t>allowing the  continuous rotation </a:t>
            </a:r>
            <a:r>
              <a:rPr sz="1100" i="1" dirty="0">
                <a:solidFill>
                  <a:srgbClr val="5F5F5F"/>
                </a:solidFill>
                <a:latin typeface="Times New Roman"/>
                <a:cs typeface="Times New Roman"/>
              </a:rPr>
              <a:t>of some </a:t>
            </a:r>
            <a:r>
              <a:rPr sz="1100" i="1" spc="-5" dirty="0">
                <a:solidFill>
                  <a:srgbClr val="5F5F5F"/>
                </a:solidFill>
                <a:latin typeface="Times New Roman"/>
                <a:cs typeface="Times New Roman"/>
              </a:rPr>
              <a:t>axes </a:t>
            </a:r>
            <a:r>
              <a:rPr sz="1100" i="1" dirty="0">
                <a:solidFill>
                  <a:srgbClr val="5F5F5F"/>
                </a:solidFill>
                <a:latin typeface="Times New Roman"/>
                <a:cs typeface="Times New Roman"/>
              </a:rPr>
              <a:t>can </a:t>
            </a:r>
            <a:r>
              <a:rPr sz="1100" i="1" spc="-5" dirty="0">
                <a:solidFill>
                  <a:srgbClr val="5F5F5F"/>
                </a:solidFill>
                <a:latin typeface="Times New Roman"/>
                <a:cs typeface="Times New Roman"/>
              </a:rPr>
              <a:t>be</a:t>
            </a:r>
            <a:r>
              <a:rPr sz="1100" i="1" spc="35" dirty="0">
                <a:solidFill>
                  <a:srgbClr val="5F5F5F"/>
                </a:solidFill>
                <a:latin typeface="Times New Roman"/>
                <a:cs typeface="Times New Roman"/>
              </a:rPr>
              <a:t> </a:t>
            </a:r>
            <a:r>
              <a:rPr sz="1100" i="1" spc="-5" dirty="0">
                <a:solidFill>
                  <a:srgbClr val="5F5F5F"/>
                </a:solidFill>
                <a:latin typeface="Times New Roman"/>
                <a:cs typeface="Times New Roman"/>
              </a:rPr>
              <a:t>installed.</a:t>
            </a:r>
            <a:endParaRPr sz="1100">
              <a:latin typeface="Times New Roman"/>
              <a:cs typeface="Times New Roman"/>
            </a:endParaRPr>
          </a:p>
          <a:p>
            <a:pPr>
              <a:lnSpc>
                <a:spcPct val="100000"/>
              </a:lnSpc>
              <a:buClr>
                <a:srgbClr val="5F5F5F"/>
              </a:buClr>
              <a:buFont typeface="Times New Roman"/>
              <a:buChar char="•"/>
            </a:pPr>
            <a:endParaRPr sz="1200">
              <a:latin typeface="Times New Roman"/>
              <a:cs typeface="Times New Roman"/>
            </a:endParaRPr>
          </a:p>
          <a:p>
            <a:pPr>
              <a:lnSpc>
                <a:spcPct val="100000"/>
              </a:lnSpc>
              <a:spcBef>
                <a:spcPts val="40"/>
              </a:spcBef>
              <a:buClr>
                <a:srgbClr val="5F5F5F"/>
              </a:buClr>
              <a:buFont typeface="Times New Roman"/>
              <a:buChar char="•"/>
            </a:pPr>
            <a:endParaRPr sz="1050">
              <a:latin typeface="Times New Roman"/>
              <a:cs typeface="Times New Roman"/>
            </a:endParaRPr>
          </a:p>
          <a:p>
            <a:pPr marL="154305" marR="160655" indent="-142240">
              <a:lnSpc>
                <a:spcPct val="100000"/>
              </a:lnSpc>
              <a:buFont typeface="Times New Roman"/>
              <a:buChar char="•"/>
              <a:tabLst>
                <a:tab pos="154940" algn="l"/>
              </a:tabLst>
            </a:pPr>
            <a:r>
              <a:rPr sz="1100" i="1" dirty="0">
                <a:solidFill>
                  <a:srgbClr val="5F5F5F"/>
                </a:solidFill>
                <a:latin typeface="Times New Roman"/>
                <a:cs typeface="Times New Roman"/>
              </a:rPr>
              <a:t>The </a:t>
            </a:r>
            <a:r>
              <a:rPr sz="1100" i="1" spc="-5" dirty="0">
                <a:solidFill>
                  <a:srgbClr val="5F5F5F"/>
                </a:solidFill>
                <a:latin typeface="Times New Roman"/>
                <a:cs typeface="Times New Roman"/>
              </a:rPr>
              <a:t>roll </a:t>
            </a:r>
            <a:r>
              <a:rPr sz="1100" i="1" dirty="0">
                <a:solidFill>
                  <a:srgbClr val="5F5F5F"/>
                </a:solidFill>
                <a:latin typeface="Times New Roman"/>
                <a:cs typeface="Times New Roman"/>
              </a:rPr>
              <a:t>supporting </a:t>
            </a:r>
            <a:r>
              <a:rPr sz="1100" i="1" spc="-5" dirty="0">
                <a:solidFill>
                  <a:srgbClr val="5F5F5F"/>
                </a:solidFill>
                <a:latin typeface="Times New Roman"/>
                <a:cs typeface="Times New Roman"/>
              </a:rPr>
              <a:t>mast is made </a:t>
            </a:r>
            <a:r>
              <a:rPr sz="1100" i="1" spc="-10" dirty="0">
                <a:solidFill>
                  <a:srgbClr val="5F5F5F"/>
                </a:solidFill>
                <a:latin typeface="Times New Roman"/>
                <a:cs typeface="Times New Roman"/>
              </a:rPr>
              <a:t>of </a:t>
            </a:r>
            <a:r>
              <a:rPr sz="1100" i="1" spc="-5" dirty="0">
                <a:solidFill>
                  <a:srgbClr val="5F5F5F"/>
                </a:solidFill>
                <a:latin typeface="Times New Roman"/>
                <a:cs typeface="Times New Roman"/>
              </a:rPr>
              <a:t>metal </a:t>
            </a:r>
            <a:r>
              <a:rPr sz="1100" i="1" dirty="0">
                <a:solidFill>
                  <a:srgbClr val="5F5F5F"/>
                </a:solidFill>
                <a:latin typeface="Times New Roman"/>
                <a:cs typeface="Times New Roman"/>
              </a:rPr>
              <a:t>or </a:t>
            </a:r>
            <a:r>
              <a:rPr sz="1100" i="1" spc="-15" dirty="0">
                <a:solidFill>
                  <a:srgbClr val="5F5F5F"/>
                </a:solidFill>
                <a:latin typeface="Times New Roman"/>
                <a:cs typeface="Times New Roman"/>
              </a:rPr>
              <a:t>of  </a:t>
            </a:r>
            <a:r>
              <a:rPr sz="1100" i="1" spc="-5" dirty="0">
                <a:solidFill>
                  <a:srgbClr val="5F5F5F"/>
                </a:solidFill>
                <a:latin typeface="Times New Roman"/>
                <a:cs typeface="Times New Roman"/>
              </a:rPr>
              <a:t>dielectric compound.</a:t>
            </a:r>
            <a:endParaRPr sz="110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664209" y="1459864"/>
            <a:ext cx="6208776" cy="7656449"/>
          </a:xfrm>
          <a:prstGeom prst="rect">
            <a:avLst/>
          </a:prstGeom>
          <a:blipFill>
            <a:blip r:embed="rId2" cstate="print"/>
            <a:stretch>
              <a:fillRect/>
            </a:stretch>
          </a:blipFill>
        </p:spPr>
        <p:txBody>
          <a:bodyPr wrap="square" lIns="0" tIns="0" rIns="0" bIns="0" rtlCol="0"/>
          <a:lstStyle/>
          <a:p>
            <a:endParaRPr dirty="0"/>
          </a:p>
        </p:txBody>
      </p:sp>
      <p:sp>
        <p:nvSpPr>
          <p:cNvPr id="6" name="object 6"/>
          <p:cNvSpPr txBox="1"/>
          <p:nvPr/>
        </p:nvSpPr>
        <p:spPr>
          <a:xfrm>
            <a:off x="2416810" y="9460179"/>
            <a:ext cx="3177540" cy="177800"/>
          </a:xfrm>
          <a:prstGeom prst="rect">
            <a:avLst/>
          </a:prstGeom>
        </p:spPr>
        <p:txBody>
          <a:bodyPr vert="horz" wrap="square" lIns="0" tIns="12065" rIns="0" bIns="0" rtlCol="0">
            <a:spAutoFit/>
          </a:bodyPr>
          <a:lstStyle/>
          <a:p>
            <a:pPr marL="12700">
              <a:lnSpc>
                <a:spcPct val="100000"/>
              </a:lnSpc>
              <a:spcBef>
                <a:spcPts val="95"/>
              </a:spcBef>
            </a:pPr>
            <a:r>
              <a:rPr sz="1000" b="1" spc="-5" dirty="0">
                <a:latin typeface="Arial"/>
                <a:cs typeface="Arial"/>
              </a:rPr>
              <a:t>Fig. 1 : Configuration typique / </a:t>
            </a:r>
            <a:r>
              <a:rPr sz="1000" b="1" i="1" spc="-5" dirty="0">
                <a:solidFill>
                  <a:srgbClr val="5F5F5F"/>
                </a:solidFill>
                <a:latin typeface="Arial"/>
                <a:cs typeface="Arial"/>
              </a:rPr>
              <a:t>Typical</a:t>
            </a:r>
            <a:r>
              <a:rPr sz="1000" b="1" i="1" spc="85" dirty="0">
                <a:solidFill>
                  <a:srgbClr val="5F5F5F"/>
                </a:solidFill>
                <a:latin typeface="Arial"/>
                <a:cs typeface="Arial"/>
              </a:rPr>
              <a:t> </a:t>
            </a:r>
            <a:r>
              <a:rPr sz="1000" b="1" i="1" spc="-5" dirty="0">
                <a:solidFill>
                  <a:srgbClr val="5F5F5F"/>
                </a:solidFill>
                <a:latin typeface="Arial"/>
                <a:cs typeface="Arial"/>
              </a:rPr>
              <a:t>configuration</a:t>
            </a:r>
            <a:endParaRPr sz="1000">
              <a:latin typeface="Arial"/>
              <a:cs typeface="Arial"/>
            </a:endParaRPr>
          </a:p>
        </p:txBody>
      </p:sp>
      <p:sp>
        <p:nvSpPr>
          <p:cNvPr id="8" name="object 8"/>
          <p:cNvSpPr txBox="1">
            <a:spLocks noGrp="1"/>
          </p:cNvSpPr>
          <p:nvPr>
            <p:ph type="sldNum" sz="quarter" idx="4294967295"/>
          </p:nvPr>
        </p:nvSpPr>
        <p:spPr>
          <a:xfrm>
            <a:off x="7339013" y="10239375"/>
            <a:ext cx="217487" cy="166688"/>
          </a:xfrm>
          <a:prstGeom prst="rect">
            <a:avLst/>
          </a:prstGeom>
        </p:spPr>
        <p:txBody>
          <a:bodyPr vert="horz" wrap="square" lIns="0" tIns="0" rIns="0" bIns="0" rtlCol="0">
            <a:spAutoFit/>
          </a:bodyPr>
          <a:lstStyle/>
          <a:p>
            <a:pPr marL="38100">
              <a:lnSpc>
                <a:spcPct val="100000"/>
              </a:lnSpc>
            </a:pPr>
            <a:fld id="{81D60167-4931-47E6-BA6A-407CBD079E47}" type="slidenum">
              <a:rPr spc="-5" dirty="0"/>
              <a:t>8</a:t>
            </a:fld>
            <a:endParaRPr spc="-5" dirty="0"/>
          </a:p>
        </p:txBody>
      </p:sp>
      <p:sp>
        <p:nvSpPr>
          <p:cNvPr id="7" name="object 7"/>
          <p:cNvSpPr txBox="1"/>
          <p:nvPr/>
        </p:nvSpPr>
        <p:spPr>
          <a:xfrm>
            <a:off x="4384675" y="2268219"/>
            <a:ext cx="2229485" cy="295275"/>
          </a:xfrm>
          <a:prstGeom prst="rect">
            <a:avLst/>
          </a:prstGeom>
          <a:solidFill>
            <a:srgbClr val="FFFFFF"/>
          </a:solidFill>
        </p:spPr>
        <p:txBody>
          <a:bodyPr vert="horz" wrap="square" lIns="0" tIns="0" rIns="0" bIns="0" rtlCol="0">
            <a:spAutoFit/>
          </a:bodyPr>
          <a:lstStyle/>
          <a:p>
            <a:pPr marL="635">
              <a:lnSpc>
                <a:spcPts val="1200"/>
              </a:lnSpc>
            </a:pPr>
            <a:r>
              <a:rPr sz="1100" b="1" spc="-5" dirty="0">
                <a:latin typeface="Arial"/>
                <a:cs typeface="Arial"/>
              </a:rPr>
              <a:t>+/-200° </a:t>
            </a:r>
            <a:r>
              <a:rPr sz="1100" b="1" dirty="0">
                <a:latin typeface="Arial"/>
                <a:cs typeface="Arial"/>
              </a:rPr>
              <a:t>ou</a:t>
            </a:r>
            <a:r>
              <a:rPr sz="1100" b="1" spc="-10" dirty="0">
                <a:latin typeface="Arial"/>
                <a:cs typeface="Arial"/>
              </a:rPr>
              <a:t> </a:t>
            </a:r>
            <a:r>
              <a:rPr sz="1100" b="1" spc="-5" dirty="0">
                <a:latin typeface="Arial"/>
                <a:cs typeface="Arial"/>
              </a:rPr>
              <a:t>continu</a:t>
            </a:r>
            <a:endParaRPr sz="1100">
              <a:latin typeface="Arial"/>
              <a:cs typeface="Arial"/>
            </a:endParaRPr>
          </a:p>
          <a:p>
            <a:pPr marL="450215">
              <a:lnSpc>
                <a:spcPts val="1125"/>
              </a:lnSpc>
            </a:pPr>
            <a:r>
              <a:rPr sz="1100" b="1" dirty="0">
                <a:latin typeface="Arial"/>
                <a:cs typeface="Arial"/>
              </a:rPr>
              <a:t>or </a:t>
            </a:r>
            <a:r>
              <a:rPr sz="1100" b="1" spc="-5" dirty="0">
                <a:latin typeface="Arial"/>
                <a:cs typeface="Arial"/>
              </a:rPr>
              <a:t>continuous</a:t>
            </a:r>
            <a:endParaRPr sz="11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idx="4294967295"/>
          </p:nvPr>
        </p:nvSpPr>
        <p:spPr>
          <a:xfrm>
            <a:off x="3294450" y="1063965"/>
            <a:ext cx="4009390" cy="743585"/>
          </a:xfrm>
          <a:prstGeom prst="rect">
            <a:avLst/>
          </a:prstGeom>
        </p:spPr>
        <p:txBody>
          <a:bodyPr vert="horz" wrap="square" lIns="0" tIns="12700" rIns="0" bIns="0" rtlCol="0">
            <a:spAutoFit/>
          </a:bodyPr>
          <a:lstStyle/>
          <a:p>
            <a:pPr marR="6985" algn="r">
              <a:lnSpc>
                <a:spcPts val="2825"/>
              </a:lnSpc>
              <a:spcBef>
                <a:spcPts val="100"/>
              </a:spcBef>
              <a:tabLst>
                <a:tab pos="900430" algn="l"/>
              </a:tabLst>
            </a:pPr>
            <a:r>
              <a:rPr dirty="0">
                <a:solidFill>
                  <a:srgbClr val="4B4B4B"/>
                </a:solidFill>
              </a:rPr>
              <a:t>III	</a:t>
            </a:r>
            <a:r>
              <a:rPr dirty="0"/>
              <a:t>Positionneur de</a:t>
            </a:r>
            <a:r>
              <a:rPr spc="-85" dirty="0"/>
              <a:t> </a:t>
            </a:r>
            <a:r>
              <a:rPr spc="-5" dirty="0"/>
              <a:t>gisement</a:t>
            </a:r>
          </a:p>
          <a:p>
            <a:pPr marR="5080" algn="r">
              <a:lnSpc>
                <a:spcPts val="2825"/>
              </a:lnSpc>
            </a:pPr>
            <a:r>
              <a:rPr i="1" spc="-5" dirty="0">
                <a:solidFill>
                  <a:srgbClr val="5F5F5F"/>
                </a:solidFill>
                <a:latin typeface="Times New Roman"/>
                <a:cs typeface="Times New Roman"/>
              </a:rPr>
              <a:t>Azimuth</a:t>
            </a:r>
            <a:r>
              <a:rPr i="1" spc="-30" dirty="0">
                <a:solidFill>
                  <a:srgbClr val="5F5F5F"/>
                </a:solidFill>
                <a:latin typeface="Times New Roman"/>
                <a:cs typeface="Times New Roman"/>
              </a:rPr>
              <a:t> </a:t>
            </a:r>
            <a:r>
              <a:rPr i="1" spc="-5" dirty="0">
                <a:solidFill>
                  <a:srgbClr val="5F5F5F"/>
                </a:solidFill>
                <a:latin typeface="Times New Roman"/>
                <a:cs typeface="Times New Roman"/>
              </a:rPr>
              <a:t>positioner</a:t>
            </a:r>
          </a:p>
        </p:txBody>
      </p:sp>
      <p:sp>
        <p:nvSpPr>
          <p:cNvPr id="6" name="object 6"/>
          <p:cNvSpPr/>
          <p:nvPr/>
        </p:nvSpPr>
        <p:spPr>
          <a:xfrm>
            <a:off x="1593003" y="2325706"/>
            <a:ext cx="1701447" cy="1388193"/>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017009" y="2278520"/>
            <a:ext cx="1591195" cy="1467344"/>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601469" y="3905884"/>
            <a:ext cx="3906520" cy="2788920"/>
          </a:xfrm>
          <a:prstGeom prst="rect">
            <a:avLst/>
          </a:prstGeom>
          <a:blipFill>
            <a:blip r:embed="rId4" cstate="print"/>
            <a:stretch>
              <a:fillRect/>
            </a:stretch>
          </a:blipFill>
        </p:spPr>
        <p:txBody>
          <a:bodyPr wrap="square" lIns="0" tIns="0" rIns="0" bIns="0" rtlCol="0"/>
          <a:lstStyle/>
          <a:p>
            <a:endParaRPr/>
          </a:p>
        </p:txBody>
      </p:sp>
      <p:graphicFrame>
        <p:nvGraphicFramePr>
          <p:cNvPr id="9" name="object 9"/>
          <p:cNvGraphicFramePr>
            <a:graphicFrameLocks noGrp="1"/>
          </p:cNvGraphicFramePr>
          <p:nvPr/>
        </p:nvGraphicFramePr>
        <p:xfrm>
          <a:off x="626363" y="7178928"/>
          <a:ext cx="5853428" cy="2057779"/>
        </p:xfrm>
        <a:graphic>
          <a:graphicData uri="http://schemas.openxmlformats.org/drawingml/2006/table">
            <a:tbl>
              <a:tblPr firstRow="1" bandRow="1">
                <a:tableStyleId>{2D5ABB26-0587-4C30-8999-92F81FD0307C}</a:tableStyleId>
              </a:tblPr>
              <a:tblGrid>
                <a:gridCol w="836930">
                  <a:extLst>
                    <a:ext uri="{9D8B030D-6E8A-4147-A177-3AD203B41FA5}">
                      <a16:colId xmlns:a16="http://schemas.microsoft.com/office/drawing/2014/main" val="20000"/>
                    </a:ext>
                  </a:extLst>
                </a:gridCol>
                <a:gridCol w="835025">
                  <a:extLst>
                    <a:ext uri="{9D8B030D-6E8A-4147-A177-3AD203B41FA5}">
                      <a16:colId xmlns:a16="http://schemas.microsoft.com/office/drawing/2014/main" val="20001"/>
                    </a:ext>
                  </a:extLst>
                </a:gridCol>
                <a:gridCol w="835659">
                  <a:extLst>
                    <a:ext uri="{9D8B030D-6E8A-4147-A177-3AD203B41FA5}">
                      <a16:colId xmlns:a16="http://schemas.microsoft.com/office/drawing/2014/main" val="20002"/>
                    </a:ext>
                  </a:extLst>
                </a:gridCol>
                <a:gridCol w="836930">
                  <a:extLst>
                    <a:ext uri="{9D8B030D-6E8A-4147-A177-3AD203B41FA5}">
                      <a16:colId xmlns:a16="http://schemas.microsoft.com/office/drawing/2014/main" val="20003"/>
                    </a:ext>
                  </a:extLst>
                </a:gridCol>
                <a:gridCol w="835660">
                  <a:extLst>
                    <a:ext uri="{9D8B030D-6E8A-4147-A177-3AD203B41FA5}">
                      <a16:colId xmlns:a16="http://schemas.microsoft.com/office/drawing/2014/main" val="20004"/>
                    </a:ext>
                  </a:extLst>
                </a:gridCol>
                <a:gridCol w="835660">
                  <a:extLst>
                    <a:ext uri="{9D8B030D-6E8A-4147-A177-3AD203B41FA5}">
                      <a16:colId xmlns:a16="http://schemas.microsoft.com/office/drawing/2014/main" val="20005"/>
                    </a:ext>
                  </a:extLst>
                </a:gridCol>
                <a:gridCol w="837564">
                  <a:extLst>
                    <a:ext uri="{9D8B030D-6E8A-4147-A177-3AD203B41FA5}">
                      <a16:colId xmlns:a16="http://schemas.microsoft.com/office/drawing/2014/main" val="20006"/>
                    </a:ext>
                  </a:extLst>
                </a:gridCol>
              </a:tblGrid>
              <a:tr h="294132">
                <a:tc>
                  <a:txBody>
                    <a:bodyPr/>
                    <a:lstStyle/>
                    <a:p>
                      <a:pPr>
                        <a:lnSpc>
                          <a:spcPct val="100000"/>
                        </a:lnSpc>
                      </a:pPr>
                      <a:endParaRPr sz="1300">
                        <a:latin typeface="Times New Roman"/>
                        <a:cs typeface="Times New Roman"/>
                      </a:endParaRPr>
                    </a:p>
                  </a:txBody>
                  <a:tcPr marL="0" marR="0" marT="0" marB="0">
                    <a:lnR w="6350">
                      <a:solidFill>
                        <a:srgbClr val="000000"/>
                      </a:solidFill>
                      <a:prstDash val="solid"/>
                    </a:lnR>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A</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B</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C</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D</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409"/>
                        </a:spcBef>
                      </a:pPr>
                      <a:r>
                        <a:rPr sz="1100" dirty="0">
                          <a:latin typeface="Times New Roman"/>
                          <a:cs typeface="Times New Roman"/>
                        </a:rPr>
                        <a:t>H</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67030">
                        <a:lnSpc>
                          <a:spcPct val="100000"/>
                        </a:lnSpc>
                        <a:spcBef>
                          <a:spcPts val="409"/>
                        </a:spcBef>
                      </a:pPr>
                      <a:r>
                        <a:rPr sz="1100" dirty="0">
                          <a:latin typeface="Times New Roman"/>
                          <a:cs typeface="Times New Roman"/>
                        </a:rPr>
                        <a:t>N</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92608">
                <a:tc>
                  <a:txBody>
                    <a:bodyPr/>
                    <a:lstStyle/>
                    <a:p>
                      <a:pPr algn="ctr">
                        <a:lnSpc>
                          <a:spcPct val="100000"/>
                        </a:lnSpc>
                        <a:spcBef>
                          <a:spcPts val="409"/>
                        </a:spcBef>
                      </a:pPr>
                      <a:r>
                        <a:rPr sz="1100" dirty="0">
                          <a:latin typeface="Times New Roman"/>
                          <a:cs typeface="Times New Roman"/>
                        </a:rPr>
                        <a:t>P20A</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240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70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260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150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M6</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82270">
                        <a:lnSpc>
                          <a:spcPct val="100000"/>
                        </a:lnSpc>
                        <a:spcBef>
                          <a:spcPts val="409"/>
                        </a:spcBef>
                      </a:pPr>
                      <a:r>
                        <a:rPr sz="1100" dirty="0">
                          <a:latin typeface="Times New Roman"/>
                          <a:cs typeface="Times New Roman"/>
                        </a:rPr>
                        <a:t>3</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94131">
                <a:tc>
                  <a:txBody>
                    <a:bodyPr/>
                    <a:lstStyle/>
                    <a:p>
                      <a:pPr algn="ctr">
                        <a:lnSpc>
                          <a:spcPct val="100000"/>
                        </a:lnSpc>
                        <a:spcBef>
                          <a:spcPts val="420"/>
                        </a:spcBef>
                      </a:pPr>
                      <a:r>
                        <a:rPr sz="1100" dirty="0">
                          <a:latin typeface="Times New Roman"/>
                          <a:cs typeface="Times New Roman"/>
                        </a:rPr>
                        <a:t>P30A</a:t>
                      </a:r>
                      <a:endParaRPr sz="1100">
                        <a:latin typeface="Times New Roman"/>
                        <a:cs typeface="Times New Roman"/>
                      </a:endParaRPr>
                    </a:p>
                  </a:txBody>
                  <a:tcPr marL="0" marR="0" marT="533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0"/>
                        </a:spcBef>
                      </a:pPr>
                      <a:r>
                        <a:rPr sz="1100" dirty="0">
                          <a:latin typeface="Times New Roman"/>
                          <a:cs typeface="Times New Roman"/>
                        </a:rPr>
                        <a:t>300</a:t>
                      </a:r>
                      <a:endParaRPr sz="1100">
                        <a:latin typeface="Times New Roman"/>
                        <a:cs typeface="Times New Roman"/>
                      </a:endParaRPr>
                    </a:p>
                  </a:txBody>
                  <a:tcPr marL="0" marR="0" marT="533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0"/>
                        </a:spcBef>
                      </a:pPr>
                      <a:r>
                        <a:rPr sz="1100" dirty="0">
                          <a:latin typeface="Times New Roman"/>
                          <a:cs typeface="Times New Roman"/>
                        </a:rPr>
                        <a:t>40</a:t>
                      </a:r>
                      <a:endParaRPr sz="1100">
                        <a:latin typeface="Times New Roman"/>
                        <a:cs typeface="Times New Roman"/>
                      </a:endParaRPr>
                    </a:p>
                  </a:txBody>
                  <a:tcPr marL="0" marR="0" marT="533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0"/>
                        </a:spcBef>
                      </a:pPr>
                      <a:r>
                        <a:rPr sz="1100" dirty="0">
                          <a:latin typeface="Times New Roman"/>
                          <a:cs typeface="Times New Roman"/>
                        </a:rPr>
                        <a:t>433</a:t>
                      </a:r>
                      <a:endParaRPr sz="1100">
                        <a:latin typeface="Times New Roman"/>
                        <a:cs typeface="Times New Roman"/>
                      </a:endParaRPr>
                    </a:p>
                  </a:txBody>
                  <a:tcPr marL="0" marR="0" marT="533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0"/>
                        </a:spcBef>
                      </a:pPr>
                      <a:r>
                        <a:rPr sz="1100" dirty="0">
                          <a:latin typeface="Times New Roman"/>
                          <a:cs typeface="Times New Roman"/>
                        </a:rPr>
                        <a:t>300</a:t>
                      </a:r>
                      <a:endParaRPr sz="1100">
                        <a:latin typeface="Times New Roman"/>
                        <a:cs typeface="Times New Roman"/>
                      </a:endParaRPr>
                    </a:p>
                  </a:txBody>
                  <a:tcPr marL="0" marR="0" marT="533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0"/>
                        </a:spcBef>
                      </a:pPr>
                      <a:r>
                        <a:rPr sz="1100" dirty="0">
                          <a:latin typeface="Times New Roman"/>
                          <a:cs typeface="Times New Roman"/>
                        </a:rPr>
                        <a:t>M10</a:t>
                      </a:r>
                      <a:endParaRPr sz="1100">
                        <a:latin typeface="Times New Roman"/>
                        <a:cs typeface="Times New Roman"/>
                      </a:endParaRPr>
                    </a:p>
                  </a:txBody>
                  <a:tcPr marL="0" marR="0" marT="533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82270">
                        <a:lnSpc>
                          <a:spcPct val="100000"/>
                        </a:lnSpc>
                        <a:spcBef>
                          <a:spcPts val="420"/>
                        </a:spcBef>
                      </a:pPr>
                      <a:r>
                        <a:rPr sz="1100" dirty="0">
                          <a:latin typeface="Times New Roman"/>
                          <a:cs typeface="Times New Roman"/>
                        </a:rPr>
                        <a:t>4</a:t>
                      </a:r>
                      <a:endParaRPr sz="1100">
                        <a:latin typeface="Times New Roman"/>
                        <a:cs typeface="Times New Roman"/>
                      </a:endParaRPr>
                    </a:p>
                  </a:txBody>
                  <a:tcPr marL="0" marR="0" marT="533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94513">
                <a:tc>
                  <a:txBody>
                    <a:bodyPr/>
                    <a:lstStyle/>
                    <a:p>
                      <a:pPr algn="ctr">
                        <a:lnSpc>
                          <a:spcPct val="100000"/>
                        </a:lnSpc>
                        <a:spcBef>
                          <a:spcPts val="425"/>
                        </a:spcBef>
                      </a:pPr>
                      <a:r>
                        <a:rPr sz="1100" dirty="0">
                          <a:latin typeface="Times New Roman"/>
                          <a:cs typeface="Times New Roman"/>
                        </a:rPr>
                        <a:t>P40A</a:t>
                      </a:r>
                      <a:endParaRPr sz="1100">
                        <a:latin typeface="Times New Roman"/>
                        <a:cs typeface="Times New Roman"/>
                      </a:endParaRPr>
                    </a:p>
                  </a:txBody>
                  <a:tcPr marL="0" marR="0" marT="539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5"/>
                        </a:spcBef>
                      </a:pPr>
                      <a:r>
                        <a:rPr sz="1100" dirty="0">
                          <a:latin typeface="Times New Roman"/>
                          <a:cs typeface="Times New Roman"/>
                        </a:rPr>
                        <a:t>370</a:t>
                      </a:r>
                      <a:endParaRPr sz="1100">
                        <a:latin typeface="Times New Roman"/>
                        <a:cs typeface="Times New Roman"/>
                      </a:endParaRPr>
                    </a:p>
                  </a:txBody>
                  <a:tcPr marL="0" marR="0" marT="539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5"/>
                        </a:spcBef>
                      </a:pPr>
                      <a:r>
                        <a:rPr sz="1100" dirty="0">
                          <a:latin typeface="Times New Roman"/>
                          <a:cs typeface="Times New Roman"/>
                        </a:rPr>
                        <a:t>70</a:t>
                      </a:r>
                      <a:endParaRPr sz="1100">
                        <a:latin typeface="Times New Roman"/>
                        <a:cs typeface="Times New Roman"/>
                      </a:endParaRPr>
                    </a:p>
                  </a:txBody>
                  <a:tcPr marL="0" marR="0" marT="539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5"/>
                        </a:spcBef>
                      </a:pPr>
                      <a:r>
                        <a:rPr sz="1100" dirty="0">
                          <a:latin typeface="Times New Roman"/>
                          <a:cs typeface="Times New Roman"/>
                        </a:rPr>
                        <a:t>760</a:t>
                      </a:r>
                      <a:endParaRPr sz="1100">
                        <a:latin typeface="Times New Roman"/>
                        <a:cs typeface="Times New Roman"/>
                      </a:endParaRPr>
                    </a:p>
                  </a:txBody>
                  <a:tcPr marL="0" marR="0" marT="539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5"/>
                        </a:spcBef>
                      </a:pPr>
                      <a:r>
                        <a:rPr sz="1100" dirty="0">
                          <a:latin typeface="Times New Roman"/>
                          <a:cs typeface="Times New Roman"/>
                        </a:rPr>
                        <a:t>390</a:t>
                      </a:r>
                      <a:endParaRPr sz="1100">
                        <a:latin typeface="Times New Roman"/>
                        <a:cs typeface="Times New Roman"/>
                      </a:endParaRPr>
                    </a:p>
                  </a:txBody>
                  <a:tcPr marL="0" marR="0" marT="539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25"/>
                        </a:spcBef>
                      </a:pPr>
                      <a:r>
                        <a:rPr sz="1100" dirty="0">
                          <a:latin typeface="Times New Roman"/>
                          <a:cs typeface="Times New Roman"/>
                        </a:rPr>
                        <a:t>M12</a:t>
                      </a:r>
                      <a:endParaRPr sz="1100">
                        <a:latin typeface="Times New Roman"/>
                        <a:cs typeface="Times New Roman"/>
                      </a:endParaRPr>
                    </a:p>
                  </a:txBody>
                  <a:tcPr marL="0" marR="0" marT="539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82270">
                        <a:lnSpc>
                          <a:spcPct val="100000"/>
                        </a:lnSpc>
                        <a:spcBef>
                          <a:spcPts val="425"/>
                        </a:spcBef>
                      </a:pPr>
                      <a:r>
                        <a:rPr sz="1100" dirty="0">
                          <a:latin typeface="Times New Roman"/>
                          <a:cs typeface="Times New Roman"/>
                        </a:rPr>
                        <a:t>4</a:t>
                      </a:r>
                      <a:endParaRPr sz="1100">
                        <a:latin typeface="Times New Roman"/>
                        <a:cs typeface="Times New Roman"/>
                      </a:endParaRPr>
                    </a:p>
                  </a:txBody>
                  <a:tcPr marL="0" marR="0" marT="539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294132">
                <a:tc>
                  <a:txBody>
                    <a:bodyPr/>
                    <a:lstStyle/>
                    <a:p>
                      <a:pPr algn="ctr">
                        <a:lnSpc>
                          <a:spcPct val="100000"/>
                        </a:lnSpc>
                        <a:spcBef>
                          <a:spcPts val="409"/>
                        </a:spcBef>
                      </a:pPr>
                      <a:r>
                        <a:rPr sz="1100" dirty="0">
                          <a:latin typeface="Times New Roman"/>
                          <a:cs typeface="Times New Roman"/>
                        </a:rPr>
                        <a:t>P60A</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680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80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855</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415</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M16</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82270">
                        <a:lnSpc>
                          <a:spcPct val="100000"/>
                        </a:lnSpc>
                        <a:spcBef>
                          <a:spcPts val="409"/>
                        </a:spcBef>
                      </a:pPr>
                      <a:r>
                        <a:rPr sz="1100" dirty="0">
                          <a:latin typeface="Times New Roman"/>
                          <a:cs typeface="Times New Roman"/>
                        </a:rPr>
                        <a:t>6</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294131">
                <a:tc>
                  <a:txBody>
                    <a:bodyPr/>
                    <a:lstStyle/>
                    <a:p>
                      <a:pPr algn="ctr">
                        <a:lnSpc>
                          <a:spcPct val="100000"/>
                        </a:lnSpc>
                        <a:spcBef>
                          <a:spcPts val="409"/>
                        </a:spcBef>
                      </a:pPr>
                      <a:r>
                        <a:rPr sz="1100" dirty="0">
                          <a:latin typeface="Times New Roman"/>
                          <a:cs typeface="Times New Roman"/>
                        </a:rPr>
                        <a:t>P80A</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810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130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1140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720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M24</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82270">
                        <a:lnSpc>
                          <a:spcPct val="100000"/>
                        </a:lnSpc>
                        <a:spcBef>
                          <a:spcPts val="409"/>
                        </a:spcBef>
                      </a:pPr>
                      <a:r>
                        <a:rPr sz="1100" dirty="0">
                          <a:latin typeface="Times New Roman"/>
                          <a:cs typeface="Times New Roman"/>
                        </a:rPr>
                        <a:t>6</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94132">
                <a:tc>
                  <a:txBody>
                    <a:bodyPr/>
                    <a:lstStyle/>
                    <a:p>
                      <a:pPr algn="ctr">
                        <a:lnSpc>
                          <a:spcPct val="100000"/>
                        </a:lnSpc>
                        <a:spcBef>
                          <a:spcPts val="409"/>
                        </a:spcBef>
                      </a:pPr>
                      <a:r>
                        <a:rPr sz="1100" dirty="0">
                          <a:latin typeface="Times New Roman"/>
                          <a:cs typeface="Times New Roman"/>
                        </a:rPr>
                        <a:t>P100A</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1140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250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1500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870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409"/>
                        </a:spcBef>
                      </a:pPr>
                      <a:r>
                        <a:rPr sz="1100" dirty="0">
                          <a:latin typeface="Times New Roman"/>
                          <a:cs typeface="Times New Roman"/>
                        </a:rPr>
                        <a:t>M30</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82270">
                        <a:lnSpc>
                          <a:spcPct val="100000"/>
                        </a:lnSpc>
                        <a:spcBef>
                          <a:spcPts val="409"/>
                        </a:spcBef>
                      </a:pPr>
                      <a:r>
                        <a:rPr sz="1100" dirty="0">
                          <a:latin typeface="Times New Roman"/>
                          <a:cs typeface="Times New Roman"/>
                        </a:rPr>
                        <a:t>6</a:t>
                      </a:r>
                      <a:endParaRPr sz="1100">
                        <a:latin typeface="Times New Roman"/>
                        <a:cs typeface="Times New Roman"/>
                      </a:endParaRPr>
                    </a:p>
                  </a:txBody>
                  <a:tcPr marL="0" marR="0" marT="520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bl>
          </a:graphicData>
        </a:graphic>
      </p:graphicFrame>
      <p:sp>
        <p:nvSpPr>
          <p:cNvPr id="10" name="object 10"/>
          <p:cNvSpPr txBox="1"/>
          <p:nvPr/>
        </p:nvSpPr>
        <p:spPr>
          <a:xfrm>
            <a:off x="1150416" y="9515043"/>
            <a:ext cx="1612900"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Informations non</a:t>
            </a:r>
            <a:r>
              <a:rPr sz="900" spc="-20" dirty="0">
                <a:latin typeface="Arial"/>
                <a:cs typeface="Arial"/>
              </a:rPr>
              <a:t> </a:t>
            </a:r>
            <a:r>
              <a:rPr sz="900" spc="-5" dirty="0">
                <a:latin typeface="Arial"/>
                <a:cs typeface="Arial"/>
              </a:rPr>
              <a:t>contractuelles</a:t>
            </a:r>
            <a:endParaRPr sz="900">
              <a:latin typeface="Arial"/>
              <a:cs typeface="Arial"/>
            </a:endParaRPr>
          </a:p>
        </p:txBody>
      </p:sp>
      <p:sp>
        <p:nvSpPr>
          <p:cNvPr id="11" name="object 11"/>
          <p:cNvSpPr txBox="1"/>
          <p:nvPr/>
        </p:nvSpPr>
        <p:spPr>
          <a:xfrm>
            <a:off x="4438269" y="9513519"/>
            <a:ext cx="1430020"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5F5F5F"/>
                </a:solidFill>
                <a:latin typeface="Arial"/>
                <a:cs typeface="Arial"/>
              </a:rPr>
              <a:t>Non-contractual</a:t>
            </a:r>
            <a:r>
              <a:rPr sz="900" i="1" spc="-10" dirty="0">
                <a:solidFill>
                  <a:srgbClr val="5F5F5F"/>
                </a:solidFill>
                <a:latin typeface="Arial"/>
                <a:cs typeface="Arial"/>
              </a:rPr>
              <a:t> </a:t>
            </a:r>
            <a:r>
              <a:rPr sz="900" i="1" spc="-5" dirty="0">
                <a:solidFill>
                  <a:srgbClr val="5F5F5F"/>
                </a:solidFill>
                <a:latin typeface="Arial"/>
                <a:cs typeface="Arial"/>
              </a:rPr>
              <a:t>information</a:t>
            </a:r>
            <a:endParaRPr sz="900">
              <a:latin typeface="Arial"/>
              <a:cs typeface="Arial"/>
            </a:endParaRPr>
          </a:p>
        </p:txBody>
      </p:sp>
      <p:sp>
        <p:nvSpPr>
          <p:cNvPr id="12" name="object 12"/>
          <p:cNvSpPr/>
          <p:nvPr/>
        </p:nvSpPr>
        <p:spPr>
          <a:xfrm>
            <a:off x="1150619" y="1904364"/>
            <a:ext cx="571500" cy="741680"/>
          </a:xfrm>
          <a:custGeom>
            <a:avLst/>
            <a:gdLst/>
            <a:ahLst/>
            <a:cxnLst/>
            <a:rect l="l" t="t" r="r" b="b"/>
            <a:pathLst>
              <a:path w="571500" h="741680">
                <a:moveTo>
                  <a:pt x="476250" y="0"/>
                </a:moveTo>
                <a:lnTo>
                  <a:pt x="95250" y="0"/>
                </a:lnTo>
                <a:lnTo>
                  <a:pt x="58175" y="4500"/>
                </a:lnTo>
                <a:lnTo>
                  <a:pt x="27898" y="16764"/>
                </a:lnTo>
                <a:lnTo>
                  <a:pt x="7485" y="34932"/>
                </a:lnTo>
                <a:lnTo>
                  <a:pt x="0" y="57150"/>
                </a:lnTo>
                <a:lnTo>
                  <a:pt x="0" y="285750"/>
                </a:lnTo>
                <a:lnTo>
                  <a:pt x="7485" y="308020"/>
                </a:lnTo>
                <a:lnTo>
                  <a:pt x="27898" y="326183"/>
                </a:lnTo>
                <a:lnTo>
                  <a:pt x="58175" y="338417"/>
                </a:lnTo>
                <a:lnTo>
                  <a:pt x="95250" y="342900"/>
                </a:lnTo>
                <a:lnTo>
                  <a:pt x="333375" y="342900"/>
                </a:lnTo>
                <a:lnTo>
                  <a:pt x="542925" y="741680"/>
                </a:lnTo>
                <a:lnTo>
                  <a:pt x="476250" y="342900"/>
                </a:lnTo>
                <a:lnTo>
                  <a:pt x="513314" y="338417"/>
                </a:lnTo>
                <a:lnTo>
                  <a:pt x="543591" y="326183"/>
                </a:lnTo>
                <a:lnTo>
                  <a:pt x="564010" y="308020"/>
                </a:lnTo>
                <a:lnTo>
                  <a:pt x="571500" y="285750"/>
                </a:lnTo>
                <a:lnTo>
                  <a:pt x="571500" y="57150"/>
                </a:lnTo>
                <a:lnTo>
                  <a:pt x="564010" y="34932"/>
                </a:lnTo>
                <a:lnTo>
                  <a:pt x="543591" y="16764"/>
                </a:lnTo>
                <a:lnTo>
                  <a:pt x="513314" y="4500"/>
                </a:lnTo>
                <a:lnTo>
                  <a:pt x="476250" y="0"/>
                </a:lnTo>
                <a:close/>
              </a:path>
            </a:pathLst>
          </a:custGeom>
          <a:solidFill>
            <a:srgbClr val="FFFFFF"/>
          </a:solidFill>
        </p:spPr>
        <p:txBody>
          <a:bodyPr wrap="square" lIns="0" tIns="0" rIns="0" bIns="0" rtlCol="0"/>
          <a:lstStyle/>
          <a:p>
            <a:endParaRPr/>
          </a:p>
        </p:txBody>
      </p:sp>
      <p:sp>
        <p:nvSpPr>
          <p:cNvPr id="13" name="object 13"/>
          <p:cNvSpPr/>
          <p:nvPr/>
        </p:nvSpPr>
        <p:spPr>
          <a:xfrm>
            <a:off x="1150619" y="1904364"/>
            <a:ext cx="571500" cy="741680"/>
          </a:xfrm>
          <a:custGeom>
            <a:avLst/>
            <a:gdLst/>
            <a:ahLst/>
            <a:cxnLst/>
            <a:rect l="l" t="t" r="r" b="b"/>
            <a:pathLst>
              <a:path w="571500" h="741680">
                <a:moveTo>
                  <a:pt x="95250" y="0"/>
                </a:moveTo>
                <a:lnTo>
                  <a:pt x="58175" y="4500"/>
                </a:lnTo>
                <a:lnTo>
                  <a:pt x="27898" y="16764"/>
                </a:lnTo>
                <a:lnTo>
                  <a:pt x="7485" y="34932"/>
                </a:lnTo>
                <a:lnTo>
                  <a:pt x="0" y="57150"/>
                </a:lnTo>
                <a:lnTo>
                  <a:pt x="0" y="200025"/>
                </a:lnTo>
                <a:lnTo>
                  <a:pt x="0" y="285750"/>
                </a:lnTo>
                <a:lnTo>
                  <a:pt x="7485" y="308020"/>
                </a:lnTo>
                <a:lnTo>
                  <a:pt x="27898" y="326183"/>
                </a:lnTo>
                <a:lnTo>
                  <a:pt x="58175" y="338417"/>
                </a:lnTo>
                <a:lnTo>
                  <a:pt x="95250" y="342900"/>
                </a:lnTo>
                <a:lnTo>
                  <a:pt x="333375" y="342900"/>
                </a:lnTo>
                <a:lnTo>
                  <a:pt x="542925" y="741680"/>
                </a:lnTo>
                <a:lnTo>
                  <a:pt x="476250" y="342900"/>
                </a:lnTo>
                <a:lnTo>
                  <a:pt x="513314" y="338417"/>
                </a:lnTo>
                <a:lnTo>
                  <a:pt x="543591" y="326183"/>
                </a:lnTo>
                <a:lnTo>
                  <a:pt x="564010" y="308020"/>
                </a:lnTo>
                <a:lnTo>
                  <a:pt x="571500" y="285750"/>
                </a:lnTo>
                <a:lnTo>
                  <a:pt x="571500" y="200025"/>
                </a:lnTo>
                <a:lnTo>
                  <a:pt x="571500" y="57150"/>
                </a:lnTo>
                <a:lnTo>
                  <a:pt x="564010" y="34932"/>
                </a:lnTo>
                <a:lnTo>
                  <a:pt x="543591" y="16764"/>
                </a:lnTo>
                <a:lnTo>
                  <a:pt x="513314" y="4500"/>
                </a:lnTo>
                <a:lnTo>
                  <a:pt x="476250" y="0"/>
                </a:lnTo>
                <a:lnTo>
                  <a:pt x="333375" y="0"/>
                </a:lnTo>
                <a:lnTo>
                  <a:pt x="95250" y="0"/>
                </a:lnTo>
                <a:close/>
              </a:path>
            </a:pathLst>
          </a:custGeom>
          <a:ln w="9525">
            <a:solidFill>
              <a:srgbClr val="000000"/>
            </a:solidFill>
          </a:ln>
        </p:spPr>
        <p:txBody>
          <a:bodyPr wrap="square" lIns="0" tIns="0" rIns="0" bIns="0" rtlCol="0"/>
          <a:lstStyle/>
          <a:p>
            <a:endParaRPr/>
          </a:p>
        </p:txBody>
      </p:sp>
      <p:sp>
        <p:nvSpPr>
          <p:cNvPr id="14" name="object 14"/>
          <p:cNvSpPr txBox="1"/>
          <p:nvPr/>
        </p:nvSpPr>
        <p:spPr>
          <a:xfrm>
            <a:off x="1249476" y="1942845"/>
            <a:ext cx="36766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Arial"/>
                <a:cs typeface="Arial"/>
              </a:rPr>
              <a:t>P</a:t>
            </a:r>
            <a:r>
              <a:rPr sz="1100" dirty="0">
                <a:latin typeface="Arial"/>
                <a:cs typeface="Arial"/>
              </a:rPr>
              <a:t>4</a:t>
            </a:r>
            <a:r>
              <a:rPr sz="1100" spc="-5" dirty="0">
                <a:latin typeface="Arial"/>
                <a:cs typeface="Arial"/>
              </a:rPr>
              <a:t>0</a:t>
            </a:r>
            <a:r>
              <a:rPr sz="1100" dirty="0">
                <a:latin typeface="Arial"/>
                <a:cs typeface="Arial"/>
              </a:rPr>
              <a:t>A</a:t>
            </a:r>
            <a:endParaRPr sz="1100">
              <a:latin typeface="Arial"/>
              <a:cs typeface="Arial"/>
            </a:endParaRPr>
          </a:p>
        </p:txBody>
      </p:sp>
      <p:sp>
        <p:nvSpPr>
          <p:cNvPr id="15" name="object 15"/>
          <p:cNvSpPr/>
          <p:nvPr/>
        </p:nvSpPr>
        <p:spPr>
          <a:xfrm>
            <a:off x="5536565" y="2425699"/>
            <a:ext cx="973455" cy="508000"/>
          </a:xfrm>
          <a:custGeom>
            <a:avLst/>
            <a:gdLst/>
            <a:ahLst/>
            <a:cxnLst/>
            <a:rect l="l" t="t" r="r" b="b"/>
            <a:pathLst>
              <a:path w="973454" h="508000">
                <a:moveTo>
                  <a:pt x="878204" y="0"/>
                </a:moveTo>
                <a:lnTo>
                  <a:pt x="497204" y="0"/>
                </a:lnTo>
                <a:lnTo>
                  <a:pt x="460140" y="4482"/>
                </a:lnTo>
                <a:lnTo>
                  <a:pt x="429863" y="16716"/>
                </a:lnTo>
                <a:lnTo>
                  <a:pt x="409444" y="34879"/>
                </a:lnTo>
                <a:lnTo>
                  <a:pt x="401954" y="57150"/>
                </a:lnTo>
                <a:lnTo>
                  <a:pt x="401954" y="200025"/>
                </a:lnTo>
                <a:lnTo>
                  <a:pt x="0" y="508000"/>
                </a:lnTo>
                <a:lnTo>
                  <a:pt x="401954" y="285750"/>
                </a:lnTo>
                <a:lnTo>
                  <a:pt x="973454" y="285750"/>
                </a:lnTo>
                <a:lnTo>
                  <a:pt x="973454" y="57150"/>
                </a:lnTo>
                <a:lnTo>
                  <a:pt x="965965" y="34879"/>
                </a:lnTo>
                <a:lnTo>
                  <a:pt x="945546" y="16716"/>
                </a:lnTo>
                <a:lnTo>
                  <a:pt x="915269" y="4482"/>
                </a:lnTo>
                <a:lnTo>
                  <a:pt x="878204" y="0"/>
                </a:lnTo>
                <a:close/>
              </a:path>
              <a:path w="973454" h="508000">
                <a:moveTo>
                  <a:pt x="973454" y="285750"/>
                </a:moveTo>
                <a:lnTo>
                  <a:pt x="401954" y="285750"/>
                </a:lnTo>
                <a:lnTo>
                  <a:pt x="409444" y="307967"/>
                </a:lnTo>
                <a:lnTo>
                  <a:pt x="429863" y="326136"/>
                </a:lnTo>
                <a:lnTo>
                  <a:pt x="460140" y="338399"/>
                </a:lnTo>
                <a:lnTo>
                  <a:pt x="497204" y="342900"/>
                </a:lnTo>
                <a:lnTo>
                  <a:pt x="878204" y="342900"/>
                </a:lnTo>
                <a:lnTo>
                  <a:pt x="915269" y="338399"/>
                </a:lnTo>
                <a:lnTo>
                  <a:pt x="945546" y="326136"/>
                </a:lnTo>
                <a:lnTo>
                  <a:pt x="965965" y="307967"/>
                </a:lnTo>
                <a:lnTo>
                  <a:pt x="973454" y="285750"/>
                </a:lnTo>
                <a:close/>
              </a:path>
            </a:pathLst>
          </a:custGeom>
          <a:solidFill>
            <a:srgbClr val="FFFFFF"/>
          </a:solidFill>
        </p:spPr>
        <p:txBody>
          <a:bodyPr wrap="square" lIns="0" tIns="0" rIns="0" bIns="0" rtlCol="0"/>
          <a:lstStyle/>
          <a:p>
            <a:endParaRPr/>
          </a:p>
        </p:txBody>
      </p:sp>
      <p:sp>
        <p:nvSpPr>
          <p:cNvPr id="16" name="object 16"/>
          <p:cNvSpPr/>
          <p:nvPr/>
        </p:nvSpPr>
        <p:spPr>
          <a:xfrm>
            <a:off x="5536565" y="2425699"/>
            <a:ext cx="973455" cy="508000"/>
          </a:xfrm>
          <a:custGeom>
            <a:avLst/>
            <a:gdLst/>
            <a:ahLst/>
            <a:cxnLst/>
            <a:rect l="l" t="t" r="r" b="b"/>
            <a:pathLst>
              <a:path w="973454" h="508000">
                <a:moveTo>
                  <a:pt x="497204" y="0"/>
                </a:moveTo>
                <a:lnTo>
                  <a:pt x="460140" y="4482"/>
                </a:lnTo>
                <a:lnTo>
                  <a:pt x="429863" y="16716"/>
                </a:lnTo>
                <a:lnTo>
                  <a:pt x="409444" y="34879"/>
                </a:lnTo>
                <a:lnTo>
                  <a:pt x="401954" y="57150"/>
                </a:lnTo>
                <a:lnTo>
                  <a:pt x="401954" y="200025"/>
                </a:lnTo>
                <a:lnTo>
                  <a:pt x="0" y="508000"/>
                </a:lnTo>
                <a:lnTo>
                  <a:pt x="401954" y="285750"/>
                </a:lnTo>
                <a:lnTo>
                  <a:pt x="409444" y="307967"/>
                </a:lnTo>
                <a:lnTo>
                  <a:pt x="429863" y="326136"/>
                </a:lnTo>
                <a:lnTo>
                  <a:pt x="460140" y="338399"/>
                </a:lnTo>
                <a:lnTo>
                  <a:pt x="497204" y="342900"/>
                </a:lnTo>
                <a:lnTo>
                  <a:pt x="640079" y="342900"/>
                </a:lnTo>
                <a:lnTo>
                  <a:pt x="878204" y="342900"/>
                </a:lnTo>
                <a:lnTo>
                  <a:pt x="915269" y="338399"/>
                </a:lnTo>
                <a:lnTo>
                  <a:pt x="945546" y="326136"/>
                </a:lnTo>
                <a:lnTo>
                  <a:pt x="965965" y="307967"/>
                </a:lnTo>
                <a:lnTo>
                  <a:pt x="973454" y="285750"/>
                </a:lnTo>
                <a:lnTo>
                  <a:pt x="973454" y="200025"/>
                </a:lnTo>
                <a:lnTo>
                  <a:pt x="973454" y="57150"/>
                </a:lnTo>
                <a:lnTo>
                  <a:pt x="965965" y="34879"/>
                </a:lnTo>
                <a:lnTo>
                  <a:pt x="945546" y="16716"/>
                </a:lnTo>
                <a:lnTo>
                  <a:pt x="915269" y="4482"/>
                </a:lnTo>
                <a:lnTo>
                  <a:pt x="878204" y="0"/>
                </a:lnTo>
                <a:lnTo>
                  <a:pt x="640079" y="0"/>
                </a:lnTo>
                <a:lnTo>
                  <a:pt x="497204" y="0"/>
                </a:lnTo>
                <a:close/>
              </a:path>
            </a:pathLst>
          </a:custGeom>
          <a:ln w="9525">
            <a:solidFill>
              <a:srgbClr val="000000"/>
            </a:solidFill>
          </a:ln>
        </p:spPr>
        <p:txBody>
          <a:bodyPr wrap="square" lIns="0" tIns="0" rIns="0" bIns="0" rtlCol="0"/>
          <a:lstStyle/>
          <a:p>
            <a:endParaRPr/>
          </a:p>
        </p:txBody>
      </p:sp>
      <p:sp>
        <p:nvSpPr>
          <p:cNvPr id="17" name="object 17"/>
          <p:cNvSpPr txBox="1"/>
          <p:nvPr/>
        </p:nvSpPr>
        <p:spPr>
          <a:xfrm>
            <a:off x="6037326" y="2462530"/>
            <a:ext cx="36766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Arial"/>
                <a:cs typeface="Arial"/>
              </a:rPr>
              <a:t>P</a:t>
            </a:r>
            <a:r>
              <a:rPr sz="1100" dirty="0">
                <a:latin typeface="Arial"/>
                <a:cs typeface="Arial"/>
              </a:rPr>
              <a:t>8</a:t>
            </a:r>
            <a:r>
              <a:rPr sz="1100" spc="-5" dirty="0">
                <a:latin typeface="Arial"/>
                <a:cs typeface="Arial"/>
              </a:rPr>
              <a:t>0</a:t>
            </a:r>
            <a:r>
              <a:rPr sz="1100" dirty="0">
                <a:latin typeface="Arial"/>
                <a:cs typeface="Arial"/>
              </a:rPr>
              <a:t>A</a:t>
            </a:r>
            <a:endParaRPr sz="11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171</TotalTime>
  <Words>10389</Words>
  <Application>Microsoft Office PowerPoint</Application>
  <PresentationFormat>Personnalisé</PresentationFormat>
  <Paragraphs>2538</Paragraphs>
  <Slides>43</Slides>
  <Notes>0</Notes>
  <HiddenSlides>0</HiddenSlides>
  <MMClips>0</MMClips>
  <ScaleCrop>false</ScaleCrop>
  <HeadingPairs>
    <vt:vector size="6" baseType="variant">
      <vt:variant>
        <vt:lpstr>Polices utilisées</vt:lpstr>
      </vt:variant>
      <vt:variant>
        <vt:i4>12</vt:i4>
      </vt:variant>
      <vt:variant>
        <vt:lpstr>Thème</vt:lpstr>
      </vt:variant>
      <vt:variant>
        <vt:i4>2</vt:i4>
      </vt:variant>
      <vt:variant>
        <vt:lpstr>Titres des diapositives</vt:lpstr>
      </vt:variant>
      <vt:variant>
        <vt:i4>43</vt:i4>
      </vt:variant>
    </vt:vector>
  </HeadingPairs>
  <TitlesOfParts>
    <vt:vector size="57" baseType="lpstr">
      <vt:lpstr>Arial</vt:lpstr>
      <vt:lpstr>Arial Black</vt:lpstr>
      <vt:lpstr>Arial Narrow</vt:lpstr>
      <vt:lpstr>Calibri</vt:lpstr>
      <vt:lpstr>Calibri Light</vt:lpstr>
      <vt:lpstr>Comic Sans MS</vt:lpstr>
      <vt:lpstr>Eras Bold ITC</vt:lpstr>
      <vt:lpstr>Eras Demi ITC</vt:lpstr>
      <vt:lpstr>Symbol</vt:lpstr>
      <vt:lpstr>Times New Roman</vt:lpstr>
      <vt:lpstr>Wingdings</vt:lpstr>
      <vt:lpstr>Wingdings 2</vt:lpstr>
      <vt:lpstr>Office Theme</vt:lpstr>
      <vt:lpstr>Conception personnalisée</vt:lpstr>
      <vt:lpstr>POSITIONNEURS DE  MESURE D’ ANTENNE</vt:lpstr>
      <vt:lpstr>Présentation PowerPoint</vt:lpstr>
      <vt:lpstr>Présentation PowerPoint</vt:lpstr>
      <vt:lpstr>Présentation PowerPoint</vt:lpstr>
      <vt:lpstr>Présentation société Company presentation</vt:lpstr>
      <vt:lpstr>Présentation PowerPoint</vt:lpstr>
      <vt:lpstr>Construction des positionneurs Positioner construction</vt:lpstr>
      <vt:lpstr>Présentation PowerPoint</vt:lpstr>
      <vt:lpstr>III Positionneur de gisement Azimuth positioner</vt:lpstr>
      <vt:lpstr>Positionneur de gisement Azimuth positioner</vt:lpstr>
      <vt:lpstr>IV Positionneur de roulis Roll positioner</vt:lpstr>
      <vt:lpstr>Positionneur de roulis Roll positioner</vt:lpstr>
      <vt:lpstr>Positionneur gisement sur site Azimuth over Elevation positioner</vt:lpstr>
      <vt:lpstr>Positionneur gisement sur site Azimuth over elevation positioner</vt:lpstr>
      <vt:lpstr>Présentation PowerPoint</vt:lpstr>
      <vt:lpstr>Positionneur site sur gisement Elevation over azimuth positioner</vt:lpstr>
      <vt:lpstr>VII Positionneur gisement sur site sur gisement Azimuth over elevation over azimuth</vt:lpstr>
      <vt:lpstr>Positionneur gisement sur site sur gisement Azimuth over elevation over azimuth positioner</vt:lpstr>
      <vt:lpstr>VIII</vt:lpstr>
      <vt:lpstr>Présentation PowerPoint</vt:lpstr>
      <vt:lpstr>Présentation PowerPoint</vt:lpstr>
      <vt:lpstr>IX  AC 9010</vt:lpstr>
      <vt:lpstr>AC 9030</vt:lpstr>
      <vt:lpstr>AC 9030 Unité de contrôle Control unit</vt:lpstr>
      <vt:lpstr>AC 9030</vt:lpstr>
      <vt:lpstr>AC 9030</vt:lpstr>
      <vt:lpstr>XI AC 9032</vt:lpstr>
      <vt:lpstr>AC 9032</vt:lpstr>
      <vt:lpstr>AC 9032</vt:lpstr>
      <vt:lpstr>AC 9032</vt:lpstr>
      <vt:lpstr>XII AC 9031</vt:lpstr>
      <vt:lpstr>AC 9031</vt:lpstr>
      <vt:lpstr>XIII</vt:lpstr>
      <vt:lpstr>XIV  AC 9013</vt:lpstr>
      <vt:lpstr>XV  Configuration d'une commande multiaxes Multiaxis control unit configuration</vt:lpstr>
      <vt:lpstr>Configuration d'une commande multiaxes Multiaxis control unit configuration</vt:lpstr>
      <vt:lpstr>Configuration d'une commande multiaxes Multiaxis control unit configuration</vt:lpstr>
      <vt:lpstr>Configuration d'une commande multiaxes Multiaxis control unit configuration</vt:lpstr>
      <vt:lpstr>XVI Maintenance – expertise – contrôle Maintenance – expertise – control</vt:lpstr>
      <vt:lpstr>Maintenance – expertise – contrôle Maintenance – expertise – control</vt:lpstr>
      <vt:lpstr>Références References</vt:lpstr>
      <vt:lpstr>NOTES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POSITIONNEURS DE  MESURE D’ ANTENNE</dc:title>
  <dc:creator>Secrétariat PAO</dc:creator>
  <cp:lastModifiedBy>CHEVREUL Henri</cp:lastModifiedBy>
  <cp:revision>34</cp:revision>
  <dcterms:created xsi:type="dcterms:W3CDTF">2020-01-28T13:37:53Z</dcterms:created>
  <dcterms:modified xsi:type="dcterms:W3CDTF">2020-05-25T12:28:56Z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2016-03-14T00:00:00Z</vt:filetime>
  </property>
  <property fmtid="{D5CDD505-2E9C-101B-9397-08002B2CF9AE}" pid="3" name="Creator">
    <vt:lpwstr>Microsoft® Word 2010</vt:lpwstr>
  </property>
  <property fmtid="{D5CDD505-2E9C-101B-9397-08002B2CF9AE}" pid="4" name="LastSaved">
    <vt:filetime>2020-01-28T00:00:00Z</vt:filetime>
  </property>
</Properties>
</file>